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652" r:id="rId1"/>
    <p:sldMasterId id="2147484664" r:id="rId2"/>
  </p:sldMasterIdLst>
  <p:notesMasterIdLst>
    <p:notesMasterId r:id="rId136"/>
  </p:notesMasterIdLst>
  <p:handoutMasterIdLst>
    <p:handoutMasterId r:id="rId137"/>
  </p:handoutMasterIdLst>
  <p:sldIdLst>
    <p:sldId id="698" r:id="rId3"/>
    <p:sldId id="558" r:id="rId4"/>
    <p:sldId id="700" r:id="rId5"/>
    <p:sldId id="787" r:id="rId6"/>
    <p:sldId id="786" r:id="rId7"/>
    <p:sldId id="785" r:id="rId8"/>
    <p:sldId id="285" r:id="rId9"/>
    <p:sldId id="291" r:id="rId10"/>
    <p:sldId id="701" r:id="rId11"/>
    <p:sldId id="758" r:id="rId12"/>
    <p:sldId id="959" r:id="rId13"/>
    <p:sldId id="960" r:id="rId14"/>
    <p:sldId id="961" r:id="rId15"/>
    <p:sldId id="966" r:id="rId16"/>
    <p:sldId id="962" r:id="rId17"/>
    <p:sldId id="756" r:id="rId18"/>
    <p:sldId id="709" r:id="rId19"/>
    <p:sldId id="777" r:id="rId20"/>
    <p:sldId id="440" r:id="rId21"/>
    <p:sldId id="712" r:id="rId22"/>
    <p:sldId id="299" r:id="rId23"/>
    <p:sldId id="292" r:id="rId24"/>
    <p:sldId id="643" r:id="rId25"/>
    <p:sldId id="760" r:id="rId26"/>
    <p:sldId id="447" r:id="rId27"/>
    <p:sldId id="274" r:id="rId28"/>
    <p:sldId id="664" r:id="rId29"/>
    <p:sldId id="666" r:id="rId30"/>
    <p:sldId id="584" r:id="rId31"/>
    <p:sldId id="315" r:id="rId32"/>
    <p:sldId id="717" r:id="rId33"/>
    <p:sldId id="423" r:id="rId34"/>
    <p:sldId id="512" r:id="rId35"/>
    <p:sldId id="969" r:id="rId36"/>
    <p:sldId id="1008" r:id="rId37"/>
    <p:sldId id="587" r:id="rId38"/>
    <p:sldId id="669" r:id="rId39"/>
    <p:sldId id="531" r:id="rId40"/>
    <p:sldId id="444" r:id="rId41"/>
    <p:sldId id="656" r:id="rId42"/>
    <p:sldId id="989" r:id="rId43"/>
    <p:sldId id="970" r:id="rId44"/>
    <p:sldId id="657" r:id="rId45"/>
    <p:sldId id="658" r:id="rId46"/>
    <p:sldId id="769" r:id="rId47"/>
    <p:sldId id="449" r:id="rId48"/>
    <p:sldId id="761" r:id="rId49"/>
    <p:sldId id="762" r:id="rId50"/>
    <p:sldId id="740" r:id="rId51"/>
    <p:sldId id="763" r:id="rId52"/>
    <p:sldId id="968" r:id="rId53"/>
    <p:sldId id="775" r:id="rId54"/>
    <p:sldId id="780" r:id="rId55"/>
    <p:sldId id="739" r:id="rId56"/>
    <p:sldId id="746" r:id="rId57"/>
    <p:sldId id="630" r:id="rId58"/>
    <p:sldId id="973" r:id="rId59"/>
    <p:sldId id="693" r:id="rId60"/>
    <p:sldId id="694" r:id="rId61"/>
    <p:sldId id="735" r:id="rId62"/>
    <p:sldId id="988" r:id="rId63"/>
    <p:sldId id="277" r:id="rId64"/>
    <p:sldId id="720" r:id="rId65"/>
    <p:sldId id="451" r:id="rId66"/>
    <p:sldId id="278" r:id="rId67"/>
    <p:sldId id="331" r:id="rId68"/>
    <p:sldId id="695" r:id="rId69"/>
    <p:sldId id="452" r:id="rId70"/>
    <p:sldId id="737" r:id="rId71"/>
    <p:sldId id="731" r:id="rId72"/>
    <p:sldId id="1010" r:id="rId73"/>
    <p:sldId id="972" r:id="rId74"/>
    <p:sldId id="963" r:id="rId75"/>
    <p:sldId id="976" r:id="rId76"/>
    <p:sldId id="964" r:id="rId77"/>
    <p:sldId id="738" r:id="rId78"/>
    <p:sldId id="747" r:id="rId79"/>
    <p:sldId id="736" r:id="rId80"/>
    <p:sldId id="279" r:id="rId81"/>
    <p:sldId id="541" r:id="rId82"/>
    <p:sldId id="783" r:id="rId83"/>
    <p:sldId id="433" r:id="rId84"/>
    <p:sldId id="704" r:id="rId85"/>
    <p:sldId id="705" r:id="rId86"/>
    <p:sldId id="260" r:id="rId87"/>
    <p:sldId id="1012" r:id="rId88"/>
    <p:sldId id="707" r:id="rId89"/>
    <p:sldId id="443" r:id="rId90"/>
    <p:sldId id="272" r:id="rId91"/>
    <p:sldId id="978" r:id="rId92"/>
    <p:sldId id="437" r:id="rId93"/>
    <p:sldId id="987" r:id="rId94"/>
    <p:sldId id="438" r:id="rId95"/>
    <p:sldId id="267" r:id="rId96"/>
    <p:sldId id="439" r:id="rId97"/>
    <p:sldId id="710" r:id="rId98"/>
    <p:sldId id="435" r:id="rId99"/>
    <p:sldId id="985" r:id="rId100"/>
    <p:sldId id="262" r:id="rId101"/>
    <p:sldId id="1011" r:id="rId102"/>
    <p:sldId id="776" r:id="rId103"/>
    <p:sldId id="784" r:id="rId104"/>
    <p:sldId id="453" r:id="rId105"/>
    <p:sldId id="722" r:id="rId106"/>
    <p:sldId id="551" r:id="rId107"/>
    <p:sldId id="454" r:id="rId108"/>
    <p:sldId id="281" r:id="rId109"/>
    <p:sldId id="442" r:id="rId110"/>
    <p:sldId id="271" r:id="rId111"/>
    <p:sldId id="692" r:id="rId112"/>
    <p:sldId id="455" r:id="rId113"/>
    <p:sldId id="282" r:id="rId114"/>
    <p:sldId id="456" r:id="rId115"/>
    <p:sldId id="742" r:id="rId116"/>
    <p:sldId id="741" r:id="rId117"/>
    <p:sldId id="283" r:id="rId118"/>
    <p:sldId id="980" r:id="rId119"/>
    <p:sldId id="333" r:id="rId120"/>
    <p:sldId id="457" r:id="rId121"/>
    <p:sldId id="284" r:id="rId122"/>
    <p:sldId id="788" r:id="rId123"/>
    <p:sldId id="768" r:id="rId124"/>
    <p:sldId id="982" r:id="rId125"/>
    <p:sldId id="981" r:id="rId126"/>
    <p:sldId id="983" r:id="rId127"/>
    <p:sldId id="723" r:id="rId128"/>
    <p:sldId id="766" r:id="rId129"/>
    <p:sldId id="770" r:id="rId130"/>
    <p:sldId id="771" r:id="rId131"/>
    <p:sldId id="635" r:id="rId132"/>
    <p:sldId id="637" r:id="rId133"/>
    <p:sldId id="729" r:id="rId134"/>
    <p:sldId id="639" r:id="rId135"/>
  </p:sldIdLst>
  <p:sldSz cx="9144000" cy="6858000" type="screen4x3"/>
  <p:notesSz cx="6807200" cy="9939338"/>
  <p:defaultTextStyle>
    <a:defPPr>
      <a:defRPr lang="ja-JP"/>
    </a:defPPr>
    <a:lvl1pPr algn="l" rtl="0" eaLnBrk="0" fontAlgn="base" hangingPunct="0">
      <a:spcBef>
        <a:spcPct val="0"/>
      </a:spcBef>
      <a:spcAft>
        <a:spcPct val="0"/>
      </a:spcAft>
      <a:defRPr kumimoji="1" sz="4800" kern="1200">
        <a:solidFill>
          <a:schemeClr val="tx1"/>
        </a:solidFill>
        <a:latin typeface="Arial" panose="020B0604020202020204" pitchFamily="34" charset="0"/>
        <a:ea typeface="HGP創英角ﾎﾟｯﾌﾟ体" panose="040B0A00000000000000" pitchFamily="50" charset="-128"/>
        <a:cs typeface="+mn-cs"/>
      </a:defRPr>
    </a:lvl1pPr>
    <a:lvl2pPr marL="457200" algn="l" rtl="0" eaLnBrk="0" fontAlgn="base" hangingPunct="0">
      <a:spcBef>
        <a:spcPct val="0"/>
      </a:spcBef>
      <a:spcAft>
        <a:spcPct val="0"/>
      </a:spcAft>
      <a:defRPr kumimoji="1" sz="4800" kern="1200">
        <a:solidFill>
          <a:schemeClr val="tx1"/>
        </a:solidFill>
        <a:latin typeface="Arial" panose="020B0604020202020204" pitchFamily="34" charset="0"/>
        <a:ea typeface="HGP創英角ﾎﾟｯﾌﾟ体" panose="040B0A00000000000000" pitchFamily="50" charset="-128"/>
        <a:cs typeface="+mn-cs"/>
      </a:defRPr>
    </a:lvl2pPr>
    <a:lvl3pPr marL="914400" algn="l" rtl="0" eaLnBrk="0" fontAlgn="base" hangingPunct="0">
      <a:spcBef>
        <a:spcPct val="0"/>
      </a:spcBef>
      <a:spcAft>
        <a:spcPct val="0"/>
      </a:spcAft>
      <a:defRPr kumimoji="1" sz="4800" kern="1200">
        <a:solidFill>
          <a:schemeClr val="tx1"/>
        </a:solidFill>
        <a:latin typeface="Arial" panose="020B0604020202020204" pitchFamily="34" charset="0"/>
        <a:ea typeface="HGP創英角ﾎﾟｯﾌﾟ体" panose="040B0A00000000000000" pitchFamily="50" charset="-128"/>
        <a:cs typeface="+mn-cs"/>
      </a:defRPr>
    </a:lvl3pPr>
    <a:lvl4pPr marL="1371600" algn="l" rtl="0" eaLnBrk="0" fontAlgn="base" hangingPunct="0">
      <a:spcBef>
        <a:spcPct val="0"/>
      </a:spcBef>
      <a:spcAft>
        <a:spcPct val="0"/>
      </a:spcAft>
      <a:defRPr kumimoji="1" sz="4800" kern="1200">
        <a:solidFill>
          <a:schemeClr val="tx1"/>
        </a:solidFill>
        <a:latin typeface="Arial" panose="020B0604020202020204" pitchFamily="34" charset="0"/>
        <a:ea typeface="HGP創英角ﾎﾟｯﾌﾟ体" panose="040B0A00000000000000" pitchFamily="50" charset="-128"/>
        <a:cs typeface="+mn-cs"/>
      </a:defRPr>
    </a:lvl4pPr>
    <a:lvl5pPr marL="1828800" algn="l" rtl="0" eaLnBrk="0" fontAlgn="base" hangingPunct="0">
      <a:spcBef>
        <a:spcPct val="0"/>
      </a:spcBef>
      <a:spcAft>
        <a:spcPct val="0"/>
      </a:spcAft>
      <a:defRPr kumimoji="1" sz="4800" kern="1200">
        <a:solidFill>
          <a:schemeClr val="tx1"/>
        </a:solidFill>
        <a:latin typeface="Arial" panose="020B0604020202020204" pitchFamily="34" charset="0"/>
        <a:ea typeface="HGP創英角ﾎﾟｯﾌﾟ体" panose="040B0A00000000000000" pitchFamily="50" charset="-128"/>
        <a:cs typeface="+mn-cs"/>
      </a:defRPr>
    </a:lvl5pPr>
    <a:lvl6pPr marL="2286000" algn="l" defTabSz="914400" rtl="0" eaLnBrk="1" latinLnBrk="0" hangingPunct="1">
      <a:defRPr kumimoji="1" sz="4800" kern="1200">
        <a:solidFill>
          <a:schemeClr val="tx1"/>
        </a:solidFill>
        <a:latin typeface="Arial" panose="020B0604020202020204" pitchFamily="34" charset="0"/>
        <a:ea typeface="HGP創英角ﾎﾟｯﾌﾟ体" panose="040B0A00000000000000" pitchFamily="50" charset="-128"/>
        <a:cs typeface="+mn-cs"/>
      </a:defRPr>
    </a:lvl6pPr>
    <a:lvl7pPr marL="2743200" algn="l" defTabSz="914400" rtl="0" eaLnBrk="1" latinLnBrk="0" hangingPunct="1">
      <a:defRPr kumimoji="1" sz="4800" kern="1200">
        <a:solidFill>
          <a:schemeClr val="tx1"/>
        </a:solidFill>
        <a:latin typeface="Arial" panose="020B0604020202020204" pitchFamily="34" charset="0"/>
        <a:ea typeface="HGP創英角ﾎﾟｯﾌﾟ体" panose="040B0A00000000000000" pitchFamily="50" charset="-128"/>
        <a:cs typeface="+mn-cs"/>
      </a:defRPr>
    </a:lvl7pPr>
    <a:lvl8pPr marL="3200400" algn="l" defTabSz="914400" rtl="0" eaLnBrk="1" latinLnBrk="0" hangingPunct="1">
      <a:defRPr kumimoji="1" sz="4800" kern="1200">
        <a:solidFill>
          <a:schemeClr val="tx1"/>
        </a:solidFill>
        <a:latin typeface="Arial" panose="020B0604020202020204" pitchFamily="34" charset="0"/>
        <a:ea typeface="HGP創英角ﾎﾟｯﾌﾟ体" panose="040B0A00000000000000" pitchFamily="50" charset="-128"/>
        <a:cs typeface="+mn-cs"/>
      </a:defRPr>
    </a:lvl8pPr>
    <a:lvl9pPr marL="3657600" algn="l" defTabSz="914400" rtl="0" eaLnBrk="1" latinLnBrk="0" hangingPunct="1">
      <a:defRPr kumimoji="1" sz="4800" kern="1200">
        <a:solidFill>
          <a:schemeClr val="tx1"/>
        </a:solidFill>
        <a:latin typeface="Arial" panose="020B0604020202020204" pitchFamily="34" charset="0"/>
        <a:ea typeface="HGP創英角ﾎﾟｯﾌﾟ体" panose="040B0A00000000000000" pitchFamily="50" charset="-128"/>
        <a:cs typeface="+mn-cs"/>
      </a:defRPr>
    </a:lvl9pPr>
  </p:defaultTextStyle>
  <p:extLst>
    <p:ext uri="{EFAFB233-063F-42B5-8137-9DF3F51BA10A}">
      <p15:sldGuideLst xmlns:p15="http://schemas.microsoft.com/office/powerpoint/2012/main">
        <p15:guide id="1" orient="horz" pos="4292" userDrawn="1">
          <p15:clr>
            <a:srgbClr val="A4A3A4"/>
          </p15:clr>
        </p15:guide>
        <p15:guide id="2" pos="2880">
          <p15:clr>
            <a:srgbClr val="A4A3A4"/>
          </p15:clr>
        </p15:guide>
      </p15:sldGuideLst>
    </p:ext>
    <p:ext uri="{2D200454-40CA-4A62-9FC3-DE9A4176ACB9}">
      <p15:notesGuideLst xmlns:p15="http://schemas.microsoft.com/office/powerpoint/2012/main">
        <p15:guide id="1" orient="horz" pos="3158" userDrawn="1">
          <p15:clr>
            <a:srgbClr val="A4A3A4"/>
          </p15:clr>
        </p15:guide>
        <p15:guide id="2" pos="21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ED656B"/>
    <a:srgbClr val="E05E81"/>
    <a:srgbClr val="CCECFF"/>
    <a:srgbClr val="99FFCC"/>
    <a:srgbClr val="99FF66"/>
    <a:srgbClr val="FFFF66"/>
    <a:srgbClr val="FD4120"/>
    <a:srgbClr val="FC2825"/>
    <a:srgbClr val="FF2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97" autoAdjust="0"/>
    <p:restoredTop sz="68866" autoAdjust="0"/>
  </p:normalViewPr>
  <p:slideViewPr>
    <p:cSldViewPr showGuides="1">
      <p:cViewPr varScale="1">
        <p:scale>
          <a:sx n="71" d="100"/>
          <a:sy n="71" d="100"/>
        </p:scale>
        <p:origin x="2238" y="54"/>
      </p:cViewPr>
      <p:guideLst>
        <p:guide orient="horz" pos="4292"/>
        <p:guide pos="2880"/>
      </p:guideLst>
    </p:cSldViewPr>
  </p:slideViewPr>
  <p:outlineViewPr>
    <p:cViewPr>
      <p:scale>
        <a:sx n="33" d="100"/>
        <a:sy n="33" d="100"/>
      </p:scale>
      <p:origin x="0" y="-38940"/>
    </p:cViewPr>
  </p:outlineViewPr>
  <p:notesTextViewPr>
    <p:cViewPr>
      <p:scale>
        <a:sx n="150" d="100"/>
        <a:sy n="150" d="100"/>
      </p:scale>
      <p:origin x="0" y="0"/>
    </p:cViewPr>
  </p:notesTextViewPr>
  <p:sorterViewPr>
    <p:cViewPr varScale="1">
      <p:scale>
        <a:sx n="1" d="1"/>
        <a:sy n="1" d="1"/>
      </p:scale>
      <p:origin x="0" y="-1398"/>
    </p:cViewPr>
  </p:sorterViewPr>
  <p:notesViewPr>
    <p:cSldViewPr showGuides="1">
      <p:cViewPr varScale="1">
        <p:scale>
          <a:sx n="74" d="100"/>
          <a:sy n="74" d="100"/>
        </p:scale>
        <p:origin x="4044" y="54"/>
      </p:cViewPr>
      <p:guideLst>
        <p:guide orient="horz" pos="3158"/>
        <p:guide pos="210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commentAuthors" Target="commentAuthor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9273FAB-AF99-4FFB-A06A-3DAF4E6677A5}"/>
              </a:ext>
            </a:extLst>
          </p:cNvPr>
          <p:cNvSpPr>
            <a:spLocks noGrp="1" noChangeArrowheads="1"/>
          </p:cNvSpPr>
          <p:nvPr>
            <p:ph type="hdr" sz="quarter"/>
          </p:nvPr>
        </p:nvSpPr>
        <p:spPr bwMode="auto">
          <a:xfrm>
            <a:off x="0" y="0"/>
            <a:ext cx="2949575" cy="498475"/>
          </a:xfrm>
          <a:prstGeom prst="rect">
            <a:avLst/>
          </a:prstGeom>
          <a:noFill/>
          <a:ln w="9525">
            <a:noFill/>
            <a:miter lim="800000"/>
            <a:headEnd/>
            <a:tailEnd/>
          </a:ln>
          <a:effectLst/>
        </p:spPr>
        <p:txBody>
          <a:bodyPr vert="horz" wrap="square" lIns="91555" tIns="45778" rIns="91555" bIns="45778" numCol="1" anchor="t" anchorCtr="0" compatLnSpc="1">
            <a:prstTxWarp prst="textNoShape">
              <a:avLst/>
            </a:prstTxWarp>
          </a:bodyPr>
          <a:lstStyle>
            <a:lvl1pPr algn="l" defTabSz="915610" eaLnBrk="1" hangingPunct="1">
              <a:spcBef>
                <a:spcPct val="0"/>
              </a:spcBef>
              <a:defRPr sz="1200">
                <a:latin typeface="Arial" charset="0"/>
                <a:ea typeface="ＭＳ Ｐゴシック" pitchFamily="50" charset="-128"/>
              </a:defRPr>
            </a:lvl1pPr>
          </a:lstStyle>
          <a:p>
            <a:pPr>
              <a:defRPr/>
            </a:pPr>
            <a:endParaRPr lang="en-US" altLang="ja-JP" dirty="0">
              <a:latin typeface="メイリオ" panose="020B0604030504040204" pitchFamily="50" charset="-128"/>
              <a:ea typeface="メイリオ" panose="020B0604030504040204" pitchFamily="50" charset="-128"/>
            </a:endParaRPr>
          </a:p>
        </p:txBody>
      </p:sp>
      <p:sp>
        <p:nvSpPr>
          <p:cNvPr id="23555" name="Rectangle 3">
            <a:extLst>
              <a:ext uri="{FF2B5EF4-FFF2-40B4-BE49-F238E27FC236}">
                <a16:creationId xmlns:a16="http://schemas.microsoft.com/office/drawing/2014/main" id="{39E10FDA-5CC8-489F-924C-F7024DB0CDA2}"/>
              </a:ext>
            </a:extLst>
          </p:cNvPr>
          <p:cNvSpPr>
            <a:spLocks noGrp="1" noChangeArrowheads="1"/>
          </p:cNvSpPr>
          <p:nvPr>
            <p:ph type="dt" sz="quarter" idx="1"/>
          </p:nvPr>
        </p:nvSpPr>
        <p:spPr bwMode="auto">
          <a:xfrm>
            <a:off x="3856038" y="0"/>
            <a:ext cx="2949575" cy="498475"/>
          </a:xfrm>
          <a:prstGeom prst="rect">
            <a:avLst/>
          </a:prstGeom>
          <a:noFill/>
          <a:ln w="9525">
            <a:noFill/>
            <a:miter lim="800000"/>
            <a:headEnd/>
            <a:tailEnd/>
          </a:ln>
          <a:effectLst/>
        </p:spPr>
        <p:txBody>
          <a:bodyPr vert="horz" wrap="square" lIns="91555" tIns="45778" rIns="91555" bIns="45778" numCol="1" anchor="t" anchorCtr="0" compatLnSpc="1">
            <a:prstTxWarp prst="textNoShape">
              <a:avLst/>
            </a:prstTxWarp>
          </a:bodyPr>
          <a:lstStyle>
            <a:lvl1pPr algn="r" defTabSz="915610" eaLnBrk="1" hangingPunct="1">
              <a:spcBef>
                <a:spcPct val="0"/>
              </a:spcBef>
              <a:defRPr sz="1200">
                <a:latin typeface="Arial" charset="0"/>
                <a:ea typeface="ＭＳ Ｐゴシック" pitchFamily="50" charset="-128"/>
              </a:defRPr>
            </a:lvl1pPr>
          </a:lstStyle>
          <a:p>
            <a:pPr>
              <a:defRPr/>
            </a:pPr>
            <a:endParaRPr lang="en-US" altLang="ja-JP" dirty="0">
              <a:latin typeface="メイリオ" panose="020B0604030504040204" pitchFamily="50" charset="-128"/>
              <a:ea typeface="メイリオ" panose="020B0604030504040204" pitchFamily="50" charset="-128"/>
            </a:endParaRPr>
          </a:p>
        </p:txBody>
      </p:sp>
      <p:sp>
        <p:nvSpPr>
          <p:cNvPr id="23556" name="Rectangle 4">
            <a:extLst>
              <a:ext uri="{FF2B5EF4-FFF2-40B4-BE49-F238E27FC236}">
                <a16:creationId xmlns:a16="http://schemas.microsoft.com/office/drawing/2014/main" id="{51958CEE-14B9-4068-BE85-222E8E9B70DD}"/>
              </a:ext>
            </a:extLst>
          </p:cNvPr>
          <p:cNvSpPr>
            <a:spLocks noGrp="1" noChangeArrowheads="1"/>
          </p:cNvSpPr>
          <p:nvPr>
            <p:ph type="ftr" sz="quarter" idx="2"/>
          </p:nvPr>
        </p:nvSpPr>
        <p:spPr bwMode="auto">
          <a:xfrm>
            <a:off x="0" y="9439275"/>
            <a:ext cx="2949575" cy="498475"/>
          </a:xfrm>
          <a:prstGeom prst="rect">
            <a:avLst/>
          </a:prstGeom>
          <a:noFill/>
          <a:ln w="9525">
            <a:noFill/>
            <a:miter lim="800000"/>
            <a:headEnd/>
            <a:tailEnd/>
          </a:ln>
          <a:effectLst/>
        </p:spPr>
        <p:txBody>
          <a:bodyPr vert="horz" wrap="square" lIns="91555" tIns="45778" rIns="91555" bIns="45778" numCol="1" anchor="b" anchorCtr="0" compatLnSpc="1">
            <a:prstTxWarp prst="textNoShape">
              <a:avLst/>
            </a:prstTxWarp>
          </a:bodyPr>
          <a:lstStyle>
            <a:lvl1pPr algn="l" defTabSz="915610" eaLnBrk="1" hangingPunct="1">
              <a:spcBef>
                <a:spcPct val="0"/>
              </a:spcBef>
              <a:defRPr sz="1200">
                <a:latin typeface="Arial" charset="0"/>
                <a:ea typeface="ＭＳ Ｐゴシック" pitchFamily="50" charset="-128"/>
              </a:defRPr>
            </a:lvl1pPr>
          </a:lstStyle>
          <a:p>
            <a:pPr>
              <a:defRPr/>
            </a:pPr>
            <a:endParaRPr lang="en-US" altLang="ja-JP" dirty="0">
              <a:latin typeface="メイリオ" panose="020B0604030504040204" pitchFamily="50" charset="-128"/>
              <a:ea typeface="メイリオ" panose="020B0604030504040204" pitchFamily="50" charset="-128"/>
            </a:endParaRPr>
          </a:p>
        </p:txBody>
      </p:sp>
      <p:sp>
        <p:nvSpPr>
          <p:cNvPr id="23557" name="Rectangle 5">
            <a:extLst>
              <a:ext uri="{FF2B5EF4-FFF2-40B4-BE49-F238E27FC236}">
                <a16:creationId xmlns:a16="http://schemas.microsoft.com/office/drawing/2014/main" id="{FE19886A-2D82-48C4-B964-C9B0B4A64891}"/>
              </a:ext>
            </a:extLst>
          </p:cNvPr>
          <p:cNvSpPr>
            <a:spLocks noGrp="1" noChangeArrowheads="1"/>
          </p:cNvSpPr>
          <p:nvPr>
            <p:ph type="sldNum" sz="quarter" idx="3"/>
          </p:nvPr>
        </p:nvSpPr>
        <p:spPr bwMode="auto">
          <a:xfrm>
            <a:off x="3856038" y="9439275"/>
            <a:ext cx="2949575" cy="498475"/>
          </a:xfrm>
          <a:prstGeom prst="rect">
            <a:avLst/>
          </a:prstGeom>
          <a:noFill/>
          <a:ln w="9525">
            <a:noFill/>
            <a:miter lim="800000"/>
            <a:headEnd/>
            <a:tailEnd/>
          </a:ln>
          <a:effectLst/>
        </p:spPr>
        <p:txBody>
          <a:bodyPr vert="horz" wrap="square" lIns="91555" tIns="45778" rIns="91555" bIns="45778" numCol="1" anchor="b" anchorCtr="0" compatLnSpc="1">
            <a:prstTxWarp prst="textNoShape">
              <a:avLst/>
            </a:prstTxWarp>
          </a:bodyPr>
          <a:lstStyle>
            <a:lvl1pPr algn="r" eaLnBrk="1" hangingPunct="1">
              <a:spcBef>
                <a:spcPct val="0"/>
              </a:spcBef>
              <a:defRPr sz="1200">
                <a:ea typeface="ＭＳ Ｐゴシック" panose="020B0600070205080204" pitchFamily="50" charset="-128"/>
              </a:defRPr>
            </a:lvl1pPr>
          </a:lstStyle>
          <a:p>
            <a:pPr>
              <a:defRPr/>
            </a:pPr>
            <a:fld id="{63C6A41E-FED3-43E7-82C3-FD9E6D4F35A0}" type="slidenum">
              <a:rPr lang="en-US" altLang="ja-JP">
                <a:latin typeface="メイリオ" panose="020B0604030504040204" pitchFamily="50" charset="-128"/>
                <a:ea typeface="メイリオ" panose="020B0604030504040204" pitchFamily="50" charset="-128"/>
              </a:rPr>
              <a:pPr>
                <a:defRPr/>
              </a:pPr>
              <a:t>‹#›</a:t>
            </a:fld>
            <a:endParaRPr lang="en-US" altLang="ja-JP" dirty="0">
              <a:latin typeface="メイリオ" panose="020B0604030504040204" pitchFamily="50" charset="-128"/>
              <a:ea typeface="メイリオ" panose="020B0604030504040204" pitchFamily="50" charset="-128"/>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7CAA7E0-84F7-42BD-B541-474E54139BC7}"/>
              </a:ext>
            </a:extLst>
          </p:cNvPr>
          <p:cNvSpPr>
            <a:spLocks noGrp="1" noChangeArrowheads="1"/>
          </p:cNvSpPr>
          <p:nvPr>
            <p:ph type="hdr" sz="quarter"/>
          </p:nvPr>
        </p:nvSpPr>
        <p:spPr bwMode="auto">
          <a:xfrm>
            <a:off x="0" y="0"/>
            <a:ext cx="2949575" cy="498475"/>
          </a:xfrm>
          <a:prstGeom prst="rect">
            <a:avLst/>
          </a:prstGeom>
          <a:noFill/>
          <a:ln w="9525">
            <a:noFill/>
            <a:miter lim="800000"/>
            <a:headEnd/>
            <a:tailEnd/>
          </a:ln>
          <a:effectLst/>
        </p:spPr>
        <p:txBody>
          <a:bodyPr vert="horz" wrap="square" lIns="91555" tIns="45778" rIns="91555" bIns="45778" numCol="1" anchor="t" anchorCtr="0" compatLnSpc="1">
            <a:prstTxWarp prst="textNoShape">
              <a:avLst/>
            </a:prstTxWarp>
          </a:bodyPr>
          <a:lstStyle>
            <a:lvl1pPr algn="l" defTabSz="915610" eaLnBrk="1" hangingPunct="1">
              <a:spcBef>
                <a:spcPct val="0"/>
              </a:spcBef>
              <a:defRPr sz="1200">
                <a:latin typeface="メイリオ" panose="020B0604030504040204" pitchFamily="50" charset="-128"/>
                <a:ea typeface="メイリオ" panose="020B0604030504040204" pitchFamily="50" charset="-128"/>
              </a:defRPr>
            </a:lvl1pPr>
          </a:lstStyle>
          <a:p>
            <a:pPr>
              <a:defRPr/>
            </a:pPr>
            <a:endParaRPr lang="en-US" altLang="ja-JP" dirty="0"/>
          </a:p>
        </p:txBody>
      </p:sp>
      <p:sp>
        <p:nvSpPr>
          <p:cNvPr id="17411" name="Rectangle 3">
            <a:extLst>
              <a:ext uri="{FF2B5EF4-FFF2-40B4-BE49-F238E27FC236}">
                <a16:creationId xmlns:a16="http://schemas.microsoft.com/office/drawing/2014/main" id="{04DA0013-E5B1-4EB8-9C10-926A8770ED54}"/>
              </a:ext>
            </a:extLst>
          </p:cNvPr>
          <p:cNvSpPr>
            <a:spLocks noGrp="1" noChangeArrowheads="1"/>
          </p:cNvSpPr>
          <p:nvPr>
            <p:ph type="dt" idx="1"/>
          </p:nvPr>
        </p:nvSpPr>
        <p:spPr bwMode="auto">
          <a:xfrm>
            <a:off x="3856038" y="0"/>
            <a:ext cx="2949575" cy="498475"/>
          </a:xfrm>
          <a:prstGeom prst="rect">
            <a:avLst/>
          </a:prstGeom>
          <a:noFill/>
          <a:ln w="9525">
            <a:noFill/>
            <a:miter lim="800000"/>
            <a:headEnd/>
            <a:tailEnd/>
          </a:ln>
          <a:effectLst/>
        </p:spPr>
        <p:txBody>
          <a:bodyPr vert="horz" wrap="square" lIns="91555" tIns="45778" rIns="91555" bIns="45778" numCol="1" anchor="t" anchorCtr="0" compatLnSpc="1">
            <a:prstTxWarp prst="textNoShape">
              <a:avLst/>
            </a:prstTxWarp>
          </a:bodyPr>
          <a:lstStyle>
            <a:lvl1pPr algn="r" defTabSz="915610" eaLnBrk="1" hangingPunct="1">
              <a:spcBef>
                <a:spcPct val="0"/>
              </a:spcBef>
              <a:defRPr sz="1200">
                <a:latin typeface="メイリオ" panose="020B0604030504040204" pitchFamily="50" charset="-128"/>
                <a:ea typeface="メイリオ" panose="020B0604030504040204" pitchFamily="50" charset="-128"/>
              </a:defRPr>
            </a:lvl1pPr>
          </a:lstStyle>
          <a:p>
            <a:pPr>
              <a:defRPr/>
            </a:pPr>
            <a:endParaRPr lang="en-US" altLang="ja-JP" dirty="0"/>
          </a:p>
        </p:txBody>
      </p:sp>
      <p:sp>
        <p:nvSpPr>
          <p:cNvPr id="5124" name="Rectangle 4">
            <a:extLst>
              <a:ext uri="{FF2B5EF4-FFF2-40B4-BE49-F238E27FC236}">
                <a16:creationId xmlns:a16="http://schemas.microsoft.com/office/drawing/2014/main" id="{574A41FB-C957-46D4-B508-D52C281DCC53}"/>
              </a:ext>
            </a:extLst>
          </p:cNvPr>
          <p:cNvSpPr>
            <a:spLocks noGrp="1" noRot="1" noChangeAspect="1" noChangeArrowheads="1" noTextEdit="1"/>
          </p:cNvSpPr>
          <p:nvPr>
            <p:ph type="sldImg" idx="2"/>
          </p:nvPr>
        </p:nvSpPr>
        <p:spPr bwMode="auto">
          <a:xfrm>
            <a:off x="920750" y="746125"/>
            <a:ext cx="4965700"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a:extLst>
              <a:ext uri="{FF2B5EF4-FFF2-40B4-BE49-F238E27FC236}">
                <a16:creationId xmlns:a16="http://schemas.microsoft.com/office/drawing/2014/main" id="{7A824D1A-4CC0-4345-920C-DFDC907C120A}"/>
              </a:ext>
            </a:extLst>
          </p:cNvPr>
          <p:cNvSpPr>
            <a:spLocks noGrp="1" noChangeArrowheads="1"/>
          </p:cNvSpPr>
          <p:nvPr>
            <p:ph type="body" sz="quarter" idx="3"/>
          </p:nvPr>
        </p:nvSpPr>
        <p:spPr bwMode="auto">
          <a:xfrm>
            <a:off x="681038" y="4721225"/>
            <a:ext cx="5445125" cy="4471988"/>
          </a:xfrm>
          <a:prstGeom prst="rect">
            <a:avLst/>
          </a:prstGeom>
          <a:noFill/>
          <a:ln w="9525">
            <a:noFill/>
            <a:miter lim="800000"/>
            <a:headEnd/>
            <a:tailEnd/>
          </a:ln>
          <a:effectLst/>
        </p:spPr>
        <p:txBody>
          <a:bodyPr vert="horz" wrap="square" lIns="91555" tIns="45778" rIns="91555" bIns="45778" numCol="1" anchor="t" anchorCtr="0" compatLnSpc="1">
            <a:prstTxWarp prst="textNoShape">
              <a:avLst/>
            </a:prstTxWarp>
          </a:bodyPr>
          <a:lstStyle/>
          <a:p>
            <a:pPr lvl="0"/>
            <a:r>
              <a:rPr lang="ja-JP" altLang="en-US" noProof="0" dirty="0"/>
              <a:t>マスタ テキストの書式設定</a:t>
            </a:r>
          </a:p>
          <a:p>
            <a:pPr lvl="1"/>
            <a:r>
              <a:rPr lang="ja-JP" altLang="en-US" noProof="0" dirty="0"/>
              <a:t>第 </a:t>
            </a:r>
            <a:r>
              <a:rPr lang="en-US" altLang="ja-JP" noProof="0" dirty="0"/>
              <a:t>2 </a:t>
            </a:r>
            <a:r>
              <a:rPr lang="ja-JP" altLang="en-US" noProof="0" dirty="0"/>
              <a:t>レベル</a:t>
            </a:r>
          </a:p>
          <a:p>
            <a:pPr lvl="2"/>
            <a:r>
              <a:rPr lang="ja-JP" altLang="en-US" noProof="0" dirty="0"/>
              <a:t>第 </a:t>
            </a:r>
            <a:r>
              <a:rPr lang="en-US" altLang="ja-JP" noProof="0" dirty="0"/>
              <a:t>3 </a:t>
            </a:r>
            <a:r>
              <a:rPr lang="ja-JP" altLang="en-US" noProof="0" dirty="0"/>
              <a:t>レベル</a:t>
            </a:r>
          </a:p>
          <a:p>
            <a:pPr lvl="3"/>
            <a:r>
              <a:rPr lang="ja-JP" altLang="en-US" noProof="0" dirty="0"/>
              <a:t>第</a:t>
            </a:r>
            <a:r>
              <a:rPr lang="en-US" altLang="ja-JP" noProof="0" dirty="0"/>
              <a:t>4 </a:t>
            </a:r>
            <a:r>
              <a:rPr lang="ja-JP" altLang="en-US" noProof="0" dirty="0"/>
              <a:t>レベル</a:t>
            </a:r>
          </a:p>
          <a:p>
            <a:pPr lvl="4"/>
            <a:r>
              <a:rPr lang="ja-JP" altLang="en-US" noProof="0" dirty="0"/>
              <a:t>第 </a:t>
            </a:r>
            <a:r>
              <a:rPr lang="en-US" altLang="ja-JP" noProof="0" dirty="0"/>
              <a:t>5 </a:t>
            </a:r>
            <a:r>
              <a:rPr lang="ja-JP" altLang="en-US" noProof="0" dirty="0"/>
              <a:t>レベル</a:t>
            </a:r>
          </a:p>
        </p:txBody>
      </p:sp>
      <p:sp>
        <p:nvSpPr>
          <p:cNvPr id="17414" name="Rectangle 6">
            <a:extLst>
              <a:ext uri="{FF2B5EF4-FFF2-40B4-BE49-F238E27FC236}">
                <a16:creationId xmlns:a16="http://schemas.microsoft.com/office/drawing/2014/main" id="{B35C925A-F03B-45C5-AD91-8EC092B1CF75}"/>
              </a:ext>
            </a:extLst>
          </p:cNvPr>
          <p:cNvSpPr>
            <a:spLocks noGrp="1" noChangeArrowheads="1"/>
          </p:cNvSpPr>
          <p:nvPr>
            <p:ph type="ftr" sz="quarter" idx="4"/>
          </p:nvPr>
        </p:nvSpPr>
        <p:spPr bwMode="auto">
          <a:xfrm>
            <a:off x="0" y="9439275"/>
            <a:ext cx="2949575" cy="498475"/>
          </a:xfrm>
          <a:prstGeom prst="rect">
            <a:avLst/>
          </a:prstGeom>
          <a:noFill/>
          <a:ln w="9525">
            <a:noFill/>
            <a:miter lim="800000"/>
            <a:headEnd/>
            <a:tailEnd/>
          </a:ln>
          <a:effectLst/>
        </p:spPr>
        <p:txBody>
          <a:bodyPr vert="horz" wrap="square" lIns="91555" tIns="45778" rIns="91555" bIns="45778" numCol="1" anchor="b" anchorCtr="0" compatLnSpc="1">
            <a:prstTxWarp prst="textNoShape">
              <a:avLst/>
            </a:prstTxWarp>
          </a:bodyPr>
          <a:lstStyle>
            <a:lvl1pPr algn="l" defTabSz="915610" eaLnBrk="1" hangingPunct="1">
              <a:spcBef>
                <a:spcPct val="0"/>
              </a:spcBef>
              <a:defRPr sz="1200">
                <a:latin typeface="メイリオ" panose="020B0604030504040204" pitchFamily="50" charset="-128"/>
                <a:ea typeface="メイリオ" panose="020B0604030504040204" pitchFamily="50" charset="-128"/>
              </a:defRPr>
            </a:lvl1pPr>
          </a:lstStyle>
          <a:p>
            <a:pPr>
              <a:defRPr/>
            </a:pPr>
            <a:endParaRPr lang="en-US" altLang="ja-JP" dirty="0"/>
          </a:p>
        </p:txBody>
      </p:sp>
      <p:sp>
        <p:nvSpPr>
          <p:cNvPr id="17415" name="Rectangle 7">
            <a:extLst>
              <a:ext uri="{FF2B5EF4-FFF2-40B4-BE49-F238E27FC236}">
                <a16:creationId xmlns:a16="http://schemas.microsoft.com/office/drawing/2014/main" id="{476B59B2-F9E8-44B4-9D2B-6EF15B3B9A3E}"/>
              </a:ext>
            </a:extLst>
          </p:cNvPr>
          <p:cNvSpPr>
            <a:spLocks noGrp="1" noChangeArrowheads="1"/>
          </p:cNvSpPr>
          <p:nvPr>
            <p:ph type="sldNum" sz="quarter" idx="5"/>
          </p:nvPr>
        </p:nvSpPr>
        <p:spPr bwMode="auto">
          <a:xfrm>
            <a:off x="3856038" y="9439275"/>
            <a:ext cx="2949575" cy="498475"/>
          </a:xfrm>
          <a:prstGeom prst="rect">
            <a:avLst/>
          </a:prstGeom>
          <a:noFill/>
          <a:ln w="9525">
            <a:noFill/>
            <a:miter lim="800000"/>
            <a:headEnd/>
            <a:tailEnd/>
          </a:ln>
          <a:effectLst/>
        </p:spPr>
        <p:txBody>
          <a:bodyPr vert="horz" wrap="square" lIns="91555" tIns="45778" rIns="91555" bIns="45778" numCol="1" anchor="b" anchorCtr="0" compatLnSpc="1">
            <a:prstTxWarp prst="textNoShape">
              <a:avLst/>
            </a:prstTxWarp>
          </a:bodyPr>
          <a:lstStyle>
            <a:lvl1pPr algn="r" eaLnBrk="1" hangingPunct="1">
              <a:spcBef>
                <a:spcPct val="0"/>
              </a:spcBef>
              <a:defRPr sz="1200">
                <a:latin typeface="メイリオ" panose="020B0604030504040204" pitchFamily="50" charset="-128"/>
                <a:ea typeface="メイリオ" panose="020B0604030504040204" pitchFamily="50" charset="-128"/>
              </a:defRPr>
            </a:lvl1pPr>
          </a:lstStyle>
          <a:p>
            <a:pPr>
              <a:defRPr/>
            </a:pPr>
            <a:fld id="{169E7A54-DD77-4D4F-B2DC-9034650CF5AD}" type="slidenum">
              <a:rPr lang="en-US" altLang="ja-JP" smtClean="0"/>
              <a:pPr>
                <a:defRPr/>
              </a:pPr>
              <a:t>‹#›</a:t>
            </a:fld>
            <a:endParaRPr lang="en-US" altLang="ja-JP"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Century" panose="02040604050505020304"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Century" panose="02040604050505020304" pitchFamily="18" charset="0"/>
        <a:ea typeface="+mn-ea"/>
        <a:cs typeface="+mn-cs"/>
      </a:defRPr>
    </a:lvl2pPr>
    <a:lvl3pPr marL="914400" algn="l" rtl="0" eaLnBrk="0" fontAlgn="base" hangingPunct="0">
      <a:spcBef>
        <a:spcPct val="30000"/>
      </a:spcBef>
      <a:spcAft>
        <a:spcPct val="0"/>
      </a:spcAft>
      <a:defRPr kumimoji="1" lang="en-US" altLang="ja-JP" sz="1200" kern="1200" noProof="0" dirty="0">
        <a:solidFill>
          <a:schemeClr val="tx1"/>
        </a:solidFill>
        <a:latin typeface="Century" panose="02040604050505020304" pitchFamily="18" charset="0"/>
        <a:ea typeface="+mn-ea"/>
        <a:cs typeface="+mn-cs"/>
      </a:defRPr>
    </a:lvl3pPr>
    <a:lvl4pPr marL="1371600" algn="l" rtl="0" eaLnBrk="0" fontAlgn="base" hangingPunct="0">
      <a:spcBef>
        <a:spcPct val="30000"/>
      </a:spcBef>
      <a:spcAft>
        <a:spcPct val="0"/>
      </a:spcAft>
      <a:defRPr kumimoji="1" lang="en-US" altLang="ja-JP" sz="1200" kern="1200" noProof="0" dirty="0">
        <a:solidFill>
          <a:schemeClr val="tx1"/>
        </a:solidFill>
        <a:latin typeface="Century" panose="02040604050505020304" pitchFamily="18" charset="0"/>
        <a:ea typeface="+mn-ea"/>
        <a:cs typeface="+mn-cs"/>
      </a:defRPr>
    </a:lvl4pPr>
    <a:lvl5pPr marL="1828800" algn="l" rtl="0" eaLnBrk="0" fontAlgn="base" hangingPunct="0">
      <a:spcBef>
        <a:spcPct val="30000"/>
      </a:spcBef>
      <a:spcAft>
        <a:spcPct val="0"/>
      </a:spcAft>
      <a:defRPr kumimoji="1" lang="en-US" altLang="ja-JP" sz="1200" kern="1200" noProof="0" dirty="0">
        <a:solidFill>
          <a:schemeClr val="tx1"/>
        </a:solidFill>
        <a:latin typeface="Century" panose="02040604050505020304" pitchFamily="18" charset="0"/>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C07F34C-03C5-40A0-A4AC-D108E6889F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240BEE-6BEE-4687-9D3F-279CA0490242}" type="slidenum">
              <a:rPr lang="en-US" altLang="ja-JP" smtClean="0">
                <a:latin typeface="メイリオ" panose="020B0604030504040204" pitchFamily="50" charset="-128"/>
                <a:ea typeface="メイリオ" panose="020B0604030504040204" pitchFamily="50" charset="-128"/>
              </a:rPr>
              <a:pPr>
                <a:spcBef>
                  <a:spcPct val="0"/>
                </a:spcBef>
              </a:pPr>
              <a:t>1</a:t>
            </a:fld>
            <a:endParaRPr lang="en-US" altLang="ja-JP" dirty="0">
              <a:latin typeface="メイリオ" panose="020B0604030504040204" pitchFamily="50" charset="-128"/>
              <a:ea typeface="メイリオ" panose="020B0604030504040204" pitchFamily="50" charset="-128"/>
            </a:endParaRPr>
          </a:p>
        </p:txBody>
      </p:sp>
      <p:sp>
        <p:nvSpPr>
          <p:cNvPr id="8195" name="Rectangle 2">
            <a:extLst>
              <a:ext uri="{FF2B5EF4-FFF2-40B4-BE49-F238E27FC236}">
                <a16:creationId xmlns:a16="http://schemas.microsoft.com/office/drawing/2014/main" id="{322A4525-9157-4E05-B136-6D8E6A12BB44}"/>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6B766D9E-8AB5-4764-95A5-BD8E965C39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a:t>
            </a:r>
            <a:r>
              <a:rPr lang="en-US" altLang="ja-JP" dirty="0"/>
              <a:t>5</a:t>
            </a:r>
            <a:r>
              <a:rPr lang="ja-JP" altLang="en-US" dirty="0">
                <a:latin typeface="ＭＳ Ｐ明朝" panose="02020600040205080304" pitchFamily="18" charset="-128"/>
              </a:rPr>
              <a:t>分でできる！情報セキュリティ自社診断」では情報セキュリティ対策の基本を</a:t>
            </a:r>
            <a:r>
              <a:rPr lang="en-US" altLang="ja-JP" dirty="0">
                <a:latin typeface="Century" panose="02040604050505020304" pitchFamily="18" charset="0"/>
              </a:rPr>
              <a:t>25</a:t>
            </a:r>
            <a:r>
              <a:rPr lang="ja-JP" altLang="en-US" dirty="0">
                <a:latin typeface="ＭＳ Ｐ明朝" panose="02020600040205080304" pitchFamily="18" charset="-128"/>
              </a:rPr>
              <a:t>項目にまとめている。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診断形式で自社の対策をふりかえり、実施できていない対策を見つける。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a:t>
            </a:r>
            <a:r>
              <a:rPr lang="en-US" altLang="ja-JP" dirty="0">
                <a:latin typeface="Century" panose="02040604050505020304" pitchFamily="18" charset="0"/>
              </a:rPr>
              <a:t>5</a:t>
            </a:r>
            <a:r>
              <a:rPr lang="ja-JP" altLang="en-US" dirty="0">
                <a:latin typeface="ＭＳ Ｐ明朝" panose="02020600040205080304" pitchFamily="18" charset="-128"/>
              </a:rPr>
              <a:t>分でできる！情報セキュリティ自社診断」は利用者の環境に合わせて活用できるように、次の方法で提供している。</a:t>
            </a:r>
            <a:endParaRPr lang="en-US" altLang="ja-JP" dirty="0">
              <a:latin typeface="ＭＳ Ｐ明朝" panose="02020600040205080304" pitchFamily="18" charset="-128"/>
            </a:endParaRPr>
          </a:p>
          <a:p>
            <a:pPr marL="323850" indent="-228600">
              <a:buFont typeface="+mj-ea"/>
              <a:buAutoNum type="circleNumDbPlain"/>
            </a:pPr>
            <a:r>
              <a:rPr lang="ja-JP" altLang="en-US" dirty="0">
                <a:latin typeface="ＭＳ Ｐ明朝" panose="02020600040205080304" pitchFamily="18" charset="-128"/>
              </a:rPr>
              <a:t>「中小企業の情報セキュリティ対策ガイドライン　第</a:t>
            </a:r>
            <a:r>
              <a:rPr lang="en-US" altLang="ja-JP" dirty="0">
                <a:latin typeface="Century" panose="02040604050505020304" pitchFamily="18" charset="0"/>
              </a:rPr>
              <a:t>2</a:t>
            </a:r>
            <a:r>
              <a:rPr lang="ja-JP" altLang="en-US" dirty="0">
                <a:latin typeface="ＭＳ Ｐ明朝" panose="02020600040205080304" pitchFamily="18" charset="-128"/>
              </a:rPr>
              <a:t>部実践編　</a:t>
            </a:r>
            <a:r>
              <a:rPr lang="en-US" altLang="ja-JP" dirty="0">
                <a:latin typeface="Century" panose="02040604050505020304" pitchFamily="18" charset="0"/>
              </a:rPr>
              <a:t>3 </a:t>
            </a:r>
            <a:r>
              <a:rPr lang="ja-JP" altLang="en-US" dirty="0">
                <a:latin typeface="ＭＳ Ｐ明朝" panose="02020600040205080304" pitchFamily="18" charset="-128"/>
              </a:rPr>
              <a:t>組織的な取り組みを開始する」に</a:t>
            </a:r>
            <a:r>
              <a:rPr lang="en-US" altLang="ja-JP" dirty="0">
                <a:latin typeface="Century" panose="02040604050505020304" pitchFamily="18" charset="0"/>
              </a:rPr>
              <a:t>25</a:t>
            </a:r>
            <a:r>
              <a:rPr lang="ja-JP" altLang="en-US" dirty="0">
                <a:latin typeface="ＭＳ Ｐ明朝" panose="02020600040205080304" pitchFamily="18" charset="-128"/>
              </a:rPr>
              <a:t>項目を掲載</a:t>
            </a:r>
            <a:r>
              <a:rPr lang="en-US" altLang="ja-JP" dirty="0">
                <a:latin typeface="ＭＳ Ｐ明朝" panose="02020600040205080304" pitchFamily="18" charset="-128"/>
              </a:rPr>
              <a:t>※</a:t>
            </a:r>
            <a:r>
              <a:rPr lang="ja-JP" altLang="en-US" dirty="0">
                <a:latin typeface="ＭＳ Ｐ明朝" panose="02020600040205080304" pitchFamily="18" charset="-128"/>
              </a:rPr>
              <a:t>採点欄はなし</a:t>
            </a:r>
            <a:endParaRPr lang="en-US" altLang="ja-JP" dirty="0">
              <a:latin typeface="ＭＳ Ｐ明朝" panose="02020600040205080304" pitchFamily="18" charset="-128"/>
            </a:endParaRPr>
          </a:p>
          <a:p>
            <a:pPr marL="323850" indent="-228600">
              <a:buFont typeface="+mj-ea"/>
              <a:buAutoNum type="circleNumDbPlain"/>
            </a:pPr>
            <a:r>
              <a:rPr lang="ja-JP" altLang="en-US" dirty="0">
                <a:latin typeface="ＭＳ Ｐ明朝" panose="02020600040205080304" pitchFamily="18" charset="-128"/>
              </a:rPr>
              <a:t>「中小企業の情報セキュリティ対策ガイドライン」付録</a:t>
            </a:r>
            <a:r>
              <a:rPr lang="en-US" altLang="ja-JP" dirty="0">
                <a:latin typeface="Century" panose="02040604050505020304" pitchFamily="18" charset="0"/>
              </a:rPr>
              <a:t>3</a:t>
            </a:r>
            <a:r>
              <a:rPr lang="ja-JP" altLang="en-US" dirty="0">
                <a:latin typeface="ＭＳ Ｐ明朝" panose="02020600040205080304" pitchFamily="18" charset="-128"/>
              </a:rPr>
              <a:t>として別冊化</a:t>
            </a:r>
            <a:endParaRPr lang="en-US" altLang="ja-JP" dirty="0">
              <a:latin typeface="ＭＳ Ｐ明朝" panose="02020600040205080304" pitchFamily="18" charset="-128"/>
            </a:endParaRPr>
          </a:p>
          <a:p>
            <a:pPr marL="323850" indent="-228600">
              <a:buFont typeface="+mj-ea"/>
              <a:buAutoNum type="circleNumDbPlain"/>
            </a:pPr>
            <a:r>
              <a:rPr lang="ja-JP" altLang="en-US" dirty="0">
                <a:latin typeface="ＭＳ Ｐ明朝" panose="02020600040205080304" pitchFamily="18" charset="-128"/>
              </a:rPr>
              <a:t>「中小企業の情報セキュリティ対策ガイドライン」付録</a:t>
            </a:r>
            <a:r>
              <a:rPr lang="en-US" altLang="ja-JP" dirty="0">
                <a:latin typeface="Century" panose="02040604050505020304" pitchFamily="18" charset="0"/>
              </a:rPr>
              <a:t>CD-ROM</a:t>
            </a:r>
            <a:r>
              <a:rPr lang="ja-JP" altLang="en-US" dirty="0">
                <a:latin typeface="ＭＳ Ｐ明朝" panose="02020600040205080304" pitchFamily="18" charset="-128"/>
              </a:rPr>
              <a:t>に</a:t>
            </a:r>
            <a:r>
              <a:rPr lang="en-US" altLang="ja-JP" dirty="0">
                <a:latin typeface="Century" panose="02040604050505020304" pitchFamily="18" charset="0"/>
              </a:rPr>
              <a:t>PDF</a:t>
            </a:r>
            <a:r>
              <a:rPr lang="ja-JP" altLang="en-US" dirty="0">
                <a:latin typeface="ＭＳ Ｐ明朝" panose="02020600040205080304" pitchFamily="18" charset="-128"/>
              </a:rPr>
              <a:t>ファイルを収録</a:t>
            </a:r>
            <a:endParaRPr lang="en-US" altLang="ja-JP" dirty="0">
              <a:latin typeface="ＭＳ Ｐ明朝" panose="02020600040205080304" pitchFamily="18" charset="-128"/>
            </a:endParaRPr>
          </a:p>
          <a:p>
            <a:pPr marL="323850" indent="-228600">
              <a:buFont typeface="+mj-ea"/>
              <a:buAutoNum type="circleNumDbPlain"/>
            </a:pPr>
            <a:r>
              <a:rPr lang="en-US" altLang="ja-JP" dirty="0">
                <a:latin typeface="Century" panose="02040604050505020304" pitchFamily="18" charset="0"/>
              </a:rPr>
              <a:t>IPA</a:t>
            </a:r>
            <a:r>
              <a:rPr lang="ja-JP" altLang="en-US" dirty="0">
                <a:latin typeface="ＭＳ Ｐ明朝" panose="02020600040205080304" pitchFamily="18" charset="-128"/>
              </a:rPr>
              <a:t>公式サイトで</a:t>
            </a:r>
            <a:r>
              <a:rPr lang="en-US" altLang="ja-JP" dirty="0"/>
              <a:t>PDF</a:t>
            </a:r>
            <a:r>
              <a:rPr lang="ja-JP" altLang="en-US" dirty="0">
                <a:latin typeface="ＭＳ Ｐ明朝" panose="02020600040205080304" pitchFamily="18" charset="-128"/>
              </a:rPr>
              <a:t>ファイルを公表　</a:t>
            </a:r>
            <a:endParaRPr lang="en-US" altLang="ja-JP" dirty="0">
              <a:latin typeface="ＭＳ Ｐ明朝" panose="02020600040205080304" pitchFamily="18" charset="-128"/>
            </a:endParaRPr>
          </a:p>
          <a:p>
            <a:pPr marL="95250"/>
            <a:r>
              <a:rPr lang="en-US" altLang="ja-JP" dirty="0">
                <a:latin typeface="Century" panose="02040604050505020304" pitchFamily="18" charset="0"/>
              </a:rPr>
              <a:t>https://www.ipa.go.jp/security/keihatsu/sme/guideline/</a:t>
            </a:r>
          </a:p>
          <a:p>
            <a:pPr marL="323850" indent="-228600">
              <a:buFont typeface="+mj-ea"/>
              <a:buAutoNum type="circleNumDbPlain" startAt="5"/>
            </a:pPr>
            <a:r>
              <a:rPr lang="en-US" altLang="ja-JP" dirty="0">
                <a:latin typeface="Century" panose="02040604050505020304" pitchFamily="18" charset="0"/>
              </a:rPr>
              <a:t>IPA</a:t>
            </a:r>
            <a:r>
              <a:rPr lang="ja-JP" altLang="en-US" dirty="0">
                <a:latin typeface="ＭＳ Ｐ明朝" panose="02020600040205080304" pitchFamily="18" charset="-128"/>
              </a:rPr>
              <a:t>情報セキュリティ支援サイトでクラウドサービスとして提供</a:t>
            </a:r>
            <a:r>
              <a:rPr lang="en-US" altLang="ja-JP" dirty="0">
                <a:latin typeface="ＭＳ Ｐ明朝" panose="02020600040205080304" pitchFamily="18" charset="-128"/>
              </a:rPr>
              <a:t>※</a:t>
            </a:r>
            <a:r>
              <a:rPr lang="ja-JP" altLang="en-US" dirty="0">
                <a:latin typeface="ＭＳ Ｐ明朝" panose="02020600040205080304" pitchFamily="18" charset="-128"/>
              </a:rPr>
              <a:t>以下の機能あり</a:t>
            </a:r>
            <a:endParaRPr lang="en-US" altLang="ja-JP" dirty="0">
              <a:latin typeface="ＭＳ Ｐ明朝" panose="02020600040205080304" pitchFamily="18" charset="-128"/>
            </a:endParaRPr>
          </a:p>
          <a:p>
            <a:pPr marL="352425" indent="-85725">
              <a:buFont typeface="Arial" panose="020B0604020202020204" pitchFamily="34" charset="0"/>
              <a:buChar char="•"/>
            </a:pPr>
            <a:r>
              <a:rPr lang="ja-JP" altLang="en-US" dirty="0">
                <a:latin typeface="ＭＳ Ｐ明朝" panose="02020600040205080304" pitchFamily="18" charset="-128"/>
              </a:rPr>
              <a:t>採点</a:t>
            </a:r>
            <a:endParaRPr lang="en-US" altLang="ja-JP" dirty="0">
              <a:latin typeface="ＭＳ Ｐ明朝" panose="02020600040205080304" pitchFamily="18" charset="-128"/>
            </a:endParaRPr>
          </a:p>
          <a:p>
            <a:pPr marL="352425" indent="-85725">
              <a:buFont typeface="Arial" panose="020B0604020202020204" pitchFamily="34" charset="0"/>
              <a:buChar char="•"/>
            </a:pPr>
            <a:r>
              <a:rPr lang="ja-JP" altLang="en-US" dirty="0">
                <a:latin typeface="ＭＳ Ｐ明朝" panose="02020600040205080304" pitchFamily="18" charset="-128"/>
              </a:rPr>
              <a:t>過去との比較</a:t>
            </a:r>
            <a:r>
              <a:rPr lang="en-US" altLang="ja-JP" dirty="0">
                <a:latin typeface="ＭＳ Ｐ明朝" panose="02020600040205080304" pitchFamily="18" charset="-128"/>
              </a:rPr>
              <a:t>(</a:t>
            </a:r>
            <a:r>
              <a:rPr lang="ja-JP" altLang="en-US" dirty="0">
                <a:latin typeface="ＭＳ Ｐ明朝" panose="02020600040205080304" pitchFamily="18" charset="-128"/>
              </a:rPr>
              <a:t>過去に利用した場合</a:t>
            </a:r>
            <a:r>
              <a:rPr lang="en-US" altLang="ja-JP" dirty="0">
                <a:latin typeface="ＭＳ Ｐ明朝" panose="02020600040205080304" pitchFamily="18" charset="-128"/>
              </a:rPr>
              <a:t>)</a:t>
            </a:r>
          </a:p>
          <a:p>
            <a:pPr marL="352425" indent="-85725">
              <a:buFont typeface="Arial" panose="020B0604020202020204" pitchFamily="34" charset="0"/>
              <a:buChar char="•"/>
            </a:pPr>
            <a:r>
              <a:rPr lang="ja-JP" altLang="en-US" dirty="0">
                <a:latin typeface="ＭＳ Ｐ明朝" panose="02020600040205080304" pitchFamily="18" charset="-128"/>
              </a:rPr>
              <a:t>同業種平均と比較</a:t>
            </a:r>
            <a:endParaRPr lang="en-US" altLang="ja-JP" dirty="0">
              <a:latin typeface="ＭＳ Ｐ明朝" panose="02020600040205080304" pitchFamily="18" charset="-128"/>
            </a:endParaRPr>
          </a:p>
          <a:p>
            <a:pPr marL="352425" indent="-85725">
              <a:buFont typeface="Arial" panose="020B0604020202020204" pitchFamily="34" charset="0"/>
              <a:buChar char="•"/>
            </a:pPr>
            <a:r>
              <a:rPr lang="ja-JP" altLang="en-US" dirty="0">
                <a:latin typeface="ＭＳ Ｐ明朝" panose="02020600040205080304" pitchFamily="18" charset="-128"/>
              </a:rPr>
              <a:t>全企業平均と比較</a:t>
            </a:r>
            <a:endParaRPr lang="en-US" altLang="ja-JP" dirty="0">
              <a:latin typeface="ＭＳ Ｐ明朝" panose="02020600040205080304" pitchFamily="18" charset="-128"/>
            </a:endParaRPr>
          </a:p>
          <a:p>
            <a:pPr marL="95250"/>
            <a:r>
              <a:rPr lang="en-US" altLang="ja-JP" dirty="0">
                <a:latin typeface="Century" panose="02040604050505020304" pitchFamily="18" charset="0"/>
              </a:rPr>
              <a:t>https://security-shien.ipa.go.jp/index.html</a:t>
            </a:r>
          </a:p>
          <a:p>
            <a:pPr marL="95250"/>
            <a:endParaRPr lang="en-US" altLang="ja-JP" dirty="0">
              <a:latin typeface="ＭＳ Ｐ明朝" panose="02020600040205080304" pitchFamily="18" charset="-128"/>
            </a:endParaRPr>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10</a:t>
            </a:fld>
            <a:endParaRPr lang="en-US" altLang="ja-JP"/>
          </a:p>
        </p:txBody>
      </p:sp>
    </p:spTree>
    <p:extLst>
      <p:ext uri="{BB962C8B-B14F-4D97-AF65-F5344CB8AC3E}">
        <p14:creationId xmlns:p14="http://schemas.microsoft.com/office/powerpoint/2010/main" val="40173870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4"/>
            <a:ext cx="5602882" cy="5216525"/>
          </a:xfrm>
        </p:spPr>
        <p:txBody>
          <a:bodyPr/>
          <a:lstStyle/>
          <a:p>
            <a:pPr lvl="0" eaLnBrk="1" hangingPunct="1"/>
            <a:r>
              <a:rPr lang="ja-JP" altLang="en-US" dirty="0">
                <a:solidFill>
                  <a:srgbClr val="000000"/>
                </a:solidFill>
                <a:latin typeface="メイリオ" panose="020B0604030504040204" pitchFamily="50" charset="-128"/>
                <a:ea typeface="メイリオ" panose="020B0604030504040204" pitchFamily="50" charset="-128"/>
              </a:rPr>
              <a:t>＜説明のポイント＞</a:t>
            </a:r>
          </a:p>
          <a:p>
            <a:pPr marL="171450" lvl="0" indent="-171450">
              <a:buFont typeface="Wingdings" panose="05000000000000000000" pitchFamily="2" charset="2"/>
              <a:buChar char="l"/>
              <a:defRPr/>
            </a:pPr>
            <a:r>
              <a:rPr lang="ja-JP" altLang="en-US" dirty="0">
                <a:solidFill>
                  <a:srgbClr val="000000"/>
                </a:solidFill>
                <a:latin typeface="ＭＳ Ｐ明朝" panose="02020600040205080304" pitchFamily="18" charset="-128"/>
              </a:rPr>
              <a:t>電子媒体に保存したファイルの削除は簡単ではないため、専門ツールなどを使って確実に消去する必要がある。</a:t>
            </a:r>
            <a:endParaRPr lang="en-US" altLang="ja-JP" dirty="0">
              <a:solidFill>
                <a:srgbClr val="000000"/>
              </a:solidFill>
              <a:latin typeface="ＭＳ Ｐ明朝" panose="02020600040205080304" pitchFamily="18" charset="-128"/>
            </a:endParaRPr>
          </a:p>
          <a:p>
            <a:pPr marL="171450" lvl="0" indent="-171450">
              <a:buFont typeface="Wingdings" panose="05000000000000000000" pitchFamily="2" charset="2"/>
              <a:buChar char="l"/>
              <a:defRPr/>
            </a:pPr>
            <a:r>
              <a:rPr lang="ja-JP" altLang="en-US" dirty="0">
                <a:solidFill>
                  <a:srgbClr val="000000"/>
                </a:solidFill>
                <a:latin typeface="ＭＳ Ｐ明朝" panose="02020600040205080304" pitchFamily="18" charset="-128"/>
              </a:rPr>
              <a:t>パソコンや</a:t>
            </a:r>
            <a:r>
              <a:rPr lang="en-US" altLang="ja-JP" dirty="0">
                <a:solidFill>
                  <a:srgbClr val="000000"/>
                </a:solidFill>
              </a:rPr>
              <a:t>USB</a:t>
            </a:r>
            <a:r>
              <a:rPr lang="ja-JP" altLang="en-US" dirty="0">
                <a:solidFill>
                  <a:srgbClr val="000000"/>
                </a:solidFill>
                <a:latin typeface="ＭＳ Ｐ明朝" panose="02020600040205080304" pitchFamily="18" charset="-128"/>
              </a:rPr>
              <a:t>メモリなどに保存したファイルを削除する場合、以下の操作を行うとファイルが見えなくなり、削除されたように見えるが、実際にはファイルの管理情報が変更されただけで、ファイル本体は残っているため復元可能である。</a:t>
            </a:r>
            <a:endParaRPr lang="en-US" altLang="ja-JP" dirty="0">
              <a:solidFill>
                <a:srgbClr val="000000"/>
              </a:solidFill>
              <a:latin typeface="ＭＳ Ｐ明朝" panose="02020600040205080304" pitchFamily="18" charset="-128"/>
            </a:endParaRPr>
          </a:p>
          <a:p>
            <a:pPr lvl="0">
              <a:tabLst>
                <a:tab pos="174625" algn="l"/>
              </a:tabLst>
              <a:defRPr/>
            </a:pPr>
            <a:r>
              <a:rPr lang="en-US" altLang="ja-JP" b="1" dirty="0">
                <a:solidFill>
                  <a:srgbClr val="000000"/>
                </a:solidFill>
                <a:latin typeface="ＭＳ Ｐ明朝" panose="02020600040205080304" pitchFamily="18" charset="-128"/>
              </a:rPr>
              <a:t>×</a:t>
            </a:r>
            <a:r>
              <a:rPr lang="en-US" altLang="ja-JP" b="1" dirty="0">
                <a:solidFill>
                  <a:srgbClr val="000000"/>
                </a:solidFill>
              </a:rPr>
              <a:t>Windows</a:t>
            </a:r>
            <a:r>
              <a:rPr lang="ja-JP" altLang="en-US" b="1" dirty="0">
                <a:solidFill>
                  <a:srgbClr val="000000"/>
                </a:solidFill>
                <a:latin typeface="ＭＳ Ｐ明朝" panose="02020600040205080304" pitchFamily="18" charset="-128"/>
              </a:rPr>
              <a:t>画面の「ごみ箱」に捨てるか「削除」して「ごみ箱を空にする」</a:t>
            </a:r>
            <a:br>
              <a:rPr lang="en-US" altLang="ja-JP" b="1" dirty="0">
                <a:solidFill>
                  <a:srgbClr val="000000"/>
                </a:solidFill>
                <a:latin typeface="ＭＳ Ｐ明朝" panose="02020600040205080304" pitchFamily="18" charset="-128"/>
              </a:rPr>
            </a:br>
            <a:r>
              <a:rPr lang="en-US" altLang="ja-JP" b="1" dirty="0">
                <a:solidFill>
                  <a:srgbClr val="000000"/>
                </a:solidFill>
                <a:latin typeface="ＭＳ Ｐ明朝" panose="02020600040205080304" pitchFamily="18" charset="-128"/>
              </a:rPr>
              <a:t>	</a:t>
            </a:r>
            <a:r>
              <a:rPr lang="ja-JP" altLang="en-US" b="1" dirty="0">
                <a:solidFill>
                  <a:srgbClr val="FF0000"/>
                </a:solidFill>
                <a:latin typeface="ＭＳ Ｐ明朝" panose="02020600040205080304" pitchFamily="18" charset="-128"/>
              </a:rPr>
              <a:t>→ファイルは見えなくなるが復元可能</a:t>
            </a:r>
            <a:endParaRPr lang="en-US" altLang="ja-JP" b="1" dirty="0">
              <a:solidFill>
                <a:srgbClr val="FF0000"/>
              </a:solidFill>
              <a:latin typeface="ＭＳ Ｐ明朝" panose="02020600040205080304" pitchFamily="18" charset="-128"/>
            </a:endParaRPr>
          </a:p>
          <a:p>
            <a:pPr lvl="0">
              <a:tabLst>
                <a:tab pos="174625" algn="l"/>
              </a:tabLst>
              <a:defRPr/>
            </a:pPr>
            <a:r>
              <a:rPr lang="en-US" altLang="ja-JP" b="1" dirty="0">
                <a:solidFill>
                  <a:srgbClr val="000000"/>
                </a:solidFill>
                <a:latin typeface="ＭＳ Ｐ明朝" panose="02020600040205080304" pitchFamily="18" charset="-128"/>
              </a:rPr>
              <a:t>×</a:t>
            </a:r>
            <a:r>
              <a:rPr lang="ja-JP" altLang="en-US" b="1" dirty="0">
                <a:solidFill>
                  <a:srgbClr val="000000"/>
                </a:solidFill>
                <a:latin typeface="ＭＳ Ｐ明朝" panose="02020600040205080304" pitchFamily="18" charset="-128"/>
              </a:rPr>
              <a:t>ファイルを保存しているドライブをフォーマットする</a:t>
            </a:r>
            <a:br>
              <a:rPr lang="en-US" altLang="ja-JP" b="1" dirty="0">
                <a:solidFill>
                  <a:srgbClr val="000000"/>
                </a:solidFill>
                <a:latin typeface="ＭＳ Ｐ明朝" panose="02020600040205080304" pitchFamily="18" charset="-128"/>
              </a:rPr>
            </a:br>
            <a:r>
              <a:rPr lang="en-US" altLang="ja-JP" b="1" dirty="0">
                <a:solidFill>
                  <a:srgbClr val="000000"/>
                </a:solidFill>
                <a:latin typeface="ＭＳ Ｐ明朝" panose="02020600040205080304" pitchFamily="18" charset="-128"/>
              </a:rPr>
              <a:t>	</a:t>
            </a:r>
            <a:r>
              <a:rPr lang="ja-JP" altLang="en-US" b="1" dirty="0">
                <a:solidFill>
                  <a:srgbClr val="FF0000"/>
                </a:solidFill>
                <a:latin typeface="ＭＳ Ｐ明朝" panose="02020600040205080304" pitchFamily="18" charset="-128"/>
              </a:rPr>
              <a:t>→ファイルは見えなくなるが復元可能</a:t>
            </a:r>
            <a:endParaRPr lang="en-US" altLang="ja-JP" b="1" dirty="0">
              <a:solidFill>
                <a:srgbClr val="FF0000"/>
              </a:solidFill>
              <a:latin typeface="ＭＳ Ｐ明朝" panose="02020600040205080304" pitchFamily="18" charset="-128"/>
            </a:endParaRPr>
          </a:p>
          <a:p>
            <a:pPr marL="171450" lvl="0" indent="-171450">
              <a:buFont typeface="Wingdings" panose="05000000000000000000" pitchFamily="2" charset="2"/>
              <a:buChar char="l"/>
              <a:defRPr/>
            </a:pPr>
            <a:r>
              <a:rPr lang="ja-JP" altLang="en-US" dirty="0">
                <a:solidFill>
                  <a:srgbClr val="000000"/>
                </a:solidFill>
                <a:latin typeface="ＭＳ Ｐ明朝" panose="02020600040205080304" pitchFamily="18" charset="-128"/>
              </a:rPr>
              <a:t>電子媒体に保存されたファイルを二度と復元できないように完全に消去するには以下の方法がある。</a:t>
            </a:r>
            <a:endParaRPr lang="en-US" altLang="ja-JP" dirty="0">
              <a:solidFill>
                <a:srgbClr val="000000"/>
              </a:solidFill>
              <a:latin typeface="ＭＳ Ｐ明朝" panose="02020600040205080304" pitchFamily="18" charset="-128"/>
            </a:endParaRPr>
          </a:p>
          <a:p>
            <a:pPr lvl="0">
              <a:defRPr/>
            </a:pPr>
            <a:r>
              <a:rPr lang="ja-JP" altLang="en-US" dirty="0">
                <a:solidFill>
                  <a:srgbClr val="000000"/>
                </a:solidFill>
                <a:latin typeface="ＭＳ Ｐ明朝" panose="02020600040205080304" pitchFamily="18" charset="-128"/>
              </a:rPr>
              <a:t>①専用ソフトウェアでファイルなどが記録できる物理的な領域に無意味なデータを上書きする</a:t>
            </a:r>
            <a:endParaRPr lang="en-US" altLang="ja-JP" dirty="0">
              <a:solidFill>
                <a:srgbClr val="000000"/>
              </a:solidFill>
              <a:latin typeface="ＭＳ Ｐ明朝" panose="02020600040205080304" pitchFamily="18" charset="-128"/>
            </a:endParaRPr>
          </a:p>
          <a:p>
            <a:pPr lvl="0">
              <a:defRPr/>
            </a:pPr>
            <a:r>
              <a:rPr lang="ja-JP" altLang="en-US" dirty="0">
                <a:solidFill>
                  <a:srgbClr val="000000"/>
                </a:solidFill>
                <a:latin typeface="ＭＳ Ｐ明朝" panose="02020600040205080304" pitchFamily="18" charset="-128"/>
              </a:rPr>
              <a:t>②磁気ディスクの場合は専用機器で強力な磁気により消磁する</a:t>
            </a:r>
            <a:endParaRPr lang="en-US" altLang="ja-JP" dirty="0">
              <a:solidFill>
                <a:srgbClr val="000000"/>
              </a:solidFill>
              <a:latin typeface="ＭＳ Ｐ明朝" panose="02020600040205080304" pitchFamily="18" charset="-128"/>
            </a:endParaRPr>
          </a:p>
          <a:p>
            <a:pPr lvl="0">
              <a:defRPr/>
            </a:pPr>
            <a:r>
              <a:rPr lang="ja-JP" altLang="en-US" dirty="0">
                <a:solidFill>
                  <a:srgbClr val="000000"/>
                </a:solidFill>
                <a:latin typeface="ＭＳ Ｐ明朝" panose="02020600040205080304" pitchFamily="18" charset="-128"/>
              </a:rPr>
              <a:t>③媒体を物理的に破壊する</a:t>
            </a:r>
            <a:endParaRPr lang="en-US" altLang="ja-JP" dirty="0">
              <a:solidFill>
                <a:srgbClr val="000000"/>
              </a:solidFill>
              <a:latin typeface="ＭＳ Ｐ明朝" panose="02020600040205080304" pitchFamily="18" charset="-128"/>
            </a:endParaRPr>
          </a:p>
          <a:p>
            <a:pPr marL="171450" lvl="0" indent="-171450">
              <a:buFont typeface="Wingdings" panose="05000000000000000000" pitchFamily="2" charset="2"/>
              <a:buChar char="l"/>
            </a:pPr>
            <a:r>
              <a:rPr lang="en-US" altLang="ja-JP" dirty="0">
                <a:solidFill>
                  <a:srgbClr val="000000"/>
                </a:solidFill>
              </a:rPr>
              <a:t>CD</a:t>
            </a:r>
            <a:r>
              <a:rPr lang="ja-JP" altLang="ja-JP" dirty="0">
                <a:solidFill>
                  <a:srgbClr val="000000"/>
                </a:solidFill>
              </a:rPr>
              <a:t>や</a:t>
            </a:r>
            <a:r>
              <a:rPr lang="en-US" altLang="ja-JP" dirty="0">
                <a:solidFill>
                  <a:srgbClr val="000000"/>
                </a:solidFill>
              </a:rPr>
              <a:t>DVD</a:t>
            </a:r>
            <a:r>
              <a:rPr lang="ja-JP" altLang="en-US" dirty="0">
                <a:solidFill>
                  <a:srgbClr val="000000"/>
                </a:solidFill>
              </a:rPr>
              <a:t>の破壊が難しい場合</a:t>
            </a:r>
            <a:r>
              <a:rPr lang="ja-JP" altLang="ja-JP" dirty="0">
                <a:solidFill>
                  <a:srgbClr val="000000"/>
                </a:solidFill>
              </a:rPr>
              <a:t>は、読み取りができないように</a:t>
            </a:r>
            <a:r>
              <a:rPr lang="ja-JP" altLang="en-US" dirty="0">
                <a:solidFill>
                  <a:srgbClr val="000000"/>
                </a:solidFill>
              </a:rPr>
              <a:t>カッターなどで</a:t>
            </a:r>
            <a:r>
              <a:rPr lang="ja-JP" altLang="ja-JP" dirty="0">
                <a:solidFill>
                  <a:srgbClr val="000000"/>
                </a:solidFill>
              </a:rPr>
              <a:t>媒体に傷を</a:t>
            </a:r>
            <a:r>
              <a:rPr lang="ja-JP" altLang="en-US" dirty="0">
                <a:solidFill>
                  <a:srgbClr val="000000"/>
                </a:solidFill>
              </a:rPr>
              <a:t>付け</a:t>
            </a:r>
            <a:r>
              <a:rPr lang="ja-JP" altLang="ja-JP" dirty="0">
                <a:solidFill>
                  <a:srgbClr val="000000"/>
                </a:solidFill>
              </a:rPr>
              <a:t>る</a:t>
            </a:r>
            <a:r>
              <a:rPr lang="ja-JP" altLang="en-US" dirty="0">
                <a:solidFill>
                  <a:srgbClr val="000000"/>
                </a:solidFill>
              </a:rPr>
              <a:t>。その際には銀色に光っている読み取り面ではなく、</a:t>
            </a:r>
            <a:r>
              <a:rPr lang="ja-JP" altLang="ja-JP" dirty="0">
                <a:solidFill>
                  <a:srgbClr val="000000"/>
                </a:solidFill>
              </a:rPr>
              <a:t>レーベル面</a:t>
            </a:r>
            <a:r>
              <a:rPr lang="ja-JP" altLang="en-US" dirty="0">
                <a:solidFill>
                  <a:srgbClr val="000000"/>
                </a:solidFill>
              </a:rPr>
              <a:t>にディスクの中心から傷を入れることで記録層に傷が達し、読み取り不可能になる。</a:t>
            </a:r>
          </a:p>
          <a:p>
            <a:pPr marL="171450" lvl="0" indent="-171450">
              <a:buFont typeface="Wingdings" panose="05000000000000000000" pitchFamily="2" charset="2"/>
              <a:buChar char="l"/>
            </a:pPr>
            <a:r>
              <a:rPr lang="ja-JP" altLang="en-US" dirty="0">
                <a:solidFill>
                  <a:srgbClr val="000000"/>
                </a:solidFill>
              </a:rPr>
              <a:t>最近の</a:t>
            </a:r>
            <a:r>
              <a:rPr lang="en-US" altLang="ja-JP" dirty="0">
                <a:solidFill>
                  <a:srgbClr val="000000"/>
                </a:solidFill>
              </a:rPr>
              <a:t>FAX</a:t>
            </a:r>
            <a:r>
              <a:rPr lang="ja-JP" altLang="ja-JP" dirty="0">
                <a:solidFill>
                  <a:srgbClr val="000000"/>
                </a:solidFill>
              </a:rPr>
              <a:t>やコピー機</a:t>
            </a:r>
            <a:r>
              <a:rPr lang="ja-JP" altLang="en-US" dirty="0">
                <a:solidFill>
                  <a:srgbClr val="000000"/>
                </a:solidFill>
              </a:rPr>
              <a:t>は、</a:t>
            </a:r>
            <a:r>
              <a:rPr lang="ja-JP" altLang="ja-JP" dirty="0">
                <a:solidFill>
                  <a:srgbClr val="000000"/>
                </a:solidFill>
              </a:rPr>
              <a:t>内蔵メモリ</a:t>
            </a:r>
            <a:r>
              <a:rPr lang="ja-JP" altLang="en-US" dirty="0">
                <a:solidFill>
                  <a:srgbClr val="000000"/>
                </a:solidFill>
              </a:rPr>
              <a:t>や内蔵ハードディスクを備えている場合があり、これら機器を</a:t>
            </a:r>
            <a:r>
              <a:rPr lang="ja-JP" altLang="ja-JP" dirty="0">
                <a:solidFill>
                  <a:srgbClr val="000000"/>
                </a:solidFill>
              </a:rPr>
              <a:t>廃棄する場合もメモリ</a:t>
            </a:r>
            <a:r>
              <a:rPr lang="ja-JP" altLang="en-US" dirty="0">
                <a:solidFill>
                  <a:srgbClr val="000000"/>
                </a:solidFill>
              </a:rPr>
              <a:t>やハードディスクに保存されている</a:t>
            </a:r>
            <a:r>
              <a:rPr lang="ja-JP" altLang="ja-JP" dirty="0">
                <a:solidFill>
                  <a:srgbClr val="000000"/>
                </a:solidFill>
              </a:rPr>
              <a:t>情報</a:t>
            </a:r>
            <a:r>
              <a:rPr lang="ja-JP" altLang="en-US" dirty="0">
                <a:solidFill>
                  <a:srgbClr val="000000"/>
                </a:solidFill>
              </a:rPr>
              <a:t>が</a:t>
            </a:r>
            <a:r>
              <a:rPr lang="ja-JP" altLang="ja-JP" dirty="0">
                <a:solidFill>
                  <a:srgbClr val="000000"/>
                </a:solidFill>
              </a:rPr>
              <a:t>漏えいする危険性がある</a:t>
            </a:r>
            <a:r>
              <a:rPr lang="ja-JP" altLang="en-US" dirty="0">
                <a:solidFill>
                  <a:srgbClr val="000000"/>
                </a:solidFill>
              </a:rPr>
              <a:t>ため</a:t>
            </a:r>
            <a:r>
              <a:rPr lang="ja-JP" altLang="ja-JP" dirty="0">
                <a:solidFill>
                  <a:srgbClr val="000000"/>
                </a:solidFill>
              </a:rPr>
              <a:t>、専門</a:t>
            </a:r>
            <a:r>
              <a:rPr lang="ja-JP" altLang="en-US" dirty="0">
                <a:solidFill>
                  <a:srgbClr val="000000"/>
                </a:solidFill>
              </a:rPr>
              <a:t>サービスを利用するなどして</a:t>
            </a:r>
            <a:r>
              <a:rPr lang="ja-JP" altLang="ja-JP" dirty="0">
                <a:solidFill>
                  <a:srgbClr val="000000"/>
                </a:solidFill>
              </a:rPr>
              <a:t>完全に消去してから廃棄</a:t>
            </a:r>
            <a:r>
              <a:rPr lang="ja-JP" altLang="en-US" dirty="0">
                <a:solidFill>
                  <a:srgbClr val="000000"/>
                </a:solidFill>
              </a:rPr>
              <a:t>する。</a:t>
            </a:r>
            <a:endParaRPr lang="ja-JP" altLang="ja-JP" dirty="0">
              <a:solidFill>
                <a:srgbClr val="000000"/>
              </a:solidFill>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100</a:t>
            </a:fld>
            <a:endParaRPr lang="en-US" altLang="ja-JP" dirty="0"/>
          </a:p>
        </p:txBody>
      </p:sp>
    </p:spTree>
    <p:extLst>
      <p:ext uri="{BB962C8B-B14F-4D97-AF65-F5344CB8AC3E}">
        <p14:creationId xmlns:p14="http://schemas.microsoft.com/office/powerpoint/2010/main" val="32412377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スライド イメージ プレースホルダー 1">
            <a:extLst>
              <a:ext uri="{FF2B5EF4-FFF2-40B4-BE49-F238E27FC236}">
                <a16:creationId xmlns:a16="http://schemas.microsoft.com/office/drawing/2014/main" id="{6ADC2F29-A1D5-447B-8ACA-2C3CC169A8D3}"/>
              </a:ext>
            </a:extLst>
          </p:cNvPr>
          <p:cNvSpPr>
            <a:spLocks noGrp="1" noRot="1" noChangeAspect="1" noChangeArrowheads="1" noTextEdit="1"/>
          </p:cNvSpPr>
          <p:nvPr>
            <p:ph type="sldImg"/>
          </p:nvPr>
        </p:nvSpPr>
        <p:spPr>
          <a:ln/>
        </p:spPr>
      </p:sp>
      <p:sp>
        <p:nvSpPr>
          <p:cNvPr id="28675" name="ノート プレースホルダー 2">
            <a:extLst>
              <a:ext uri="{FF2B5EF4-FFF2-40B4-BE49-F238E27FC236}">
                <a16:creationId xmlns:a16="http://schemas.microsoft.com/office/drawing/2014/main" id="{71C4232F-A50D-4624-9610-FF47A53591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mn-ea"/>
              </a:rPr>
              <a:t>組織的に方針を定め、実行すべき対策</a:t>
            </a:r>
            <a:r>
              <a:rPr lang="en-US" altLang="ja-JP" dirty="0">
                <a:latin typeface="+mn-ea"/>
              </a:rPr>
              <a:t>7</a:t>
            </a:r>
            <a:r>
              <a:rPr lang="ja-JP" altLang="en-US" dirty="0">
                <a:latin typeface="+mn-ea"/>
              </a:rPr>
              <a:t>項目を説明する。</a:t>
            </a:r>
            <a:endParaRPr lang="ja-JP" altLang="ja-JP" dirty="0">
              <a:latin typeface="+mn-ea"/>
            </a:endParaRPr>
          </a:p>
          <a:p>
            <a:endParaRPr lang="ja-JP" altLang="en-US" dirty="0"/>
          </a:p>
        </p:txBody>
      </p:sp>
      <p:sp>
        <p:nvSpPr>
          <p:cNvPr id="28676" name="スライド番号プレースホルダー 3">
            <a:extLst>
              <a:ext uri="{FF2B5EF4-FFF2-40B4-BE49-F238E27FC236}">
                <a16:creationId xmlns:a16="http://schemas.microsoft.com/office/drawing/2014/main" id="{3921B1ED-FA3B-447F-A0E7-FE239EC1AE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012F07-91D9-451A-AEA2-839E69D2C05E}" type="slidenum">
              <a:rPr lang="en-US" altLang="ja-JP" smtClean="0">
                <a:latin typeface="メイリオ" panose="020B0604030504040204" pitchFamily="50" charset="-128"/>
                <a:ea typeface="メイリオ" panose="020B0604030504040204" pitchFamily="50" charset="-128"/>
              </a:rPr>
              <a:pPr>
                <a:spcBef>
                  <a:spcPct val="0"/>
                </a:spcBef>
              </a:pPr>
              <a:t>101</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386138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en-US" altLang="ja-JP" dirty="0"/>
              <a:t>No.19</a:t>
            </a:r>
            <a:r>
              <a:rPr lang="ja-JP" altLang="en-US" dirty="0"/>
              <a:t>～</a:t>
            </a:r>
            <a:r>
              <a:rPr lang="en-US" altLang="ja-JP" dirty="0"/>
              <a:t>25</a:t>
            </a:r>
            <a:r>
              <a:rPr lang="ja-JP" altLang="en-US" dirty="0">
                <a:latin typeface="ＭＳ Ｐ明朝" panose="02020600040205080304" pitchFamily="18" charset="-128"/>
              </a:rPr>
              <a:t>は組織的に取り組むべき項目を解説する。 </a:t>
            </a:r>
            <a:endParaRPr lang="en-US" altLang="ja-JP" dirty="0">
              <a:latin typeface="ＭＳ Ｐ明朝" panose="02020600040205080304" pitchFamily="18" charset="-128"/>
            </a:endParaRPr>
          </a:p>
          <a:p>
            <a:endParaRPr lang="ja-JP" altLang="en-US"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7B424-EC2B-45B0-9308-920F15BB750B}" type="slidenum">
              <a:rPr kumimoji="1" lang="ja-JP" altLang="en-US" sz="1200" b="0" i="0" u="none" strike="noStrike" kern="1200" cap="none" spc="0" normalizeH="0" baseline="0" noProof="0" smtClean="0">
                <a:ln>
                  <a:noFill/>
                </a:ln>
                <a:solidFill>
                  <a:prstClr val="black"/>
                </a:solidFill>
                <a:effectLst/>
                <a:uLnTx/>
                <a:uFillTx/>
                <a:latin typeface="Calibri"/>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ja-JP" altLang="en-US" sz="1200" b="0" i="0" u="none" strike="noStrike" kern="1200" cap="none" spc="0" normalizeH="0" baseline="0" noProof="0" dirty="0">
              <a:ln>
                <a:noFill/>
              </a:ln>
              <a:solidFill>
                <a:prstClr val="black"/>
              </a:solidFill>
              <a:effectLst/>
              <a:uLnTx/>
              <a:uFillTx/>
              <a:latin typeface="Calibri"/>
              <a:cs typeface="+mn-cs"/>
            </a:endParaRPr>
          </a:p>
        </p:txBody>
      </p:sp>
    </p:spTree>
    <p:extLst>
      <p:ext uri="{BB962C8B-B14F-4D97-AF65-F5344CB8AC3E}">
        <p14:creationId xmlns:p14="http://schemas.microsoft.com/office/powerpoint/2010/main" val="5214105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スライド イメージ プレースホルダー 1">
            <a:extLst>
              <a:ext uri="{FF2B5EF4-FFF2-40B4-BE49-F238E27FC236}">
                <a16:creationId xmlns:a16="http://schemas.microsoft.com/office/drawing/2014/main" id="{A3B5036A-401D-472D-B828-FA2937773214}"/>
              </a:ext>
            </a:extLst>
          </p:cNvPr>
          <p:cNvSpPr>
            <a:spLocks noGrp="1" noRot="1" noChangeAspect="1" noChangeArrowheads="1" noTextEdit="1"/>
          </p:cNvSpPr>
          <p:nvPr>
            <p:ph type="sldImg"/>
          </p:nvPr>
        </p:nvSpPr>
        <p:spPr>
          <a:ln/>
        </p:spPr>
      </p:sp>
      <p:sp>
        <p:nvSpPr>
          <p:cNvPr id="195587" name="ノート プレースホルダー 2">
            <a:extLst>
              <a:ext uri="{FF2B5EF4-FFF2-40B4-BE49-F238E27FC236}">
                <a16:creationId xmlns:a16="http://schemas.microsoft.com/office/drawing/2014/main" id="{3E0AB794-68E1-424E-BF12-A0C39B62DD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近年、従業員による顧客情報の不正流出や退職者による海外への技術流出など内部不正行為による事故が増加しており、従業員の秘密保持に対する要請は高くなっている。</a:t>
            </a:r>
            <a:endParaRPr lang="en-US" altLang="ja-JP" dirty="0"/>
          </a:p>
          <a:p>
            <a:pPr marL="171450" indent="-171450">
              <a:buFont typeface="Wingdings" panose="05000000000000000000" pitchFamily="2" charset="2"/>
              <a:buChar char="l"/>
            </a:pPr>
            <a:r>
              <a:rPr lang="ja-JP" altLang="en-US" dirty="0"/>
              <a:t>個人情報保護法の「従業者の監督」や不正競争防止法の「営業秘密」など、コンプライアンス上も従業員に対して守秘義務を順守させる必要がある。</a:t>
            </a:r>
            <a:endParaRPr lang="en-US" altLang="ja-JP" dirty="0"/>
          </a:p>
          <a:p>
            <a:endParaRPr lang="en-US" altLang="ja-JP" dirty="0"/>
          </a:p>
          <a:p>
            <a:endParaRPr lang="ja-JP" altLang="en-US" sz="4000" dirty="0">
              <a:solidFill>
                <a:srgbClr val="FF0000"/>
              </a:solidFill>
            </a:endParaRPr>
          </a:p>
        </p:txBody>
      </p:sp>
      <p:sp>
        <p:nvSpPr>
          <p:cNvPr id="195588" name="スライド番号プレースホルダー 3">
            <a:extLst>
              <a:ext uri="{FF2B5EF4-FFF2-40B4-BE49-F238E27FC236}">
                <a16:creationId xmlns:a16="http://schemas.microsoft.com/office/drawing/2014/main" id="{C963C3D0-1856-4579-B334-D43CA3B7F8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95006D-F01C-468C-81EC-EE4676DB802F}" type="slidenum">
              <a:rPr lang="en-US" altLang="ja-JP" smtClean="0">
                <a:latin typeface="メイリオ" panose="020B0604030504040204" pitchFamily="50" charset="-128"/>
                <a:ea typeface="メイリオ" panose="020B0604030504040204" pitchFamily="50" charset="-128"/>
              </a:rPr>
              <a:pPr>
                <a:spcBef>
                  <a:spcPct val="0"/>
                </a:spcBef>
              </a:pPr>
              <a:t>103</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E0B91C90-E651-4ACD-95A0-1BED030718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35EEDF-C44C-4113-8E25-E0EEB1115A87}" type="slidenum">
              <a:rPr lang="en-US" altLang="ja-JP" smtClean="0">
                <a:latin typeface="メイリオ" panose="020B0604030504040204" pitchFamily="50" charset="-128"/>
                <a:ea typeface="メイリオ" panose="020B0604030504040204" pitchFamily="50" charset="-128"/>
              </a:rPr>
              <a:pPr>
                <a:spcBef>
                  <a:spcPct val="0"/>
                </a:spcBef>
              </a:pPr>
              <a:t>104</a:t>
            </a:fld>
            <a:endParaRPr lang="en-US" altLang="ja-JP" dirty="0">
              <a:latin typeface="メイリオ" panose="020B0604030504040204" pitchFamily="50" charset="-128"/>
              <a:ea typeface="メイリオ" panose="020B0604030504040204" pitchFamily="50" charset="-128"/>
            </a:endParaRPr>
          </a:p>
        </p:txBody>
      </p:sp>
      <p:sp>
        <p:nvSpPr>
          <p:cNvPr id="197635" name="Rectangle 2">
            <a:extLst>
              <a:ext uri="{FF2B5EF4-FFF2-40B4-BE49-F238E27FC236}">
                <a16:creationId xmlns:a16="http://schemas.microsoft.com/office/drawing/2014/main" id="{8AAFF4E5-E42C-429F-895C-1C5BFFF40A7A}"/>
              </a:ext>
            </a:extLst>
          </p:cNvPr>
          <p:cNvSpPr>
            <a:spLocks noGrp="1" noRot="1" noChangeAspect="1" noChangeArrowheads="1" noTextEdit="1"/>
          </p:cNvSpPr>
          <p:nvPr>
            <p:ph type="sldImg"/>
          </p:nvPr>
        </p:nvSpPr>
        <p:spPr>
          <a:ln/>
        </p:spPr>
      </p:sp>
      <p:sp>
        <p:nvSpPr>
          <p:cNvPr id="5" name="コンテンツ プレースホルダー 2">
            <a:extLst>
              <a:ext uri="{FF2B5EF4-FFF2-40B4-BE49-F238E27FC236}">
                <a16:creationId xmlns:a16="http://schemas.microsoft.com/office/drawing/2014/main" id="{F069BA32-7418-4607-9827-A7FBD745DA55}"/>
              </a:ext>
            </a:extLst>
          </p:cNvPr>
          <p:cNvSpPr>
            <a:spLocks noGrp="1"/>
          </p:cNvSpPr>
          <p:nvPr>
            <p:ph type="body" idx="1"/>
          </p:nvPr>
        </p:nvSpPr>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defRPr/>
            </a:pPr>
            <a:r>
              <a:rPr lang="ja-JP" altLang="en-US" dirty="0">
                <a:latin typeface="ＭＳ Ｐ明朝" panose="02020600040205080304" pitchFamily="18" charset="-128"/>
              </a:rPr>
              <a:t>従業員は業務上、企業秘密や個人情報を知り得る立場にあるため、セキュリティの観点で守らなければならないことを服務上の義務として定め、周知することで、在職中や退職後の守秘義務について明確にする。</a:t>
            </a:r>
            <a:endParaRPr lang="en-US" altLang="ja-JP" dirty="0">
              <a:latin typeface="ＭＳ Ｐ明朝" panose="02020600040205080304" pitchFamily="18" charset="-128"/>
            </a:endParaRPr>
          </a:p>
          <a:p>
            <a:pPr marL="171450" indent="-171450">
              <a:buFont typeface="Wingdings" panose="05000000000000000000" pitchFamily="2" charset="2"/>
              <a:buChar char="l"/>
              <a:defRPr/>
            </a:pPr>
            <a:r>
              <a:rPr lang="ja-JP" altLang="en-US" dirty="0">
                <a:latin typeface="ＭＳ Ｐ明朝" panose="02020600040205080304" pitchFamily="18" charset="-128"/>
              </a:rPr>
              <a:t>直接労働契約を結んでいない派遣社員の場合は、派遣元企業と派遣社員との間で、派遣先企業の業務に関する秘密保持契約を締結してもらう。</a:t>
            </a:r>
            <a:endParaRPr lang="en-US" altLang="ja-JP" dirty="0">
              <a:latin typeface="ＭＳ Ｐ明朝" panose="02020600040205080304" pitchFamily="18" charset="-128"/>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スライド イメージ プレースホルダー 1">
            <a:extLst>
              <a:ext uri="{FF2B5EF4-FFF2-40B4-BE49-F238E27FC236}">
                <a16:creationId xmlns:a16="http://schemas.microsoft.com/office/drawing/2014/main" id="{86C48F20-D460-48C7-B89A-A6E1164A1705}"/>
              </a:ext>
            </a:extLst>
          </p:cNvPr>
          <p:cNvSpPr>
            <a:spLocks noGrp="1" noRot="1" noChangeAspect="1" noChangeArrowheads="1" noTextEdit="1"/>
          </p:cNvSpPr>
          <p:nvPr>
            <p:ph type="sldImg"/>
          </p:nvPr>
        </p:nvSpPr>
        <p:spPr>
          <a:ln/>
        </p:spPr>
      </p:sp>
      <p:sp>
        <p:nvSpPr>
          <p:cNvPr id="199683" name="ノート プレースホルダー 2">
            <a:extLst>
              <a:ext uri="{FF2B5EF4-FFF2-40B4-BE49-F238E27FC236}">
                <a16:creationId xmlns:a16="http://schemas.microsoft.com/office/drawing/2014/main" id="{F4FC6CC0-76D4-4FEF-BBA1-E46FCEBADBDF}"/>
              </a:ext>
            </a:extLst>
          </p:cNvPr>
          <p:cNvSpPr>
            <a:spLocks noGrp="1"/>
          </p:cNvSpPr>
          <p:nvPr>
            <p:ph type="body" idx="1"/>
          </p:nvPr>
        </p:nvSpPr>
        <p:spPr>
          <a:xfrm>
            <a:off x="681038" y="4721225"/>
            <a:ext cx="5530874"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どのような情報が企業秘密に該当するか明確にして、従業員が秘密情報を区別できるようにしておかないと、意図せず企業秘密を漏えいさせてしまったり、内部不正があった場合に企業側が法的保護を受けられなくなる可能性がある。</a:t>
            </a:r>
          </a:p>
          <a:p>
            <a:pPr marL="171450" indent="-171450">
              <a:buFont typeface="Wingdings" panose="05000000000000000000" pitchFamily="2" charset="2"/>
              <a:buChar char="l"/>
            </a:pPr>
            <a:r>
              <a:rPr lang="ja-JP" altLang="en-US" dirty="0">
                <a:latin typeface="+mn-ea"/>
              </a:rPr>
              <a:t>私的に利用する</a:t>
            </a:r>
            <a:r>
              <a:rPr lang="en-US" altLang="ja-JP" dirty="0"/>
              <a:t>SNS</a:t>
            </a:r>
            <a:r>
              <a:rPr lang="ja-JP" altLang="en-US" dirty="0">
                <a:latin typeface="+mn-ea"/>
              </a:rPr>
              <a:t>やチャット・ブログなどに業務上知り得た企業秘密や個人情報を意図せずに書いてしまうと情報漏えいの原因となり、守秘義務違反となるため日常の守秘についても周知が必要である。</a:t>
            </a:r>
          </a:p>
          <a:p>
            <a:pPr marL="171450" indent="-171450">
              <a:buFont typeface="Wingdings" panose="05000000000000000000" pitchFamily="2" charset="2"/>
              <a:buChar char="l"/>
            </a:pPr>
            <a:r>
              <a:rPr lang="ja-JP" altLang="en-US" dirty="0">
                <a:latin typeface="+mn-ea"/>
              </a:rPr>
              <a:t>企業秘密を守る手段や、やってはいけないことなどを従業者に周知し、罰則</a:t>
            </a:r>
            <a:r>
              <a:rPr lang="en-US" altLang="ja-JP" baseline="30000" dirty="0">
                <a:latin typeface="+mn-ea"/>
              </a:rPr>
              <a:t>※</a:t>
            </a:r>
            <a:r>
              <a:rPr lang="ja-JP" altLang="en-US" dirty="0">
                <a:latin typeface="+mn-ea"/>
              </a:rPr>
              <a:t>も就業規則で規定する。</a:t>
            </a:r>
            <a:endParaRPr lang="en-US" altLang="ja-JP" dirty="0">
              <a:latin typeface="+mn-ea"/>
            </a:endParaRPr>
          </a:p>
          <a:p>
            <a:endParaRPr lang="en-US" altLang="ja-JP" dirty="0">
              <a:latin typeface="+mn-ea"/>
            </a:endParaRPr>
          </a:p>
          <a:p>
            <a:r>
              <a:rPr lang="en-US" altLang="ja-JP" dirty="0">
                <a:latin typeface="+mn-ea"/>
              </a:rPr>
              <a:t>※</a:t>
            </a:r>
            <a:r>
              <a:rPr lang="ja-JP" altLang="en-US" b="1" dirty="0">
                <a:latin typeface="+mn-ea"/>
              </a:rPr>
              <a:t>罰則</a:t>
            </a:r>
            <a:endParaRPr lang="en-US" altLang="ja-JP" b="1" dirty="0">
              <a:latin typeface="+mn-ea"/>
            </a:endParaRPr>
          </a:p>
          <a:p>
            <a:r>
              <a:rPr lang="ja-JP" altLang="en-US" dirty="0">
                <a:latin typeface="+mn-ea"/>
              </a:rPr>
              <a:t>労働基準法</a:t>
            </a:r>
            <a:r>
              <a:rPr lang="en-US" altLang="ja-JP" dirty="0"/>
              <a:t>89</a:t>
            </a:r>
            <a:r>
              <a:rPr lang="en-US" altLang="ja-JP" dirty="0">
                <a:latin typeface="+mn-ea"/>
              </a:rPr>
              <a:t> </a:t>
            </a:r>
            <a:r>
              <a:rPr lang="ja-JP" altLang="en-US" dirty="0">
                <a:latin typeface="+mn-ea"/>
              </a:rPr>
              <a:t>条には「</a:t>
            </a:r>
            <a:r>
              <a:rPr lang="en-US" altLang="ja-JP" dirty="0">
                <a:latin typeface="+mn-ea"/>
              </a:rPr>
              <a:t>…</a:t>
            </a:r>
            <a:r>
              <a:rPr lang="ja-JP" altLang="en-US" dirty="0"/>
              <a:t>次に掲げる事項について就業規則を作成し</a:t>
            </a:r>
            <a:r>
              <a:rPr lang="en-US" altLang="ja-JP" dirty="0">
                <a:latin typeface="+mn-ea"/>
              </a:rPr>
              <a:t>… </a:t>
            </a:r>
            <a:r>
              <a:rPr lang="ja-JP" altLang="en-US" dirty="0">
                <a:latin typeface="+mn-ea"/>
              </a:rPr>
              <a:t>」とあり、第</a:t>
            </a:r>
            <a:r>
              <a:rPr lang="en-US" altLang="ja-JP" dirty="0">
                <a:latin typeface="+mn-ea"/>
              </a:rPr>
              <a:t>9</a:t>
            </a:r>
            <a:r>
              <a:rPr lang="ja-JP" altLang="en-US" dirty="0">
                <a:latin typeface="+mn-ea"/>
              </a:rPr>
              <a:t>号には「</a:t>
            </a:r>
            <a:r>
              <a:rPr lang="ja-JP" altLang="en-US" dirty="0"/>
              <a:t>表彰及び制裁の定めをする場合においては、その種類及び程度に関する事項」と規定されていることから、社内で罰則を規定する場合は、就業規則に記載することで罰則を適用する際の法的な根拠となる。</a:t>
            </a:r>
            <a:endParaRPr lang="en-US" altLang="ja-JP" dirty="0"/>
          </a:p>
          <a:p>
            <a:r>
              <a:rPr lang="ja-JP" altLang="en-US" dirty="0"/>
              <a:t>一方で、労働契約法第</a:t>
            </a:r>
            <a:r>
              <a:rPr lang="en-US" altLang="ja-JP" dirty="0"/>
              <a:t>15</a:t>
            </a:r>
            <a:r>
              <a:rPr lang="ja-JP" altLang="en-US" dirty="0"/>
              <a:t>条では、「使用者が労働者を懲戒することができる場合において、当該懲戒が、当該懲戒に係る労働者の行為の性質及び態様その他の事情に照らして、客観的に合理的な理由を欠き、社会通念上相当であると認められない場合は、その権利を濫用したものとして、当該懲戒は、無効とする。」とあり、罰則を決める際には留意する。</a:t>
            </a:r>
            <a:endParaRPr lang="en-US" altLang="ja-JP" dirty="0">
              <a:latin typeface="+mn-ea"/>
            </a:endParaRPr>
          </a:p>
        </p:txBody>
      </p:sp>
      <p:sp>
        <p:nvSpPr>
          <p:cNvPr id="199684" name="スライド番号プレースホルダー 3">
            <a:extLst>
              <a:ext uri="{FF2B5EF4-FFF2-40B4-BE49-F238E27FC236}">
                <a16:creationId xmlns:a16="http://schemas.microsoft.com/office/drawing/2014/main" id="{9E199BD7-86EA-4246-95EA-867781E518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2AF6007-AB6A-4FBF-80C9-CBA9DE3650E9}" type="slidenum">
              <a:rPr lang="en-US" altLang="ja-JP" smtClean="0">
                <a:latin typeface="メイリオ" panose="020B0604030504040204" pitchFamily="50" charset="-128"/>
                <a:ea typeface="メイリオ" panose="020B0604030504040204" pitchFamily="50" charset="-128"/>
              </a:rPr>
              <a:pPr>
                <a:spcBef>
                  <a:spcPct val="0"/>
                </a:spcBef>
              </a:pPr>
              <a:t>105</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スライド イメージ プレースホルダー 1">
            <a:extLst>
              <a:ext uri="{FF2B5EF4-FFF2-40B4-BE49-F238E27FC236}">
                <a16:creationId xmlns:a16="http://schemas.microsoft.com/office/drawing/2014/main" id="{B6CBA35E-4BC0-4DCF-88A4-B85C4D4AC63E}"/>
              </a:ext>
            </a:extLst>
          </p:cNvPr>
          <p:cNvSpPr>
            <a:spLocks noGrp="1" noRot="1" noChangeAspect="1" noChangeArrowheads="1" noTextEdit="1"/>
          </p:cNvSpPr>
          <p:nvPr>
            <p:ph type="sldImg"/>
          </p:nvPr>
        </p:nvSpPr>
        <p:spPr>
          <a:ln/>
        </p:spPr>
      </p:sp>
      <p:sp>
        <p:nvSpPr>
          <p:cNvPr id="201731" name="ノート プレースホルダー 2">
            <a:extLst>
              <a:ext uri="{FF2B5EF4-FFF2-40B4-BE49-F238E27FC236}">
                <a16:creationId xmlns:a16="http://schemas.microsoft.com/office/drawing/2014/main" id="{6DBAECD8-A2F6-42F9-9CE6-A21B81C331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en-US" altLang="ja-JP" dirty="0"/>
              <a:t>IT</a:t>
            </a:r>
            <a:r>
              <a:rPr lang="ja-JP" altLang="en-US" dirty="0"/>
              <a:t>が企業活動に浸透する一方で、新たな脅威も発生し、その対策は目まぐるしく変化しているため、適宜に教育や注意喚起の機会を設けないと変化に追随することが難しくなり、事故が起きやすくなる。</a:t>
            </a:r>
            <a:endParaRPr lang="en-US" altLang="ja-JP" dirty="0"/>
          </a:p>
        </p:txBody>
      </p:sp>
      <p:sp>
        <p:nvSpPr>
          <p:cNvPr id="201732" name="スライド番号プレースホルダー 3">
            <a:extLst>
              <a:ext uri="{FF2B5EF4-FFF2-40B4-BE49-F238E27FC236}">
                <a16:creationId xmlns:a16="http://schemas.microsoft.com/office/drawing/2014/main" id="{CEFE820E-5A33-4A5D-84AF-24095D9B77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DB4D72B-D91E-40A3-A93B-C43B56097DBE}" type="slidenum">
              <a:rPr lang="en-US" altLang="ja-JP" smtClean="0">
                <a:latin typeface="メイリオ" panose="020B0604030504040204" pitchFamily="50" charset="-128"/>
                <a:ea typeface="メイリオ" panose="020B0604030504040204" pitchFamily="50" charset="-128"/>
              </a:rPr>
              <a:pPr>
                <a:spcBef>
                  <a:spcPct val="0"/>
                </a:spcBef>
              </a:pPr>
              <a:t>106</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a:extLst>
              <a:ext uri="{FF2B5EF4-FFF2-40B4-BE49-F238E27FC236}">
                <a16:creationId xmlns:a16="http://schemas.microsoft.com/office/drawing/2014/main" id="{F25EFE47-DD51-49B5-A135-1A0D1BE29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08F90F4-2746-4B91-9EDA-9BAB7C027A75}" type="slidenum">
              <a:rPr lang="en-US" altLang="ja-JP" smtClean="0">
                <a:latin typeface="メイリオ" panose="020B0604030504040204" pitchFamily="50" charset="-128"/>
                <a:ea typeface="メイリオ" panose="020B0604030504040204" pitchFamily="50" charset="-128"/>
              </a:rPr>
              <a:pPr>
                <a:spcBef>
                  <a:spcPct val="0"/>
                </a:spcBef>
              </a:pPr>
              <a:t>107</a:t>
            </a:fld>
            <a:endParaRPr lang="en-US" altLang="ja-JP" dirty="0">
              <a:latin typeface="メイリオ" panose="020B0604030504040204" pitchFamily="50" charset="-128"/>
              <a:ea typeface="メイリオ" panose="020B0604030504040204" pitchFamily="50" charset="-128"/>
            </a:endParaRPr>
          </a:p>
        </p:txBody>
      </p:sp>
      <p:sp>
        <p:nvSpPr>
          <p:cNvPr id="203779" name="Rectangle 2">
            <a:extLst>
              <a:ext uri="{FF2B5EF4-FFF2-40B4-BE49-F238E27FC236}">
                <a16:creationId xmlns:a16="http://schemas.microsoft.com/office/drawing/2014/main" id="{42680E70-6F43-48D7-B3CE-2637A2C33454}"/>
              </a:ext>
            </a:extLst>
          </p:cNvPr>
          <p:cNvSpPr>
            <a:spLocks noGrp="1" noRot="1" noChangeAspect="1" noChangeArrowheads="1" noTextEdit="1"/>
          </p:cNvSpPr>
          <p:nvPr>
            <p:ph type="sldImg"/>
          </p:nvPr>
        </p:nvSpPr>
        <p:spPr>
          <a:ln/>
        </p:spPr>
      </p:sp>
      <p:sp>
        <p:nvSpPr>
          <p:cNvPr id="203780" name="Rectangle 3">
            <a:extLst>
              <a:ext uri="{FF2B5EF4-FFF2-40B4-BE49-F238E27FC236}">
                <a16:creationId xmlns:a16="http://schemas.microsoft.com/office/drawing/2014/main" id="{E0E8B4A0-C42E-4417-8722-536F7F7DCA84}"/>
              </a:ext>
            </a:extLst>
          </p:cNvPr>
          <p:cNvSpPr>
            <a:spLocks noGrp="1" noChangeArrowheads="1"/>
          </p:cNvSpPr>
          <p:nvPr>
            <p:ph type="body" idx="1"/>
          </p:nvPr>
        </p:nvSpPr>
        <p:spPr>
          <a:xfrm>
            <a:off x="681038" y="4721225"/>
            <a:ext cx="5746898"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t>昨今、様々な雇用形態の人が同一業務に従事することが多く、教育の対象者は、正社員に限らず、有期労働契約者、パートタイム労働者、短期アルバイト、業務委託契約を結んで従事している人、派遣労働者</a:t>
            </a:r>
            <a:r>
              <a:rPr lang="en-US" altLang="ja-JP" baseline="30000" dirty="0"/>
              <a:t>※</a:t>
            </a:r>
            <a:r>
              <a:rPr lang="ja-JP" altLang="en-US" dirty="0"/>
              <a:t>、家内労働者、テレワーカーなどに対しても教育の機会を設けないと、セキュリティに対する意識、知識にギャップが生じ、事故につながる。</a:t>
            </a:r>
            <a:endParaRPr lang="en-US" altLang="ja-JP" dirty="0"/>
          </a:p>
          <a:p>
            <a:pPr marL="171450" indent="-171450" eaLnBrk="1" hangingPunct="1">
              <a:buFont typeface="Wingdings" panose="05000000000000000000" pitchFamily="2" charset="2"/>
              <a:buChar char="l"/>
            </a:pPr>
            <a:r>
              <a:rPr lang="ja-JP" altLang="en-US" dirty="0"/>
              <a:t>教育、意識付けには以下のように多様な手段があり、職場の状況を考慮して計画する。</a:t>
            </a:r>
            <a:endParaRPr lang="en-US" altLang="ja-JP" dirty="0"/>
          </a:p>
          <a:p>
            <a:pPr eaLnBrk="1" hangingPunct="1"/>
            <a:r>
              <a:rPr lang="ja-JP" altLang="en-US" dirty="0"/>
              <a:t>①社内研修、外部セミナー派遣などの集合教育</a:t>
            </a:r>
            <a:endParaRPr lang="en-US" altLang="ja-JP" dirty="0"/>
          </a:p>
          <a:p>
            <a:pPr eaLnBrk="1" hangingPunct="1"/>
            <a:r>
              <a:rPr lang="ja-JP" altLang="en-US" dirty="0"/>
              <a:t>②</a:t>
            </a:r>
            <a:r>
              <a:rPr lang="en-US" altLang="ja-JP" dirty="0"/>
              <a:t>e</a:t>
            </a:r>
            <a:r>
              <a:rPr lang="ja-JP" altLang="en-US" dirty="0"/>
              <a:t>ラーニング、教材配付などによる自己学習</a:t>
            </a:r>
            <a:endParaRPr lang="en-US" altLang="ja-JP" dirty="0"/>
          </a:p>
          <a:p>
            <a:pPr eaLnBrk="1" hangingPunct="1"/>
            <a:r>
              <a:rPr lang="ja-JP" altLang="en-US" dirty="0"/>
              <a:t>③情報セキュリティマネジメント試験、情報処理安全確保支援士など関連資格取得</a:t>
            </a:r>
            <a:endParaRPr lang="en-US" altLang="ja-JP" dirty="0"/>
          </a:p>
          <a:p>
            <a:pPr eaLnBrk="1" hangingPunct="1"/>
            <a:r>
              <a:rPr lang="ja-JP" altLang="en-US" dirty="0"/>
              <a:t>④</a:t>
            </a:r>
            <a:r>
              <a:rPr lang="en-US" altLang="ja-JP" dirty="0"/>
              <a:t>IPA</a:t>
            </a:r>
            <a:r>
              <a:rPr lang="ja-JP" altLang="en-US" dirty="0"/>
              <a:t>、内閣サイバーセキュリティ センター、警察庁などの行政機関や、</a:t>
            </a:r>
            <a:r>
              <a:rPr lang="en-US" altLang="ja-JP" dirty="0"/>
              <a:t>JPCERT</a:t>
            </a:r>
            <a:r>
              <a:rPr lang="ja-JP" altLang="en-US" dirty="0"/>
              <a:t>、</a:t>
            </a:r>
            <a:r>
              <a:rPr lang="en-US" altLang="ja-JP" dirty="0"/>
              <a:t>JVN</a:t>
            </a:r>
            <a:r>
              <a:rPr lang="ja-JP" altLang="en-US" dirty="0"/>
              <a:t>などの専門機関が</a:t>
            </a:r>
            <a:r>
              <a:rPr lang="en-US" altLang="ja-JP" dirty="0"/>
              <a:t>Web</a:t>
            </a:r>
            <a:r>
              <a:rPr lang="ja-JP" altLang="en-US" dirty="0"/>
              <a:t>サイトで公表する啓発情報の社内共有</a:t>
            </a:r>
            <a:endParaRPr lang="en-US" altLang="ja-JP" dirty="0"/>
          </a:p>
          <a:p>
            <a:pPr eaLnBrk="1" hangingPunct="1"/>
            <a:endParaRPr lang="en-US" altLang="ja-JP" dirty="0"/>
          </a:p>
          <a:p>
            <a:pPr eaLnBrk="1" hangingPunct="1"/>
            <a:r>
              <a:rPr lang="en-US" altLang="ja-JP" dirty="0"/>
              <a:t>※</a:t>
            </a:r>
            <a:r>
              <a:rPr lang="ja-JP" altLang="en-US" b="1" dirty="0"/>
              <a:t>派遣労働者</a:t>
            </a:r>
            <a:br>
              <a:rPr lang="en-US" altLang="ja-JP" b="1" dirty="0"/>
            </a:br>
            <a:r>
              <a:rPr lang="ja-JP" altLang="en-US" dirty="0"/>
              <a:t>派遣労働者は、派遣先企業の指揮命令下で使用されるため、派遣先企業で指揮命令を受けて職務を遂行する上で必要な教育であれば、派遣先企業は派遣労働者に教育を命ずることができる。</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スライド イメージ プレースホルダー 1">
            <a:extLst>
              <a:ext uri="{FF2B5EF4-FFF2-40B4-BE49-F238E27FC236}">
                <a16:creationId xmlns:a16="http://schemas.microsoft.com/office/drawing/2014/main" id="{A5C904A4-FA5D-4212-8402-D8A2E75D1279}"/>
              </a:ext>
            </a:extLst>
          </p:cNvPr>
          <p:cNvSpPr>
            <a:spLocks noGrp="1" noRot="1" noChangeAspect="1" noChangeArrowheads="1" noTextEdit="1"/>
          </p:cNvSpPr>
          <p:nvPr>
            <p:ph type="sldImg"/>
          </p:nvPr>
        </p:nvSpPr>
        <p:spPr>
          <a:ln/>
        </p:spPr>
      </p:sp>
      <p:sp>
        <p:nvSpPr>
          <p:cNvPr id="205827" name="ノート プレースホルダー 2">
            <a:extLst>
              <a:ext uri="{FF2B5EF4-FFF2-40B4-BE49-F238E27FC236}">
                <a16:creationId xmlns:a16="http://schemas.microsoft.com/office/drawing/2014/main" id="{89FFD799-43BC-41A6-878A-DA7D97EECEBB}"/>
              </a:ext>
            </a:extLst>
          </p:cNvPr>
          <p:cNvSpPr>
            <a:spLocks noGrp="1"/>
          </p:cNvSpPr>
          <p:nvPr>
            <p:ph type="body" idx="1"/>
          </p:nvPr>
        </p:nvSpPr>
        <p:spPr>
          <a:xfrm>
            <a:off x="681037" y="4721225"/>
            <a:ext cx="5602883"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ノート型パソコンやスマホなど、個人が所有する情報端末をモバイルやテレワークなどで、業務に活用する機会が増えている。</a:t>
            </a:r>
            <a:endParaRPr lang="en-US" altLang="ja-JP" dirty="0"/>
          </a:p>
          <a:p>
            <a:pPr marL="171450" indent="-171450">
              <a:buFont typeface="Wingdings" panose="05000000000000000000" pitchFamily="2" charset="2"/>
              <a:buChar char="l"/>
            </a:pPr>
            <a:r>
              <a:rPr lang="ja-JP" altLang="en-US" dirty="0"/>
              <a:t>会社の管理下にない私物の情報端末を業務で利用するにあたっては、会社が用意する情報端末と同レベル、または利用する環境によっては、それ以上のセキュリティ対策が必要である。</a:t>
            </a:r>
          </a:p>
        </p:txBody>
      </p:sp>
      <p:sp>
        <p:nvSpPr>
          <p:cNvPr id="205828" name="スライド番号プレースホルダー 3">
            <a:extLst>
              <a:ext uri="{FF2B5EF4-FFF2-40B4-BE49-F238E27FC236}">
                <a16:creationId xmlns:a16="http://schemas.microsoft.com/office/drawing/2014/main" id="{91D0DB31-E180-44BE-8DC5-7D5274C632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336D88-2178-471C-8234-060B0F1DF958}" type="slidenum">
              <a:rPr lang="en-US" altLang="ja-JP" smtClean="0">
                <a:latin typeface="メイリオ" panose="020B0604030504040204" pitchFamily="50" charset="-128"/>
                <a:ea typeface="メイリオ" panose="020B0604030504040204" pitchFamily="50" charset="-128"/>
              </a:rPr>
              <a:pPr>
                <a:spcBef>
                  <a:spcPct val="0"/>
                </a:spcBef>
              </a:pPr>
              <a:t>108</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a:extLst>
              <a:ext uri="{FF2B5EF4-FFF2-40B4-BE49-F238E27FC236}">
                <a16:creationId xmlns:a16="http://schemas.microsoft.com/office/drawing/2014/main" id="{83FEEFE5-B42E-44E5-B8A3-C6B3B2AA23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FF129B2-6AF5-4F42-9FBC-2CEF74CF57FB}" type="slidenum">
              <a:rPr lang="en-US" altLang="ja-JP" smtClean="0">
                <a:latin typeface="メイリオ" panose="020B0604030504040204" pitchFamily="50" charset="-128"/>
                <a:ea typeface="メイリオ" panose="020B0604030504040204" pitchFamily="50" charset="-128"/>
              </a:rPr>
              <a:pPr>
                <a:spcBef>
                  <a:spcPct val="0"/>
                </a:spcBef>
              </a:pPr>
              <a:t>109</a:t>
            </a:fld>
            <a:endParaRPr lang="en-US" altLang="ja-JP" dirty="0">
              <a:latin typeface="メイリオ" panose="020B0604030504040204" pitchFamily="50" charset="-128"/>
              <a:ea typeface="メイリオ" panose="020B0604030504040204" pitchFamily="50" charset="-128"/>
            </a:endParaRPr>
          </a:p>
        </p:txBody>
      </p:sp>
      <p:sp>
        <p:nvSpPr>
          <p:cNvPr id="207875" name="Rectangle 2">
            <a:extLst>
              <a:ext uri="{FF2B5EF4-FFF2-40B4-BE49-F238E27FC236}">
                <a16:creationId xmlns:a16="http://schemas.microsoft.com/office/drawing/2014/main" id="{5B3FC065-07A5-4BDB-B036-79CF2F75BA43}"/>
              </a:ext>
            </a:extLst>
          </p:cNvPr>
          <p:cNvSpPr>
            <a:spLocks noGrp="1" noRot="1" noChangeAspect="1" noChangeArrowheads="1" noTextEdit="1"/>
          </p:cNvSpPr>
          <p:nvPr>
            <p:ph type="sldImg"/>
          </p:nvPr>
        </p:nvSpPr>
        <p:spPr>
          <a:ln/>
        </p:spPr>
      </p:sp>
      <p:sp>
        <p:nvSpPr>
          <p:cNvPr id="207876" name="Rectangle 3">
            <a:extLst>
              <a:ext uri="{FF2B5EF4-FFF2-40B4-BE49-F238E27FC236}">
                <a16:creationId xmlns:a16="http://schemas.microsoft.com/office/drawing/2014/main" id="{CF9ABF2C-7C4B-442E-B865-F2270EEF1C13}"/>
              </a:ext>
            </a:extLst>
          </p:cNvPr>
          <p:cNvSpPr>
            <a:spLocks noGrp="1" noChangeArrowheads="1"/>
          </p:cNvSpPr>
          <p:nvPr>
            <p:ph type="body" idx="1"/>
          </p:nvPr>
        </p:nvSpPr>
        <p:spPr>
          <a:xfrm>
            <a:off x="666750" y="4610100"/>
            <a:ext cx="5905202" cy="51841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私物端末は、会社の所有物ではないため、会社側が直接セキュリティ対策ソフトをインストールしたり、設定を変更したり、保存されているデータを調べることは難しい。</a:t>
            </a:r>
            <a:endParaRPr lang="en-US" altLang="ja-JP" dirty="0"/>
          </a:p>
          <a:p>
            <a:pPr marL="171450" indent="-171450">
              <a:buFont typeface="Wingdings" panose="05000000000000000000" pitchFamily="2" charset="2"/>
              <a:buChar char="l"/>
            </a:pPr>
            <a:r>
              <a:rPr lang="ja-JP" altLang="en-US" dirty="0"/>
              <a:t>私物端末を業務に使用する際の、セキュリティ対策のルールや基準を会社として明確に定め、実施を義務付ける。ルールには以下のような例がある。</a:t>
            </a:r>
            <a:endParaRPr lang="en-US" altLang="ja-JP" dirty="0"/>
          </a:p>
          <a:p>
            <a:r>
              <a:rPr lang="en-US" altLang="ja-JP" b="1" dirty="0"/>
              <a:t>(</a:t>
            </a:r>
            <a:r>
              <a:rPr lang="ja-JP" altLang="en-US" b="1" dirty="0"/>
              <a:t>利用の可否について</a:t>
            </a:r>
            <a:r>
              <a:rPr lang="en-US" altLang="ja-JP" b="1" dirty="0"/>
              <a:t>)</a:t>
            </a:r>
            <a:br>
              <a:rPr lang="en-US" altLang="ja-JP" b="1" dirty="0"/>
            </a:br>
            <a:r>
              <a:rPr lang="ja-JP" altLang="en-US" sz="1050" dirty="0"/>
              <a:t>①許可制にする：会社で定めたセキュリティ対策を実施した上で、許可を得て利用する。</a:t>
            </a:r>
            <a:endParaRPr lang="en-US" altLang="ja-JP" sz="1050" dirty="0"/>
          </a:p>
          <a:p>
            <a:r>
              <a:rPr lang="ja-JP" altLang="en-US" sz="1050" dirty="0"/>
              <a:t>②禁止する：必要な場合には、会社が用意して貸与する。</a:t>
            </a:r>
            <a:endParaRPr lang="en-US" altLang="ja-JP" sz="1050" dirty="0"/>
          </a:p>
          <a:p>
            <a:r>
              <a:rPr lang="en-US" altLang="ja-JP" b="1" dirty="0"/>
              <a:t>(</a:t>
            </a:r>
            <a:r>
              <a:rPr lang="ja-JP" altLang="en-US" b="1" dirty="0"/>
              <a:t>セキュリティ対策について</a:t>
            </a:r>
            <a:r>
              <a:rPr lang="en-US" altLang="ja-JP" b="1" dirty="0"/>
              <a:t>)</a:t>
            </a:r>
            <a:br>
              <a:rPr lang="en-US" altLang="ja-JP" dirty="0"/>
            </a:br>
            <a:r>
              <a:rPr lang="ja-JP" altLang="en-US" sz="1050" dirty="0"/>
              <a:t>①</a:t>
            </a:r>
            <a:r>
              <a:rPr lang="en-US" altLang="ja-JP" sz="1050" dirty="0"/>
              <a:t>OS</a:t>
            </a:r>
            <a:r>
              <a:rPr lang="ja-JP" altLang="en-US" sz="1050" dirty="0"/>
              <a:t>やソフトウェアの更新</a:t>
            </a:r>
            <a:r>
              <a:rPr lang="en-US" altLang="ja-JP" sz="1050" dirty="0"/>
              <a:t>(</a:t>
            </a:r>
            <a:r>
              <a:rPr lang="ja-JP" altLang="en-US" sz="1050" dirty="0"/>
              <a:t>修正プログラム適用</a:t>
            </a:r>
            <a:r>
              <a:rPr lang="en-US" altLang="ja-JP" sz="1050" dirty="0"/>
              <a:t>)</a:t>
            </a:r>
          </a:p>
          <a:p>
            <a:r>
              <a:rPr lang="ja-JP" altLang="en-US" sz="1050" dirty="0"/>
              <a:t>②セキュリティ対策ソフトの導入・更新 </a:t>
            </a:r>
            <a:endParaRPr lang="en-US" altLang="ja-JP" sz="1050" dirty="0"/>
          </a:p>
          <a:p>
            <a:r>
              <a:rPr lang="ja-JP" altLang="en-US" sz="1050" dirty="0"/>
              <a:t>③ログインパスワード、ハードディスクパスワードの設定</a:t>
            </a:r>
            <a:endParaRPr lang="en-US" altLang="ja-JP" sz="1050" dirty="0"/>
          </a:p>
          <a:p>
            <a:pPr>
              <a:tabLst>
                <a:tab pos="182563" algn="l"/>
              </a:tabLst>
            </a:pPr>
            <a:r>
              <a:rPr lang="ja-JP" altLang="en-US" sz="1050" dirty="0"/>
              <a:t>④事故が起きる可能性のあるソフトやクラウドサービスの独自利用禁止</a:t>
            </a:r>
            <a:br>
              <a:rPr lang="en-US" altLang="ja-JP" sz="1050" dirty="0"/>
            </a:br>
            <a:r>
              <a:rPr lang="ja-JP" altLang="en-US" sz="1050" dirty="0"/>
              <a:t>例</a:t>
            </a:r>
            <a:r>
              <a:rPr lang="en-US" altLang="ja-JP" sz="1050" dirty="0"/>
              <a:t>)</a:t>
            </a:r>
            <a:r>
              <a:rPr lang="ja-JP" altLang="en-US" sz="1050" dirty="0"/>
              <a:t>「</a:t>
            </a:r>
            <a:r>
              <a:rPr lang="en-US" altLang="ja-JP" sz="1050" dirty="0"/>
              <a:t>P2P</a:t>
            </a:r>
            <a:r>
              <a:rPr lang="ja-JP" altLang="en-US" sz="1050" dirty="0"/>
              <a:t>ファイル共有ソフト」ウイルス感染による情報漏えいの可能性</a:t>
            </a:r>
            <a:br>
              <a:rPr lang="en-US" altLang="ja-JP" sz="1050" dirty="0"/>
            </a:br>
            <a:r>
              <a:rPr lang="en-US" altLang="ja-JP" sz="1050" dirty="0"/>
              <a:t>	</a:t>
            </a:r>
            <a:r>
              <a:rPr lang="ja-JP" altLang="en-US" sz="1050" dirty="0"/>
              <a:t>「オンラインストレージ」不正アクセスやシステム不具合による情報漏えいの可能性</a:t>
            </a:r>
            <a:endParaRPr lang="en-US" altLang="ja-JP" sz="1050" dirty="0"/>
          </a:p>
          <a:p>
            <a:pPr>
              <a:tabLst>
                <a:tab pos="266700" algn="l"/>
              </a:tabLst>
            </a:pPr>
            <a:r>
              <a:rPr lang="ja-JP" altLang="en-US" sz="1050" dirty="0"/>
              <a:t>⑤業務データの暗号化</a:t>
            </a:r>
            <a:endParaRPr lang="en-US" altLang="ja-JP" sz="1050" dirty="0"/>
          </a:p>
          <a:p>
            <a:pPr>
              <a:tabLst>
                <a:tab pos="266700" algn="l"/>
              </a:tabLst>
            </a:pPr>
            <a:r>
              <a:rPr lang="ja-JP" altLang="en-US" sz="1050" dirty="0"/>
              <a:t>⑥会社提供のメール、リモートアクセス環境や電子媒体以外でのデータ授受禁止</a:t>
            </a:r>
            <a:endParaRPr lang="en-US" altLang="ja-JP" sz="1050" dirty="0"/>
          </a:p>
          <a:p>
            <a:pPr>
              <a:tabLst>
                <a:tab pos="266700" algn="l"/>
              </a:tabLst>
            </a:pPr>
            <a:r>
              <a:rPr lang="ja-JP" altLang="en-US" sz="1050" dirty="0"/>
              <a:t>⑦社内</a:t>
            </a:r>
            <a:r>
              <a:rPr lang="en-US" altLang="ja-JP" sz="1050" dirty="0"/>
              <a:t>LAN</a:t>
            </a:r>
            <a:r>
              <a:rPr lang="ja-JP" altLang="en-US" sz="1050" dirty="0"/>
              <a:t>への無断アクセス遮断</a:t>
            </a:r>
            <a:endParaRPr lang="en-US" altLang="ja-JP" sz="1050" dirty="0"/>
          </a:p>
          <a:p>
            <a:pPr>
              <a:tabLst>
                <a:tab pos="266700" algn="l"/>
              </a:tabLst>
            </a:pPr>
            <a:r>
              <a:rPr lang="ja-JP" altLang="en-US" sz="1050" dirty="0"/>
              <a:t>⑧無線</a:t>
            </a:r>
            <a:r>
              <a:rPr lang="en-US" altLang="ja-JP" sz="1050" dirty="0"/>
              <a:t>LAN</a:t>
            </a:r>
            <a:r>
              <a:rPr lang="ja-JP" altLang="en-US" sz="1050" dirty="0"/>
              <a:t>利用時のセキュリティ強化</a:t>
            </a:r>
            <a:r>
              <a:rPr lang="en-US" altLang="ja-JP" sz="1050" dirty="0"/>
              <a:t>(</a:t>
            </a:r>
            <a:r>
              <a:rPr lang="ja-JP" altLang="en-US" sz="1050" dirty="0"/>
              <a:t>通信の暗号化、暗号化キーの強化</a:t>
            </a:r>
            <a:r>
              <a:rPr lang="en-US" altLang="ja-JP" sz="1050" dirty="0"/>
              <a:t>)</a:t>
            </a:r>
          </a:p>
          <a:p>
            <a:pPr>
              <a:tabLst>
                <a:tab pos="266700" algn="l"/>
              </a:tabLst>
            </a:pPr>
            <a:r>
              <a:rPr lang="ja-JP" altLang="en-US" sz="1050" dirty="0"/>
              <a:t>⑨公衆</a:t>
            </a:r>
            <a:r>
              <a:rPr lang="en-US" altLang="ja-JP" sz="1050" dirty="0"/>
              <a:t>Wi-Fi</a:t>
            </a:r>
            <a:r>
              <a:rPr lang="ja-JP" altLang="en-US" sz="1050" dirty="0"/>
              <a:t>の利用制限</a:t>
            </a:r>
            <a:r>
              <a:rPr lang="en-US" altLang="ja-JP" sz="1050" dirty="0"/>
              <a:t>(SSL/TLS</a:t>
            </a:r>
            <a:r>
              <a:rPr lang="ja-JP" altLang="en-US" sz="1050" dirty="0"/>
              <a:t>対応サイトまたは</a:t>
            </a:r>
            <a:r>
              <a:rPr lang="en-US" altLang="ja-JP" sz="1050" dirty="0"/>
              <a:t>VPN</a:t>
            </a:r>
            <a:r>
              <a:rPr lang="ja-JP" altLang="en-US" sz="1050" dirty="0"/>
              <a:t>のみ利用可</a:t>
            </a:r>
            <a:r>
              <a:rPr lang="en-US" altLang="ja-JP" sz="1050" dirty="0"/>
              <a:t>)</a:t>
            </a:r>
          </a:p>
          <a:p>
            <a:pPr>
              <a:tabLst>
                <a:tab pos="266700" algn="l"/>
              </a:tabLst>
            </a:pPr>
            <a:r>
              <a:rPr lang="ja-JP" altLang="en-US" sz="1050" dirty="0"/>
              <a:t>⑩業務データ利用完了後の削除</a:t>
            </a:r>
            <a:r>
              <a:rPr lang="en-US" altLang="ja-JP" sz="1050" dirty="0"/>
              <a:t>(</a:t>
            </a:r>
            <a:r>
              <a:rPr lang="ja-JP" altLang="en-US" sz="1050" dirty="0"/>
              <a:t>できれば完全消去</a:t>
            </a:r>
            <a:r>
              <a:rPr lang="en-US" altLang="ja-JP" sz="1050" dirty="0"/>
              <a:t>)</a:t>
            </a:r>
            <a:br>
              <a:rPr lang="en-US" altLang="ja-JP" sz="1050" dirty="0"/>
            </a:br>
            <a:r>
              <a:rPr lang="ja-JP" altLang="en-US" sz="1050" dirty="0"/>
              <a:t>例</a:t>
            </a:r>
            <a:r>
              <a:rPr lang="en-US" altLang="ja-JP" sz="1050" dirty="0"/>
              <a:t>)</a:t>
            </a:r>
            <a:r>
              <a:rPr lang="ja-JP" altLang="en-US" sz="1050" dirty="0"/>
              <a:t>オフィスアプリのファイル、メールデータ</a:t>
            </a:r>
            <a:endParaRPr lang="en-US" altLang="ja-JP" sz="1050" dirty="0"/>
          </a:p>
          <a:p>
            <a:pPr>
              <a:tabLst>
                <a:tab pos="266700" algn="l"/>
              </a:tabLst>
            </a:pPr>
            <a:r>
              <a:rPr lang="ja-JP" altLang="en-US" sz="1050" dirty="0"/>
              <a:t>⑪シンクライアント端末化</a:t>
            </a:r>
            <a:r>
              <a:rPr lang="en-US" altLang="ja-JP" sz="1050" dirty="0"/>
              <a:t>(</a:t>
            </a:r>
            <a:r>
              <a:rPr lang="ja-JP" altLang="en-US" sz="1050" dirty="0"/>
              <a:t>仮想デスクトップ導入または端末側でデータ処理、保存をしないなど</a:t>
            </a:r>
            <a:r>
              <a:rPr lang="en-US" altLang="ja-JP" sz="1050" dirty="0"/>
              <a:t>)</a:t>
            </a:r>
          </a:p>
          <a:p>
            <a:pPr>
              <a:tabLst>
                <a:tab pos="266700" algn="l"/>
              </a:tabLst>
            </a:pPr>
            <a:endParaRPr lang="en-US" altLang="ja-JP" dirty="0"/>
          </a:p>
          <a:p>
            <a:pPr>
              <a:tabLst>
                <a:tab pos="266700" algn="l"/>
              </a:tabLst>
            </a:pPr>
            <a:endParaRPr lang="ja-JP"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「中小企業の情報セキュリティ対策ガイドライン」別冊付録</a:t>
            </a:r>
            <a:r>
              <a:rPr lang="en-US" altLang="ja-JP" dirty="0">
                <a:latin typeface="Century" panose="02040604050505020304" pitchFamily="18" charset="0"/>
              </a:rPr>
              <a:t>3</a:t>
            </a:r>
            <a:r>
              <a:rPr lang="ja-JP" altLang="en-US" dirty="0">
                <a:latin typeface="ＭＳ Ｐ明朝" panose="02020600040205080304" pitchFamily="18" charset="-128"/>
              </a:rPr>
              <a:t>は回答欄にマルをつけて、採点する。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「わからない」はガイドライン第</a:t>
            </a:r>
            <a:r>
              <a:rPr lang="en-US" altLang="ja-JP" dirty="0">
                <a:latin typeface="Century" panose="02040604050505020304" pitchFamily="18" charset="0"/>
              </a:rPr>
              <a:t>3</a:t>
            </a:r>
            <a:r>
              <a:rPr lang="ja-JP" altLang="en-US" dirty="0">
                <a:latin typeface="ＭＳ Ｐ明朝" panose="02020600040205080304" pitchFamily="18" charset="-128"/>
              </a:rPr>
              <a:t>版から</a:t>
            </a:r>
            <a:r>
              <a:rPr lang="ja-JP" altLang="en-US" dirty="0">
                <a:latin typeface="Century" panose="02040604050505020304" pitchFamily="18" charset="0"/>
              </a:rPr>
              <a:t>－</a:t>
            </a:r>
            <a:r>
              <a:rPr lang="en-US" altLang="ja-JP" dirty="0">
                <a:latin typeface="Century" panose="02040604050505020304" pitchFamily="18" charset="0"/>
              </a:rPr>
              <a:t>1</a:t>
            </a:r>
            <a:r>
              <a:rPr lang="ja-JP" altLang="en-US" dirty="0">
                <a:latin typeface="ＭＳ Ｐ明朝" panose="02020600040205080304" pitchFamily="18" charset="-128"/>
              </a:rPr>
              <a:t>点にしている。</a:t>
            </a:r>
            <a:r>
              <a:rPr lang="en-US" altLang="ja-JP" dirty="0">
                <a:latin typeface="Century" panose="02040604050505020304" pitchFamily="18" charset="0"/>
              </a:rPr>
              <a:t>IT</a:t>
            </a:r>
            <a:r>
              <a:rPr lang="ja-JP" altLang="en-US" dirty="0">
                <a:latin typeface="ＭＳ Ｐ明朝" panose="02020600040205080304" pitchFamily="18" charset="-128"/>
              </a:rPr>
              <a:t>の利用が進んでおり、「わからない」状態を放置すると、非常に危険である。</a:t>
            </a:r>
            <a:br>
              <a:rPr lang="en-US" altLang="ja-JP" dirty="0">
                <a:latin typeface="ＭＳ Ｐ明朝" panose="02020600040205080304" pitchFamily="18" charset="-128"/>
              </a:rPr>
            </a:br>
            <a:r>
              <a:rPr lang="en-US" altLang="ja-JP" dirty="0">
                <a:latin typeface="Century" panose="02040604050505020304" pitchFamily="18" charset="0"/>
              </a:rPr>
              <a:t>※</a:t>
            </a:r>
            <a:r>
              <a:rPr lang="ja-JP" altLang="en-US" dirty="0">
                <a:latin typeface="ＭＳ Ｐ明朝" panose="02020600040205080304" pitchFamily="18" charset="-128"/>
              </a:rPr>
              <a:t>情報セキュリティ支援サイトのクラウドサービスでは「わからない」は</a:t>
            </a:r>
            <a:r>
              <a:rPr lang="en-US" altLang="ja-JP" dirty="0">
                <a:latin typeface="Century" panose="02040604050505020304" pitchFamily="18" charset="0"/>
              </a:rPr>
              <a:t>0</a:t>
            </a:r>
            <a:r>
              <a:rPr lang="ja-JP" altLang="en-US" dirty="0">
                <a:latin typeface="ＭＳ Ｐ明朝" panose="02020600040205080304" pitchFamily="18" charset="-128"/>
              </a:rPr>
              <a:t>点</a:t>
            </a:r>
            <a:endParaRPr lang="en-US" altLang="ja-JP" dirty="0">
              <a:latin typeface="ＭＳ Ｐ明朝" panose="02020600040205080304" pitchFamily="18" charset="-128"/>
            </a:endParaRPr>
          </a:p>
          <a:p>
            <a:endParaRPr lang="ja-JP" altLang="en-US" dirty="0">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11</a:t>
            </a:fld>
            <a:endParaRPr lang="en-US" altLang="ja-JP"/>
          </a:p>
        </p:txBody>
      </p:sp>
    </p:spTree>
    <p:extLst>
      <p:ext uri="{BB962C8B-B14F-4D97-AF65-F5344CB8AC3E}">
        <p14:creationId xmlns:p14="http://schemas.microsoft.com/office/powerpoint/2010/main" val="29735181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スライド イメージ プレースホルダー 1">
            <a:extLst>
              <a:ext uri="{FF2B5EF4-FFF2-40B4-BE49-F238E27FC236}">
                <a16:creationId xmlns:a16="http://schemas.microsoft.com/office/drawing/2014/main" id="{B739BE10-A41E-4E91-9FF4-B479D167F513}"/>
              </a:ext>
            </a:extLst>
          </p:cNvPr>
          <p:cNvSpPr>
            <a:spLocks noGrp="1" noRot="1" noChangeAspect="1" noChangeArrowheads="1" noTextEdit="1"/>
          </p:cNvSpPr>
          <p:nvPr>
            <p:ph type="sldImg"/>
          </p:nvPr>
        </p:nvSpPr>
        <p:spPr>
          <a:ln/>
        </p:spPr>
      </p:sp>
      <p:sp>
        <p:nvSpPr>
          <p:cNvPr id="209923" name="ノート プレースホルダー 2">
            <a:extLst>
              <a:ext uri="{FF2B5EF4-FFF2-40B4-BE49-F238E27FC236}">
                <a16:creationId xmlns:a16="http://schemas.microsoft.com/office/drawing/2014/main" id="{A04B884A-5AAB-46BB-B834-A6C6980A2881}"/>
              </a:ext>
            </a:extLst>
          </p:cNvPr>
          <p:cNvSpPr>
            <a:spLocks noGrp="1"/>
          </p:cNvSpPr>
          <p:nvPr>
            <p:ph type="body" idx="1"/>
          </p:nvPr>
        </p:nvSpPr>
        <p:spPr>
          <a:xfrm>
            <a:off x="681038" y="4721225"/>
            <a:ext cx="5674890"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携帯電話やスマホ、さらには</a:t>
            </a:r>
            <a:r>
              <a:rPr lang="en-US" altLang="ja-JP" dirty="0"/>
              <a:t>iPad (Apple)</a:t>
            </a:r>
            <a:r>
              <a:rPr lang="ja-JP" altLang="en-US" dirty="0"/>
              <a:t>、</a:t>
            </a:r>
            <a:r>
              <a:rPr lang="en-US" altLang="ja-JP" dirty="0"/>
              <a:t>Android</a:t>
            </a:r>
            <a:r>
              <a:rPr lang="ja-JP" altLang="en-US" dirty="0"/>
              <a:t>タブレット、</a:t>
            </a:r>
            <a:r>
              <a:rPr lang="en-US" altLang="ja-JP" dirty="0"/>
              <a:t>Windows</a:t>
            </a:r>
            <a:r>
              <a:rPr lang="ja-JP" altLang="en-US" dirty="0"/>
              <a:t>タブレットのような携帯端末</a:t>
            </a:r>
            <a:r>
              <a:rPr lang="en-US" altLang="ja-JP" dirty="0"/>
              <a:t>(</a:t>
            </a:r>
            <a:r>
              <a:rPr lang="ja-JP" altLang="en-US" dirty="0"/>
              <a:t>デバイス</a:t>
            </a:r>
            <a:r>
              <a:rPr lang="en-US" altLang="ja-JP" dirty="0"/>
              <a:t>)</a:t>
            </a:r>
            <a:r>
              <a:rPr lang="ja-JP" altLang="en-US" dirty="0"/>
              <a:t>を業務に利用することが増えている。</a:t>
            </a:r>
          </a:p>
          <a:p>
            <a:pPr marL="171450" indent="-171450">
              <a:buFont typeface="Wingdings" panose="05000000000000000000" pitchFamily="2" charset="2"/>
              <a:buChar char="l"/>
            </a:pPr>
            <a:r>
              <a:rPr lang="ja-JP" altLang="en-US" dirty="0"/>
              <a:t>これら携帯端末で業務用データを処理する場合は、セキュリティ対策を徹底するために会社が用意すべきであるが、やむを得ず私物端末を使う場合</a:t>
            </a:r>
            <a:r>
              <a:rPr lang="en-US" altLang="ja-JP" dirty="0"/>
              <a:t>(BYOD)</a:t>
            </a:r>
            <a:r>
              <a:rPr lang="ja-JP" altLang="en-US" dirty="0"/>
              <a:t>、会社所有の端末と同様にセキュリティ対策を実施する必要がある。</a:t>
            </a:r>
          </a:p>
          <a:p>
            <a:endParaRPr lang="ja-JP" altLang="en-US" dirty="0"/>
          </a:p>
        </p:txBody>
      </p:sp>
      <p:sp>
        <p:nvSpPr>
          <p:cNvPr id="209924" name="スライド番号プレースホルダー 3">
            <a:extLst>
              <a:ext uri="{FF2B5EF4-FFF2-40B4-BE49-F238E27FC236}">
                <a16:creationId xmlns:a16="http://schemas.microsoft.com/office/drawing/2014/main" id="{906A5664-E563-4790-A7B8-411F238F60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1E489DB-F0AD-4BFF-87BA-F79EC064BA2F}" type="slidenum">
              <a:rPr lang="en-US" altLang="ja-JP" smtClean="0">
                <a:latin typeface="メイリオ" panose="020B0604030504040204" pitchFamily="50" charset="-128"/>
                <a:ea typeface="メイリオ" panose="020B0604030504040204" pitchFamily="50" charset="-128"/>
              </a:rPr>
              <a:pPr>
                <a:spcBef>
                  <a:spcPct val="0"/>
                </a:spcBef>
              </a:pPr>
              <a:t>110</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スライド イメージ プレースホルダー 1">
            <a:extLst>
              <a:ext uri="{FF2B5EF4-FFF2-40B4-BE49-F238E27FC236}">
                <a16:creationId xmlns:a16="http://schemas.microsoft.com/office/drawing/2014/main" id="{81681682-8AF8-4226-B18C-2F4DB06671CB}"/>
              </a:ext>
            </a:extLst>
          </p:cNvPr>
          <p:cNvSpPr>
            <a:spLocks noGrp="1" noRot="1" noChangeAspect="1" noChangeArrowheads="1" noTextEdit="1"/>
          </p:cNvSpPr>
          <p:nvPr>
            <p:ph type="sldImg"/>
          </p:nvPr>
        </p:nvSpPr>
        <p:spPr>
          <a:ln/>
        </p:spPr>
      </p:sp>
      <p:sp>
        <p:nvSpPr>
          <p:cNvPr id="211971" name="ノート プレースホルダー 2">
            <a:extLst>
              <a:ext uri="{FF2B5EF4-FFF2-40B4-BE49-F238E27FC236}">
                <a16:creationId xmlns:a16="http://schemas.microsoft.com/office/drawing/2014/main" id="{7D0BDDAF-D159-4AC2-A392-8DE551ABD8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外部組織や個人に業務を委託したり、部品などの供給を受けることは様々な業務で日常的に行われている。さらに再委託、再々委託、一次下請け、二次下請けのように多重構造で成り立っている業種もある。</a:t>
            </a:r>
            <a:endParaRPr lang="en-US" altLang="ja-JP" dirty="0"/>
          </a:p>
          <a:p>
            <a:pPr marL="171450" indent="-171450">
              <a:buFont typeface="Wingdings" panose="05000000000000000000" pitchFamily="2" charset="2"/>
              <a:buChar char="l"/>
            </a:pPr>
            <a:r>
              <a:rPr lang="ja-JP" altLang="en-US" dirty="0"/>
              <a:t>外部に委託する際には、会社の秘密情報や個人情報などを渡したり、委託先から社内のサーバー等にアクセスすることもあるため、秘密保持について契約書等で合意しておかないと、委託先の管理が不十分な場合には不正や漏えい等が発生する危険性がある。</a:t>
            </a:r>
            <a:endParaRPr lang="en-US" altLang="ja-JP" dirty="0"/>
          </a:p>
          <a:p>
            <a:endParaRPr lang="ja-JP" altLang="en-US" dirty="0"/>
          </a:p>
        </p:txBody>
      </p:sp>
      <p:sp>
        <p:nvSpPr>
          <p:cNvPr id="211972" name="スライド番号プレースホルダー 3">
            <a:extLst>
              <a:ext uri="{FF2B5EF4-FFF2-40B4-BE49-F238E27FC236}">
                <a16:creationId xmlns:a16="http://schemas.microsoft.com/office/drawing/2014/main" id="{1CEC9033-5920-43F9-B94B-68701F6CBF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0A48D1-A461-4EC4-868F-EA3E34D16132}" type="slidenum">
              <a:rPr lang="en-US" altLang="ja-JP" smtClean="0">
                <a:latin typeface="メイリオ" panose="020B0604030504040204" pitchFamily="50" charset="-128"/>
                <a:ea typeface="メイリオ" panose="020B0604030504040204" pitchFamily="50" charset="-128"/>
              </a:rPr>
              <a:pPr>
                <a:spcBef>
                  <a:spcPct val="0"/>
                </a:spcBef>
              </a:pPr>
              <a:t>111</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a:extLst>
              <a:ext uri="{FF2B5EF4-FFF2-40B4-BE49-F238E27FC236}">
                <a16:creationId xmlns:a16="http://schemas.microsoft.com/office/drawing/2014/main" id="{32761D21-B01A-4B88-9237-0AD892F30D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4D2B7BD-033D-479E-9D8E-79AC58A53B8B}" type="slidenum">
              <a:rPr lang="en-US" altLang="ja-JP" smtClean="0">
                <a:latin typeface="メイリオ" panose="020B0604030504040204" pitchFamily="50" charset="-128"/>
                <a:ea typeface="メイリオ" panose="020B0604030504040204" pitchFamily="50" charset="-128"/>
              </a:rPr>
              <a:pPr>
                <a:spcBef>
                  <a:spcPct val="0"/>
                </a:spcBef>
              </a:pPr>
              <a:t>112</a:t>
            </a:fld>
            <a:endParaRPr lang="en-US" altLang="ja-JP" dirty="0">
              <a:latin typeface="メイリオ" panose="020B0604030504040204" pitchFamily="50" charset="-128"/>
              <a:ea typeface="メイリオ" panose="020B0604030504040204" pitchFamily="50" charset="-128"/>
            </a:endParaRPr>
          </a:p>
        </p:txBody>
      </p:sp>
      <p:sp>
        <p:nvSpPr>
          <p:cNvPr id="214019" name="Rectangle 2">
            <a:extLst>
              <a:ext uri="{FF2B5EF4-FFF2-40B4-BE49-F238E27FC236}">
                <a16:creationId xmlns:a16="http://schemas.microsoft.com/office/drawing/2014/main" id="{444477C0-5CB7-4472-B6D5-8B7F45341461}"/>
              </a:ext>
            </a:extLst>
          </p:cNvPr>
          <p:cNvSpPr>
            <a:spLocks noGrp="1" noRot="1" noChangeAspect="1" noChangeArrowheads="1" noTextEdit="1"/>
          </p:cNvSpPr>
          <p:nvPr>
            <p:ph type="sldImg"/>
          </p:nvPr>
        </p:nvSpPr>
        <p:spPr>
          <a:ln/>
        </p:spPr>
      </p:sp>
      <p:sp>
        <p:nvSpPr>
          <p:cNvPr id="214020" name="Rectangle 3">
            <a:extLst>
              <a:ext uri="{FF2B5EF4-FFF2-40B4-BE49-F238E27FC236}">
                <a16:creationId xmlns:a16="http://schemas.microsoft.com/office/drawing/2014/main" id="{E1C79F38-5C82-4A35-8E88-5159AA48282F}"/>
              </a:ext>
            </a:extLst>
          </p:cNvPr>
          <p:cNvSpPr>
            <a:spLocks noGrp="1" noChangeArrowheads="1"/>
          </p:cNvSpPr>
          <p:nvPr>
            <p:ph type="body" idx="1"/>
          </p:nvPr>
        </p:nvSpPr>
        <p:spPr>
          <a:xfrm>
            <a:off x="681038" y="4721225"/>
            <a:ext cx="5445125" cy="4064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mn-ea"/>
              </a:rPr>
              <a:t>委託先の内部不正、不注意、対策不足が原因の情報漏えいは、ニュースなどで表面化する事故だけでも頻繁に発生</a:t>
            </a:r>
            <a:r>
              <a:rPr lang="en-US" altLang="ja-JP" baseline="30000" dirty="0">
                <a:latin typeface="+mn-ea"/>
              </a:rPr>
              <a:t>※</a:t>
            </a:r>
            <a:r>
              <a:rPr lang="ja-JP" altLang="en-US" dirty="0">
                <a:latin typeface="+mn-ea"/>
              </a:rPr>
              <a:t>している。</a:t>
            </a:r>
            <a:endParaRPr lang="en-US" altLang="ja-JP" dirty="0">
              <a:latin typeface="+mn-ea"/>
            </a:endParaRPr>
          </a:p>
          <a:p>
            <a:pPr marL="171450" indent="-171450" eaLnBrk="1" hangingPunct="1">
              <a:buFont typeface="Wingdings" panose="05000000000000000000" pitchFamily="2" charset="2"/>
              <a:buChar char="l"/>
            </a:pPr>
            <a:r>
              <a:rPr lang="ja-JP" altLang="en-US" dirty="0">
                <a:latin typeface="+mn-ea"/>
              </a:rPr>
              <a:t>委託側は委託先が秘密情報や個人情報をどのように管理しているか、直接確認することは難しい。したがって契約書や覚書などで委託先の管理義務を明示的に合意することが最低限必要である。</a:t>
            </a:r>
            <a:endParaRPr lang="en-US" altLang="ja-JP" dirty="0">
              <a:latin typeface="+mn-ea"/>
            </a:endParaRPr>
          </a:p>
          <a:p>
            <a:pPr eaLnBrk="1" hangingPunct="1"/>
            <a:endParaRPr lang="en-US" altLang="ja-JP" dirty="0">
              <a:latin typeface="+mn-ea"/>
            </a:endParaRPr>
          </a:p>
          <a:p>
            <a:pPr eaLnBrk="1" hangingPunct="1"/>
            <a:r>
              <a:rPr lang="en-US" altLang="ja-JP" dirty="0">
                <a:latin typeface="+mn-ea"/>
              </a:rPr>
              <a:t>※</a:t>
            </a:r>
            <a:r>
              <a:rPr lang="ja-JP" altLang="en-US" dirty="0">
                <a:latin typeface="+mn-ea"/>
              </a:rPr>
              <a:t>事故事例</a:t>
            </a:r>
            <a:endParaRPr lang="en-US" altLang="ja-JP" dirty="0">
              <a:latin typeface="+mn-ea"/>
            </a:endParaRPr>
          </a:p>
          <a:p>
            <a:pPr eaLnBrk="1" hangingPunct="1"/>
            <a:r>
              <a:rPr lang="ja-JP" altLang="en-US" sz="900" b="1" dirty="0">
                <a:latin typeface="+mn-ea"/>
              </a:rPr>
              <a:t>委託先へのサイバー攻撃　</a:t>
            </a:r>
            <a:br>
              <a:rPr lang="en-US" altLang="ja-JP" sz="900" b="1" dirty="0">
                <a:latin typeface="+mn-ea"/>
              </a:rPr>
            </a:br>
            <a:r>
              <a:rPr lang="en-US" altLang="ja-JP" sz="900" dirty="0"/>
              <a:t>Y</a:t>
            </a:r>
            <a:r>
              <a:rPr lang="ja-JP" altLang="en-US" sz="900" dirty="0">
                <a:latin typeface="+mn-ea"/>
              </a:rPr>
              <a:t>社が構築した</a:t>
            </a:r>
            <a:r>
              <a:rPr lang="en-US" altLang="ja-JP" sz="900" dirty="0"/>
              <a:t>X</a:t>
            </a:r>
            <a:r>
              <a:rPr lang="ja-JP" altLang="en-US" sz="900" dirty="0">
                <a:latin typeface="+mn-ea"/>
              </a:rPr>
              <a:t>社の通信販売用サイトが、</a:t>
            </a:r>
            <a:r>
              <a:rPr lang="en-US" altLang="ja-JP" sz="900" dirty="0"/>
              <a:t>SQL</a:t>
            </a:r>
            <a:r>
              <a:rPr lang="ja-JP" altLang="en-US" sz="900" dirty="0">
                <a:latin typeface="+mn-ea"/>
              </a:rPr>
              <a:t>インジェクションによる不正アクセスを受け、過去に利用した顧客のクレジットカード情報を含む個人情報が流出、 ウェブサイトを構築した</a:t>
            </a:r>
            <a:r>
              <a:rPr lang="en-US" altLang="ja-JP" sz="900" dirty="0"/>
              <a:t>Y</a:t>
            </a:r>
            <a:r>
              <a:rPr lang="ja-JP" altLang="en-US" sz="900" dirty="0">
                <a:latin typeface="+mn-ea"/>
              </a:rPr>
              <a:t>社は、</a:t>
            </a:r>
            <a:r>
              <a:rPr lang="en-US" altLang="ja-JP" sz="900" dirty="0"/>
              <a:t>X</a:t>
            </a:r>
            <a:r>
              <a:rPr lang="ja-JP" altLang="en-US" sz="900" dirty="0">
                <a:latin typeface="+mn-ea"/>
              </a:rPr>
              <a:t>社から個人情報漏えい対応費用や原因究明のための調査費用および売り上げの減少に対して約</a:t>
            </a:r>
            <a:r>
              <a:rPr lang="en-US" altLang="ja-JP" sz="900" dirty="0"/>
              <a:t>1</a:t>
            </a:r>
            <a:r>
              <a:rPr lang="ja-JP" altLang="en-US" sz="900" dirty="0">
                <a:latin typeface="+mn-ea"/>
              </a:rPr>
              <a:t>億円の損害賠償請求を受けた。</a:t>
            </a:r>
            <a:br>
              <a:rPr lang="en-US" altLang="ja-JP" sz="900" dirty="0">
                <a:latin typeface="+mn-ea"/>
              </a:rPr>
            </a:br>
            <a:r>
              <a:rPr lang="en-US" altLang="ja-JP" sz="900" dirty="0">
                <a:latin typeface="+mn-ea"/>
              </a:rPr>
              <a:t>(</a:t>
            </a:r>
            <a:r>
              <a:rPr lang="en-US" altLang="ja-JP" sz="900" dirty="0"/>
              <a:t>IPA</a:t>
            </a:r>
            <a:r>
              <a:rPr lang="ja-JP" altLang="en-US" sz="900" dirty="0">
                <a:latin typeface="+mn-ea"/>
              </a:rPr>
              <a:t>「</a:t>
            </a:r>
            <a:r>
              <a:rPr lang="ja-JP" altLang="en-US" sz="900" dirty="0"/>
              <a:t>サプライチェーンのセキュリティ脅威に備える」から</a:t>
            </a:r>
            <a:r>
              <a:rPr lang="en-US" altLang="ja-JP" sz="900" dirty="0">
                <a:latin typeface="+mn-ea"/>
              </a:rPr>
              <a:t>)</a:t>
            </a:r>
          </a:p>
          <a:p>
            <a:pPr eaLnBrk="1" hangingPunct="1"/>
            <a:r>
              <a:rPr lang="ja-JP" altLang="en-US" sz="900" b="1" dirty="0">
                <a:latin typeface="+mn-ea"/>
              </a:rPr>
              <a:t>グループ企業における内部不正</a:t>
            </a:r>
            <a:br>
              <a:rPr lang="en-US" altLang="ja-JP" sz="900" dirty="0">
                <a:latin typeface="+mn-ea"/>
              </a:rPr>
            </a:br>
            <a:r>
              <a:rPr lang="ja-JP" altLang="en-US" sz="900" dirty="0">
                <a:latin typeface="+mn-ea"/>
              </a:rPr>
              <a:t>大手学習塾の委託先社員が個人情報約</a:t>
            </a:r>
            <a:r>
              <a:rPr lang="en-US" altLang="ja-JP" sz="900" dirty="0"/>
              <a:t>4,858</a:t>
            </a:r>
            <a:r>
              <a:rPr lang="ja-JP" altLang="en-US" sz="900" dirty="0">
                <a:latin typeface="+mn-ea"/>
              </a:rPr>
              <a:t>万件を持ち出し、名簿業者</a:t>
            </a:r>
            <a:r>
              <a:rPr lang="en-US" altLang="ja-JP" sz="900" dirty="0"/>
              <a:t>3</a:t>
            </a:r>
            <a:r>
              <a:rPr lang="ja-JP" altLang="en-US" sz="900" dirty="0">
                <a:latin typeface="+mn-ea"/>
              </a:rPr>
              <a:t>社に売却</a:t>
            </a:r>
            <a:r>
              <a:rPr lang="en-US" altLang="ja-JP" sz="900" dirty="0">
                <a:latin typeface="+mn-ea"/>
              </a:rPr>
              <a:t>(</a:t>
            </a:r>
            <a:r>
              <a:rPr lang="en-US" altLang="ja-JP" sz="900" dirty="0"/>
              <a:t>2014</a:t>
            </a:r>
            <a:r>
              <a:rPr lang="ja-JP" altLang="en-US" sz="900" dirty="0">
                <a:latin typeface="+mn-ea"/>
              </a:rPr>
              <a:t>年</a:t>
            </a:r>
            <a:r>
              <a:rPr lang="en-US" altLang="ja-JP" sz="900" dirty="0"/>
              <a:t>10</a:t>
            </a:r>
            <a:r>
              <a:rPr lang="ja-JP" altLang="en-US" sz="900" dirty="0">
                <a:latin typeface="+mn-ea"/>
              </a:rPr>
              <a:t>月</a:t>
            </a:r>
            <a:r>
              <a:rPr lang="en-US" altLang="ja-JP" sz="900" dirty="0"/>
              <a:t>2</a:t>
            </a:r>
            <a:r>
              <a:rPr lang="ja-JP" altLang="en-US" sz="900" dirty="0">
                <a:latin typeface="+mn-ea"/>
              </a:rPr>
              <a:t>日報道</a:t>
            </a:r>
            <a:r>
              <a:rPr lang="en-US" altLang="ja-JP" sz="900" dirty="0">
                <a:latin typeface="+mn-ea"/>
              </a:rPr>
              <a:t>) </a:t>
            </a:r>
            <a:r>
              <a:rPr lang="ja-JP" altLang="en-US" sz="900" dirty="0">
                <a:latin typeface="+mn-ea"/>
              </a:rPr>
              <a:t>不正競争防止法違反</a:t>
            </a:r>
            <a:r>
              <a:rPr lang="en-US" altLang="ja-JP" sz="900" dirty="0">
                <a:latin typeface="+mn-ea"/>
              </a:rPr>
              <a:t>(</a:t>
            </a:r>
            <a:r>
              <a:rPr lang="ja-JP" altLang="en-US" sz="900" dirty="0">
                <a:latin typeface="+mn-ea"/>
              </a:rPr>
              <a:t>営業秘密の複製</a:t>
            </a:r>
            <a:r>
              <a:rPr lang="en-US" altLang="ja-JP" sz="900" dirty="0">
                <a:latin typeface="+mn-ea"/>
              </a:rPr>
              <a:t>)</a:t>
            </a:r>
            <a:r>
              <a:rPr lang="ja-JP" altLang="en-US" sz="900" dirty="0">
                <a:latin typeface="+mn-ea"/>
              </a:rPr>
              <a:t>容疑で警察に逮捕された。</a:t>
            </a:r>
            <a:br>
              <a:rPr lang="en-US" altLang="ja-JP" sz="900" dirty="0">
                <a:latin typeface="+mn-ea"/>
              </a:rPr>
            </a:br>
            <a:r>
              <a:rPr lang="en-US" altLang="ja-JP" sz="900" dirty="0">
                <a:latin typeface="+mn-ea"/>
              </a:rPr>
              <a:t>(</a:t>
            </a:r>
            <a:r>
              <a:rPr lang="en-US" altLang="ja-JP" sz="900" dirty="0"/>
              <a:t>IPA</a:t>
            </a:r>
            <a:r>
              <a:rPr lang="ja-JP" altLang="en-US" sz="900" dirty="0">
                <a:latin typeface="+mn-ea"/>
              </a:rPr>
              <a:t>「</a:t>
            </a:r>
            <a:r>
              <a:rPr lang="ja-JP" altLang="en-US" sz="900" dirty="0"/>
              <a:t>サプライチェーンのセキュリティ脅威に備える」から</a:t>
            </a:r>
            <a:r>
              <a:rPr lang="en-US" altLang="ja-JP" sz="900" dirty="0">
                <a:latin typeface="+mn-ea"/>
              </a:rPr>
              <a:t>)</a:t>
            </a:r>
          </a:p>
          <a:p>
            <a:pPr eaLnBrk="1" hangingPunct="1"/>
            <a:r>
              <a:rPr lang="ja-JP" altLang="en-US" sz="900" b="1" dirty="0">
                <a:latin typeface="+mn-ea"/>
              </a:rPr>
              <a:t>再委託先従業員の内部不正</a:t>
            </a:r>
            <a:br>
              <a:rPr lang="en-US" altLang="ja-JP" sz="900" b="1" dirty="0">
                <a:latin typeface="+mn-ea"/>
              </a:rPr>
            </a:br>
            <a:r>
              <a:rPr lang="ja-JP" altLang="en-US" sz="900" dirty="0">
                <a:latin typeface="+mn-ea"/>
              </a:rPr>
              <a:t>情報機器の再生事業を手掛ける再委託先の従業員がデータ消去作業</a:t>
            </a:r>
            <a:r>
              <a:rPr lang="en-US" altLang="ja-JP" sz="900" dirty="0">
                <a:latin typeface="+mn-ea"/>
              </a:rPr>
              <a:t>(</a:t>
            </a:r>
            <a:r>
              <a:rPr lang="ja-JP" altLang="en-US" sz="900" dirty="0">
                <a:latin typeface="+mn-ea"/>
              </a:rPr>
              <a:t>物理破壊</a:t>
            </a:r>
            <a:r>
              <a:rPr lang="en-US" altLang="ja-JP" sz="900" dirty="0">
                <a:latin typeface="+mn-ea"/>
              </a:rPr>
              <a:t>)</a:t>
            </a:r>
            <a:r>
              <a:rPr lang="ja-JP" altLang="en-US" sz="900" dirty="0">
                <a:latin typeface="+mn-ea"/>
              </a:rPr>
              <a:t>前の</a:t>
            </a:r>
            <a:r>
              <a:rPr lang="en-US" altLang="ja-JP" sz="900" dirty="0"/>
              <a:t>HDD</a:t>
            </a:r>
            <a:r>
              <a:rPr lang="ja-JP" altLang="en-US" sz="900" dirty="0">
                <a:latin typeface="+mn-ea"/>
              </a:rPr>
              <a:t>を盗み出してネットオークション等で転売し、懲戒解雇処分となった。さらに警察への被害届も提出されている。当該</a:t>
            </a:r>
            <a:r>
              <a:rPr lang="en-US" altLang="ja-JP" sz="900" dirty="0"/>
              <a:t>HDD</a:t>
            </a:r>
            <a:r>
              <a:rPr lang="ja-JP" altLang="en-US" sz="900" dirty="0">
                <a:latin typeface="+mn-ea"/>
              </a:rPr>
              <a:t>は、神奈川県が契約したリース会社に返却したサーバーに搭載されていたものであり、</a:t>
            </a:r>
            <a:r>
              <a:rPr lang="en-US" altLang="ja-JP" sz="900" dirty="0"/>
              <a:t>HDD</a:t>
            </a:r>
            <a:r>
              <a:rPr lang="ja-JP" altLang="en-US" sz="900" dirty="0">
                <a:latin typeface="+mn-ea"/>
              </a:rPr>
              <a:t>内には県の内部資料や個人情報などが含まれていた。 </a:t>
            </a:r>
            <a:br>
              <a:rPr lang="en-US" altLang="ja-JP" sz="900" dirty="0">
                <a:latin typeface="+mn-ea"/>
              </a:rPr>
            </a:br>
            <a:r>
              <a:rPr lang="en-US" altLang="ja-JP" sz="900" dirty="0">
                <a:latin typeface="+mn-ea"/>
              </a:rPr>
              <a:t>(</a:t>
            </a:r>
            <a:r>
              <a:rPr lang="en-US" altLang="ja-JP" sz="900" dirty="0"/>
              <a:t>IPA</a:t>
            </a:r>
            <a:r>
              <a:rPr lang="ja-JP" altLang="en-US" sz="900" dirty="0">
                <a:latin typeface="+mn-ea"/>
              </a:rPr>
              <a:t>「情報</a:t>
            </a:r>
            <a:r>
              <a:rPr lang="ja-JP" altLang="en-US" sz="900" dirty="0"/>
              <a:t>セキュリティ</a:t>
            </a:r>
            <a:r>
              <a:rPr lang="en-US" altLang="ja-JP" sz="900" dirty="0"/>
              <a:t>10</a:t>
            </a:r>
            <a:r>
              <a:rPr lang="ja-JP" altLang="en-US" sz="900" dirty="0"/>
              <a:t>大脅威</a:t>
            </a:r>
            <a:r>
              <a:rPr lang="en-US" altLang="ja-JP" sz="900" dirty="0"/>
              <a:t>2020</a:t>
            </a:r>
            <a:r>
              <a:rPr lang="ja-JP" altLang="en-US" sz="900" dirty="0"/>
              <a:t>」から</a:t>
            </a:r>
            <a:r>
              <a:rPr lang="en-US" altLang="ja-JP" sz="900" dirty="0">
                <a:latin typeface="+mn-ea"/>
              </a:rPr>
              <a:t>)</a:t>
            </a:r>
          </a:p>
          <a:p>
            <a:pPr eaLnBrk="1" hangingPunct="1"/>
            <a:endParaRPr lang="en-US" altLang="ja-JP" sz="900" b="1" dirty="0">
              <a:latin typeface="+mn-ea"/>
            </a:endParaRPr>
          </a:p>
          <a:p>
            <a:pPr eaLnBrk="1" hangingPunct="1"/>
            <a:endParaRPr lang="en-US" altLang="ja-JP" sz="900" dirty="0">
              <a:latin typeface="+mn-ea"/>
            </a:endParaRPr>
          </a:p>
          <a:p>
            <a:pPr eaLnBrk="1" hangingPunct="1"/>
            <a:endParaRPr lang="ja-JP" altLang="ja-JP" dirty="0">
              <a:latin typeface="+mn-ea"/>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スライド イメージ プレースホルダー 1">
            <a:extLst>
              <a:ext uri="{FF2B5EF4-FFF2-40B4-BE49-F238E27FC236}">
                <a16:creationId xmlns:a16="http://schemas.microsoft.com/office/drawing/2014/main" id="{81DD1BA3-986C-45C1-865F-1C8B3FD57138}"/>
              </a:ext>
            </a:extLst>
          </p:cNvPr>
          <p:cNvSpPr>
            <a:spLocks noGrp="1" noRot="1" noChangeAspect="1" noChangeArrowheads="1" noTextEdit="1"/>
          </p:cNvSpPr>
          <p:nvPr>
            <p:ph type="sldImg"/>
          </p:nvPr>
        </p:nvSpPr>
        <p:spPr>
          <a:ln/>
        </p:spPr>
      </p:sp>
      <p:sp>
        <p:nvSpPr>
          <p:cNvPr id="218115" name="ノート プレースホルダー 2">
            <a:extLst>
              <a:ext uri="{FF2B5EF4-FFF2-40B4-BE49-F238E27FC236}">
                <a16:creationId xmlns:a16="http://schemas.microsoft.com/office/drawing/2014/main" id="{7BF80340-31CB-4B56-97A4-FE04A9CB168F}"/>
              </a:ext>
            </a:extLst>
          </p:cNvPr>
          <p:cNvSpPr>
            <a:spLocks noGrp="1"/>
          </p:cNvSpPr>
          <p:nvPr>
            <p:ph type="body" idx="1"/>
          </p:nvPr>
        </p:nvSpPr>
        <p:spPr>
          <a:xfrm>
            <a:off x="681038" y="4721225"/>
            <a:ext cx="5602882"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インターネット上で提供されるクラウドサービスや、レンタルサーバーを利用すると、効率化やコスト削減効果があり、外部サービスの活用は急速に普及している。</a:t>
            </a:r>
            <a:endParaRPr lang="en-US" altLang="ja-JP" dirty="0"/>
          </a:p>
          <a:p>
            <a:pPr marL="171450" indent="-171450">
              <a:buFont typeface="Wingdings" panose="05000000000000000000" pitchFamily="2" charset="2"/>
              <a:buChar char="l"/>
            </a:pPr>
            <a:r>
              <a:rPr lang="ja-JP" altLang="en-US" dirty="0"/>
              <a:t>サービスの安全性とは、自然災害による停電や機器の損壊、サイバー攻撃などによる不正アクセスや破壊行為から情報システムを保護するための対策の度合のことである。信頼性とは、障害などにより正常な機能が停止したときの提供者側の対応の度合のことである。</a:t>
            </a:r>
            <a:endParaRPr lang="en-US" altLang="ja-JP" dirty="0"/>
          </a:p>
          <a:p>
            <a:pPr marL="171450" indent="-171450">
              <a:buFont typeface="Wingdings" panose="05000000000000000000" pitchFamily="2" charset="2"/>
              <a:buChar char="l"/>
            </a:pPr>
            <a:r>
              <a:rPr lang="ja-JP" altLang="en-US" dirty="0"/>
              <a:t>外部サービスは提供する事業者の管理下に置かれるため、事業者側の安全性、信頼性確保のための対策を十分確認してから利用する。</a:t>
            </a:r>
            <a:endParaRPr lang="en-US" altLang="ja-JP" dirty="0"/>
          </a:p>
        </p:txBody>
      </p:sp>
      <p:sp>
        <p:nvSpPr>
          <p:cNvPr id="218116" name="スライド番号プレースホルダー 3">
            <a:extLst>
              <a:ext uri="{FF2B5EF4-FFF2-40B4-BE49-F238E27FC236}">
                <a16:creationId xmlns:a16="http://schemas.microsoft.com/office/drawing/2014/main" id="{487B2A84-8810-4B4B-864D-455EB8FD45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CD870-91A3-43F7-A654-BD2B2AF82CD7}" type="slidenum">
              <a:rPr lang="en-US" altLang="ja-JP" smtClean="0">
                <a:latin typeface="メイリオ" panose="020B0604030504040204" pitchFamily="50" charset="-128"/>
                <a:ea typeface="メイリオ" panose="020B0604030504040204" pitchFamily="50" charset="-128"/>
              </a:rPr>
              <a:pPr>
                <a:spcBef>
                  <a:spcPct val="0"/>
                </a:spcBef>
              </a:pPr>
              <a:t>113</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a:extLst>
              <a:ext uri="{FF2B5EF4-FFF2-40B4-BE49-F238E27FC236}">
                <a16:creationId xmlns:a16="http://schemas.microsoft.com/office/drawing/2014/main" id="{82204879-5D31-4384-B9C8-996D6355FE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523F4AF-3BDC-478D-9D17-B662C16AC7BD}" type="slidenum">
              <a:rPr lang="en-US" altLang="ja-JP" smtClean="0">
                <a:latin typeface="メイリオ" panose="020B0604030504040204" pitchFamily="50" charset="-128"/>
                <a:ea typeface="メイリオ" panose="020B0604030504040204" pitchFamily="50" charset="-128"/>
              </a:rPr>
              <a:pPr>
                <a:spcBef>
                  <a:spcPct val="0"/>
                </a:spcBef>
              </a:pPr>
              <a:t>114</a:t>
            </a:fld>
            <a:endParaRPr lang="en-US" altLang="ja-JP" dirty="0">
              <a:latin typeface="メイリオ" panose="020B0604030504040204" pitchFamily="50" charset="-128"/>
              <a:ea typeface="メイリオ" panose="020B0604030504040204" pitchFamily="50" charset="-128"/>
            </a:endParaRPr>
          </a:p>
        </p:txBody>
      </p:sp>
      <p:sp>
        <p:nvSpPr>
          <p:cNvPr id="220163" name="Rectangle 2">
            <a:extLst>
              <a:ext uri="{FF2B5EF4-FFF2-40B4-BE49-F238E27FC236}">
                <a16:creationId xmlns:a16="http://schemas.microsoft.com/office/drawing/2014/main" id="{C9870370-A0FB-45F8-829A-05F72D155BF3}"/>
              </a:ext>
            </a:extLst>
          </p:cNvPr>
          <p:cNvSpPr>
            <a:spLocks noGrp="1" noRot="1" noChangeAspect="1" noChangeArrowheads="1" noTextEdit="1"/>
          </p:cNvSpPr>
          <p:nvPr>
            <p:ph type="sldImg"/>
          </p:nvPr>
        </p:nvSpPr>
        <p:spPr>
          <a:ln/>
        </p:spPr>
      </p:sp>
      <p:sp>
        <p:nvSpPr>
          <p:cNvPr id="220164" name="Rectangle 3">
            <a:extLst>
              <a:ext uri="{FF2B5EF4-FFF2-40B4-BE49-F238E27FC236}">
                <a16:creationId xmlns:a16="http://schemas.microsoft.com/office/drawing/2014/main" id="{038DF187-03BE-48C0-A203-13A301F6A139}"/>
              </a:ext>
            </a:extLst>
          </p:cNvPr>
          <p:cNvSpPr>
            <a:spLocks noGrp="1" noChangeArrowheads="1"/>
          </p:cNvSpPr>
          <p:nvPr>
            <p:ph type="body" idx="1"/>
          </p:nvPr>
        </p:nvSpPr>
        <p:spPr>
          <a:xfrm>
            <a:off x="681038" y="4721225"/>
            <a:ext cx="5746898" cy="492896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サービス提供者は、</a:t>
            </a:r>
            <a:r>
              <a:rPr lang="en-US" altLang="ja-JP" dirty="0"/>
              <a:t>SLA</a:t>
            </a:r>
            <a:r>
              <a:rPr lang="en-US" altLang="ja-JP" baseline="30000" dirty="0"/>
              <a:t>※1</a:t>
            </a:r>
            <a:r>
              <a:rPr lang="ja-JP" altLang="en-US" dirty="0"/>
              <a:t>や利用規約</a:t>
            </a:r>
            <a:r>
              <a:rPr lang="en-US" altLang="ja-JP" dirty="0"/>
              <a:t>(</a:t>
            </a:r>
            <a:r>
              <a:rPr lang="ja-JP" altLang="en-US" dirty="0"/>
              <a:t>約款</a:t>
            </a:r>
            <a:r>
              <a:rPr lang="en-US" altLang="ja-JP" dirty="0"/>
              <a:t>)</a:t>
            </a:r>
            <a:r>
              <a:rPr lang="ja-JP" altLang="en-US" dirty="0"/>
              <a:t>などで対策などを開示している場合があるが、全てを開示</a:t>
            </a:r>
            <a:r>
              <a:rPr lang="en-US" altLang="ja-JP" baseline="30000" dirty="0"/>
              <a:t>※2</a:t>
            </a:r>
            <a:r>
              <a:rPr lang="ja-JP" altLang="en-US" dirty="0"/>
              <a:t>してしまうと不正利用や攻撃の対象になる危険性があるため、限定的に開示している場合がある。</a:t>
            </a:r>
            <a:endParaRPr lang="en-US" altLang="ja-JP" dirty="0"/>
          </a:p>
          <a:p>
            <a:pPr marL="171450" indent="-171450">
              <a:buFont typeface="Wingdings" panose="05000000000000000000" pitchFamily="2" charset="2"/>
              <a:buChar char="l"/>
            </a:pPr>
            <a:r>
              <a:rPr lang="ja-JP" altLang="en-US" dirty="0"/>
              <a:t>サービスを利用するにあたり十分な対策を備えているかどうか不明な場合には、問い合わせなどへの適切な対応や、セキュリティ管理について第三者評価制度</a:t>
            </a:r>
            <a:r>
              <a:rPr lang="en-US" altLang="ja-JP" baseline="30000" dirty="0"/>
              <a:t>※3</a:t>
            </a:r>
            <a:r>
              <a:rPr lang="ja-JP" altLang="en-US" dirty="0"/>
              <a:t>による認証を取得している事業者を選択する。</a:t>
            </a:r>
            <a:endParaRPr lang="en-US" altLang="ja-JP" dirty="0"/>
          </a:p>
          <a:p>
            <a:pPr marL="171450" indent="-171450">
              <a:buFont typeface="Wingdings" panose="05000000000000000000" pitchFamily="2" charset="2"/>
              <a:buChar char="l"/>
            </a:pPr>
            <a:endParaRPr lang="en-US" altLang="ja-JP" dirty="0"/>
          </a:p>
          <a:p>
            <a:r>
              <a:rPr lang="en-US" altLang="ja-JP" dirty="0"/>
              <a:t>※1</a:t>
            </a:r>
            <a:r>
              <a:rPr lang="ja-JP" altLang="en-US" dirty="0"/>
              <a:t>　</a:t>
            </a:r>
            <a:r>
              <a:rPr lang="en-US" altLang="ja-JP" dirty="0"/>
              <a:t>SLA(Service Level Agreement) </a:t>
            </a:r>
            <a:r>
              <a:rPr lang="ja-JP" altLang="en-US" dirty="0"/>
              <a:t>サービスレベルを文書化した顧客との合意書　</a:t>
            </a:r>
            <a:endParaRPr lang="en-US" altLang="ja-JP" dirty="0"/>
          </a:p>
          <a:p>
            <a:r>
              <a:rPr lang="en-US" altLang="ja-JP" dirty="0"/>
              <a:t>※2</a:t>
            </a:r>
            <a:r>
              <a:rPr lang="ja-JP" altLang="en-US" dirty="0"/>
              <a:t>　総務省「クラウドサービスの安全・信頼性に係る情報開示指針」</a:t>
            </a:r>
            <a:r>
              <a:rPr lang="en-US" altLang="ja-JP" dirty="0"/>
              <a:t>https://www.soumu.go.jp/main_content/000475596.pdf</a:t>
            </a:r>
          </a:p>
          <a:p>
            <a:r>
              <a:rPr lang="en-US" altLang="ja-JP" dirty="0"/>
              <a:t>※3</a:t>
            </a:r>
            <a:r>
              <a:rPr lang="ja-JP" altLang="en-US" dirty="0"/>
              <a:t>　第三者評価制度</a:t>
            </a:r>
            <a:endParaRPr lang="en-US" altLang="ja-JP" dirty="0"/>
          </a:p>
          <a:p>
            <a:r>
              <a:rPr lang="ja-JP" altLang="en-US" b="1" dirty="0"/>
              <a:t>「</a:t>
            </a:r>
            <a:r>
              <a:rPr lang="en-US" altLang="ja-JP" b="1" dirty="0"/>
              <a:t>ISMS</a:t>
            </a:r>
            <a:r>
              <a:rPr lang="ja-JP" altLang="en-US" b="1" dirty="0"/>
              <a:t>クラウドセキュリティ認証」</a:t>
            </a:r>
            <a:br>
              <a:rPr lang="en-US" altLang="ja-JP" dirty="0"/>
            </a:br>
            <a:r>
              <a:rPr lang="ja-JP" altLang="en-US" sz="1100" dirty="0"/>
              <a:t>一般財団法人情報マネジメントシステム認定センター</a:t>
            </a:r>
            <a:br>
              <a:rPr lang="en-US" altLang="ja-JP" dirty="0"/>
            </a:br>
            <a:r>
              <a:rPr lang="en-US" altLang="ja-JP" dirty="0"/>
              <a:t>https://isms.jp/isms-cls/about-cls.pdf</a:t>
            </a:r>
          </a:p>
          <a:p>
            <a:r>
              <a:rPr lang="ja-JP" altLang="en-US" b="1" dirty="0"/>
              <a:t>「クラウド情報セキュリティ監査制度」　</a:t>
            </a:r>
            <a:r>
              <a:rPr lang="ja-JP" altLang="en-US" dirty="0"/>
              <a:t>特定非営利活動法人日本セキュリティ監査協会　</a:t>
            </a:r>
            <a:br>
              <a:rPr lang="en-US" altLang="ja-JP" dirty="0"/>
            </a:br>
            <a:r>
              <a:rPr lang="en-US" altLang="ja-JP" dirty="0"/>
              <a:t>https://jcispa.jasa.jp/cloud_security/</a:t>
            </a:r>
          </a:p>
          <a:p>
            <a:r>
              <a:rPr lang="ja-JP" altLang="en-US" b="1" dirty="0"/>
              <a:t>「</a:t>
            </a:r>
            <a:r>
              <a:rPr lang="en-US" altLang="ja-JP" b="1" dirty="0"/>
              <a:t>ASP</a:t>
            </a:r>
            <a:r>
              <a:rPr lang="ja-JP" altLang="en-US" b="1" dirty="0"/>
              <a:t>・</a:t>
            </a:r>
            <a:r>
              <a:rPr lang="en-US" altLang="ja-JP" b="1" dirty="0"/>
              <a:t>SaaS</a:t>
            </a:r>
            <a:r>
              <a:rPr lang="ja-JP" altLang="en-US" b="1" dirty="0"/>
              <a:t>情報開示認定制度」</a:t>
            </a:r>
            <a:br>
              <a:rPr lang="en-US" altLang="ja-JP" dirty="0"/>
            </a:br>
            <a:r>
              <a:rPr lang="ja-JP" altLang="en-US" dirty="0"/>
              <a:t>特定非営利活動法人</a:t>
            </a:r>
            <a:r>
              <a:rPr lang="en-US" altLang="ja-JP" dirty="0"/>
              <a:t>ASP</a:t>
            </a:r>
            <a:r>
              <a:rPr lang="ja-JP" altLang="en-US" dirty="0"/>
              <a:t>・</a:t>
            </a:r>
            <a:r>
              <a:rPr lang="en-US" altLang="ja-JP" dirty="0"/>
              <a:t>SaaS</a:t>
            </a:r>
            <a:r>
              <a:rPr lang="ja-JP" altLang="en-US" dirty="0"/>
              <a:t>・</a:t>
            </a:r>
            <a:r>
              <a:rPr lang="en-US" altLang="ja-JP" dirty="0"/>
              <a:t>IoT</a:t>
            </a:r>
            <a:r>
              <a:rPr lang="ja-JP" altLang="en-US" dirty="0"/>
              <a:t>クラウドコンソーシアム　</a:t>
            </a:r>
            <a:r>
              <a:rPr lang="en-US" altLang="ja-JP" dirty="0"/>
              <a:t>https://www.aspicjapan.org/nintei/</a:t>
            </a:r>
            <a:endParaRPr lang="ja-JP" alt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スライド イメージ プレースホルダー 1">
            <a:extLst>
              <a:ext uri="{FF2B5EF4-FFF2-40B4-BE49-F238E27FC236}">
                <a16:creationId xmlns:a16="http://schemas.microsoft.com/office/drawing/2014/main" id="{2DD4CF6C-E578-4427-B3E2-EBC58061114F}"/>
              </a:ext>
            </a:extLst>
          </p:cNvPr>
          <p:cNvSpPr>
            <a:spLocks noGrp="1" noRot="1" noChangeAspect="1" noChangeArrowheads="1" noTextEdit="1"/>
          </p:cNvSpPr>
          <p:nvPr>
            <p:ph type="sldImg"/>
          </p:nvPr>
        </p:nvSpPr>
        <p:spPr>
          <a:ln/>
        </p:spPr>
      </p:sp>
      <p:sp>
        <p:nvSpPr>
          <p:cNvPr id="222211" name="ノート プレースホルダー 2">
            <a:extLst>
              <a:ext uri="{FF2B5EF4-FFF2-40B4-BE49-F238E27FC236}">
                <a16:creationId xmlns:a16="http://schemas.microsoft.com/office/drawing/2014/main" id="{9B261CB8-420D-4F65-A318-2283207B1A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en-US" altLang="ja-JP" dirty="0"/>
              <a:t>IT</a:t>
            </a:r>
            <a:r>
              <a:rPr lang="ja-JP" altLang="en-US" dirty="0"/>
              <a:t>化が進みセキュリティ対策は多岐に渡って必要であるが、人為的ミス防止や技術的対応にも限界がある。</a:t>
            </a:r>
            <a:endParaRPr lang="en-US" altLang="ja-JP" dirty="0"/>
          </a:p>
          <a:p>
            <a:pPr marL="171450" indent="-171450" eaLnBrk="1" hangingPunct="1">
              <a:buFont typeface="Wingdings" panose="05000000000000000000" pitchFamily="2" charset="2"/>
              <a:buChar char="l"/>
            </a:pPr>
            <a:r>
              <a:rPr lang="ja-JP" altLang="en-US" dirty="0"/>
              <a:t>さらに昨今のサイバー攻撃は複雑かつ巧妙になっているため、完全に防ぐことは困難になっている。</a:t>
            </a:r>
          </a:p>
          <a:p>
            <a:pPr marL="171450" indent="-171450">
              <a:buFont typeface="Wingdings" panose="05000000000000000000" pitchFamily="2" charset="2"/>
              <a:buChar char="l"/>
            </a:pPr>
            <a:r>
              <a:rPr lang="ja-JP" altLang="en-US" dirty="0"/>
              <a:t>事故をできる限り未然に防ぐ一方で、事故は起き得るという前提で、あらかじめ備えておかないと、事故が起きた場合に深刻な被害になりかねない。</a:t>
            </a:r>
          </a:p>
        </p:txBody>
      </p:sp>
      <p:sp>
        <p:nvSpPr>
          <p:cNvPr id="222212" name="スライド番号プレースホルダー 3">
            <a:extLst>
              <a:ext uri="{FF2B5EF4-FFF2-40B4-BE49-F238E27FC236}">
                <a16:creationId xmlns:a16="http://schemas.microsoft.com/office/drawing/2014/main" id="{7AB5A761-0C58-428A-A97C-76D8BD9126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E8C0242-1078-4F6D-B1A6-7273EBADB5E6}" type="slidenum">
              <a:rPr lang="en-US" altLang="ja-JP" smtClean="0">
                <a:latin typeface="メイリオ" panose="020B0604030504040204" pitchFamily="50" charset="-128"/>
                <a:ea typeface="メイリオ" panose="020B0604030504040204" pitchFamily="50" charset="-128"/>
              </a:rPr>
              <a:pPr>
                <a:spcBef>
                  <a:spcPct val="0"/>
                </a:spcBef>
              </a:pPr>
              <a:t>115</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a:extLst>
              <a:ext uri="{FF2B5EF4-FFF2-40B4-BE49-F238E27FC236}">
                <a16:creationId xmlns:a16="http://schemas.microsoft.com/office/drawing/2014/main" id="{4DD58666-E5CF-4C1E-8F5E-FD6DAE8F54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D88B46-3C80-482A-9226-08B861065835}" type="slidenum">
              <a:rPr lang="en-US" altLang="ja-JP" smtClean="0">
                <a:latin typeface="メイリオ" panose="020B0604030504040204" pitchFamily="50" charset="-128"/>
                <a:ea typeface="メイリオ" panose="020B0604030504040204" pitchFamily="50" charset="-128"/>
              </a:rPr>
              <a:pPr>
                <a:spcBef>
                  <a:spcPct val="0"/>
                </a:spcBef>
              </a:pPr>
              <a:t>116</a:t>
            </a:fld>
            <a:endParaRPr lang="en-US" altLang="ja-JP" dirty="0">
              <a:latin typeface="メイリオ" panose="020B0604030504040204" pitchFamily="50" charset="-128"/>
              <a:ea typeface="メイリオ" panose="020B0604030504040204" pitchFamily="50" charset="-128"/>
            </a:endParaRPr>
          </a:p>
        </p:txBody>
      </p:sp>
      <p:sp>
        <p:nvSpPr>
          <p:cNvPr id="224259" name="Rectangle 2">
            <a:extLst>
              <a:ext uri="{FF2B5EF4-FFF2-40B4-BE49-F238E27FC236}">
                <a16:creationId xmlns:a16="http://schemas.microsoft.com/office/drawing/2014/main" id="{6A532286-D218-468D-ACC6-D9DF43CFF5EA}"/>
              </a:ext>
            </a:extLst>
          </p:cNvPr>
          <p:cNvSpPr>
            <a:spLocks noGrp="1" noRot="1" noChangeAspect="1" noChangeArrowheads="1" noTextEdit="1"/>
          </p:cNvSpPr>
          <p:nvPr>
            <p:ph type="sldImg"/>
          </p:nvPr>
        </p:nvSpPr>
        <p:spPr>
          <a:ln/>
        </p:spPr>
      </p:sp>
      <p:sp>
        <p:nvSpPr>
          <p:cNvPr id="224260" name="Rectangle 3">
            <a:extLst>
              <a:ext uri="{FF2B5EF4-FFF2-40B4-BE49-F238E27FC236}">
                <a16:creationId xmlns:a16="http://schemas.microsoft.com/office/drawing/2014/main" id="{C8B90573-9031-4960-9073-093D379208BC}"/>
              </a:ext>
            </a:extLst>
          </p:cNvPr>
          <p:cNvSpPr>
            <a:spLocks noGrp="1" noChangeArrowheads="1"/>
          </p:cNvSpPr>
          <p:nvPr>
            <p:ph type="body" idx="1"/>
          </p:nvPr>
        </p:nvSpPr>
        <p:spPr>
          <a:xfrm>
            <a:off x="681038" y="4721225"/>
            <a:ext cx="5602882"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ja-JP" altLang="en-US" dirty="0">
                <a:latin typeface="+mn-ea"/>
              </a:rPr>
              <a:t>情報セキュリティ事故と対応は以下のように区分される。</a:t>
            </a:r>
            <a:endParaRPr lang="en-US" altLang="ja-JP" dirty="0">
              <a:latin typeface="+mn-ea"/>
            </a:endParaRPr>
          </a:p>
          <a:p>
            <a:pPr eaLnBrk="1" hangingPunct="1"/>
            <a:r>
              <a:rPr lang="en-US" altLang="ja-JP" dirty="0">
                <a:latin typeface="+mn-ea"/>
              </a:rPr>
              <a:t>(</a:t>
            </a:r>
            <a:r>
              <a:rPr lang="ja-JP" altLang="en-US" dirty="0">
                <a:latin typeface="+mn-ea"/>
              </a:rPr>
              <a:t>被害拡大防止を優先</a:t>
            </a:r>
            <a:r>
              <a:rPr lang="en-US" altLang="ja-JP" dirty="0">
                <a:latin typeface="+mn-ea"/>
              </a:rPr>
              <a:t>)</a:t>
            </a:r>
          </a:p>
          <a:p>
            <a:pPr eaLnBrk="1" hangingPunct="1"/>
            <a:r>
              <a:rPr lang="ja-JP" altLang="en-US" dirty="0">
                <a:latin typeface="+mn-ea"/>
              </a:rPr>
              <a:t>①秘密情報や個人情報の漏えい・紛失事故</a:t>
            </a:r>
            <a:br>
              <a:rPr lang="en-US" altLang="ja-JP" dirty="0">
                <a:latin typeface="+mn-ea"/>
              </a:rPr>
            </a:br>
            <a:r>
              <a:rPr lang="ja-JP" altLang="en-US" dirty="0">
                <a:latin typeface="+mn-ea"/>
              </a:rPr>
              <a:t>漏えいした情報の回収は困難であるため、漏えいで影響を受ける者への被害を最小限に抑える。</a:t>
            </a:r>
            <a:endParaRPr lang="en-US" altLang="ja-JP" dirty="0">
              <a:latin typeface="+mn-ea"/>
            </a:endParaRPr>
          </a:p>
          <a:p>
            <a:pPr eaLnBrk="1" hangingPunct="1"/>
            <a:r>
              <a:rPr lang="en-US" altLang="ja-JP" dirty="0">
                <a:latin typeface="+mn-ea"/>
              </a:rPr>
              <a:t>(</a:t>
            </a:r>
            <a:r>
              <a:rPr lang="ja-JP" altLang="en-US" dirty="0">
                <a:latin typeface="+mn-ea"/>
              </a:rPr>
              <a:t>復旧を優先</a:t>
            </a:r>
            <a:r>
              <a:rPr lang="en-US" altLang="ja-JP" dirty="0">
                <a:latin typeface="+mn-ea"/>
              </a:rPr>
              <a:t>)</a:t>
            </a:r>
          </a:p>
          <a:p>
            <a:pPr eaLnBrk="1" hangingPunct="1"/>
            <a:r>
              <a:rPr lang="ja-JP" altLang="en-US" dirty="0">
                <a:latin typeface="+mn-ea"/>
              </a:rPr>
              <a:t>②重要情報が改ざん・破壊されたり、破損してしまう事故</a:t>
            </a:r>
            <a:br>
              <a:rPr lang="en-US" altLang="ja-JP" dirty="0">
                <a:latin typeface="+mn-ea"/>
              </a:rPr>
            </a:br>
            <a:r>
              <a:rPr lang="ja-JP" altLang="en-US" dirty="0">
                <a:latin typeface="+mn-ea"/>
              </a:rPr>
              <a:t>バックアップを使ってデータを元に戻す。</a:t>
            </a:r>
            <a:endParaRPr lang="en-US" altLang="ja-JP" dirty="0">
              <a:latin typeface="+mn-ea"/>
            </a:endParaRPr>
          </a:p>
          <a:p>
            <a:pPr eaLnBrk="1" hangingPunct="1"/>
            <a:r>
              <a:rPr lang="ja-JP" altLang="en-US" dirty="0">
                <a:latin typeface="+mn-ea"/>
              </a:rPr>
              <a:t>③重要な情報システムが停止したり、機器が故障・損傷して使用できなくなる事故</a:t>
            </a:r>
            <a:br>
              <a:rPr lang="en-US" altLang="ja-JP" dirty="0">
                <a:latin typeface="+mn-ea"/>
              </a:rPr>
            </a:br>
            <a:r>
              <a:rPr lang="ja-JP" altLang="en-US" dirty="0">
                <a:latin typeface="+mn-ea"/>
              </a:rPr>
              <a:t>情報システムを技術的に修復したり、代替機器と交換して復旧する。</a:t>
            </a:r>
            <a:endParaRPr lang="en-US" altLang="ja-JP" dirty="0">
              <a:latin typeface="+mn-ea"/>
            </a:endParaRPr>
          </a:p>
          <a:p>
            <a:pPr marL="171450" indent="-171450" eaLnBrk="1" hangingPunct="1">
              <a:buFont typeface="Wingdings" panose="05000000000000000000" pitchFamily="2" charset="2"/>
              <a:buChar char="l"/>
            </a:pPr>
            <a:r>
              <a:rPr lang="ja-JP" altLang="en-US" dirty="0">
                <a:latin typeface="+mn-ea"/>
              </a:rPr>
              <a:t>それぞれの対応に適した役割分担をあらかじめ決めておき、手順書などにまとめ、社内で周知する。</a:t>
            </a:r>
            <a:endParaRPr lang="en-US" altLang="ja-JP" dirty="0">
              <a:latin typeface="+mn-ea"/>
            </a:endParaRPr>
          </a:p>
          <a:p>
            <a:pPr eaLnBrk="1" hangingPunct="1"/>
            <a:endParaRPr lang="ja-JP" altLang="en-US" dirty="0">
              <a:latin typeface="+mn-ea"/>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mn-ea"/>
              </a:rPr>
              <a:t>漏えいだけでなく、改ざんが発生したり、利用できなくなった場合に、業務に与える影響が大きいデータや情報システムを特定し、被害、損害を最小限に抑えるため事前に準備して、実行できるかどうか試行しておく。</a:t>
            </a:r>
            <a:endParaRPr lang="en-US" altLang="ja-JP" dirty="0">
              <a:latin typeface="+mn-ea"/>
            </a:endParaRPr>
          </a:p>
          <a:p>
            <a:pPr marL="171450" indent="-171450" eaLnBrk="1" hangingPunct="1">
              <a:buFont typeface="Wingdings" panose="05000000000000000000" pitchFamily="2" charset="2"/>
              <a:buChar char="l"/>
            </a:pPr>
            <a:r>
              <a:rPr lang="ja-JP" altLang="en-US" dirty="0">
                <a:latin typeface="+mn-ea"/>
              </a:rPr>
              <a:t>復旧のための事前準備の基本は、情報システムを利用するために必要な機器、電源、ネットワーク、データを二重に用意する</a:t>
            </a:r>
            <a:r>
              <a:rPr lang="en-US" altLang="ja-JP" dirty="0">
                <a:latin typeface="+mn-ea"/>
              </a:rPr>
              <a:t>(</a:t>
            </a:r>
            <a:r>
              <a:rPr lang="ja-JP" altLang="en-US" dirty="0">
                <a:latin typeface="+mn-ea"/>
              </a:rPr>
              <a:t>冗長化</a:t>
            </a:r>
            <a:r>
              <a:rPr lang="en-US" altLang="ja-JP" dirty="0">
                <a:latin typeface="+mn-ea"/>
              </a:rPr>
              <a:t>)</a:t>
            </a:r>
            <a:r>
              <a:rPr lang="ja-JP" altLang="en-US" dirty="0">
                <a:latin typeface="+mn-ea"/>
              </a:rPr>
              <a:t>ことであり、事故の影響が大きいデータ、情報システムに対してそれらを準備しておく。</a:t>
            </a:r>
            <a:endParaRPr lang="en-US" altLang="ja-JP" dirty="0">
              <a:latin typeface="+mn-ea"/>
            </a:endParaRPr>
          </a:p>
          <a:p>
            <a:pPr marL="171450" indent="-171450" eaLnBrk="1" hangingPunct="1">
              <a:buFont typeface="Wingdings" panose="05000000000000000000" pitchFamily="2" charset="2"/>
              <a:buChar char="l"/>
            </a:pPr>
            <a:r>
              <a:rPr lang="ja-JP" altLang="en-US" dirty="0">
                <a:latin typeface="+mn-ea"/>
              </a:rPr>
              <a:t>特にデータが消失したり、ウイルスによって暗号化や破壊された場合には、機器の障害、故障とは異なり、二度と元に戻すことはできないため、事前準備としてバックアップは必須である。</a:t>
            </a:r>
            <a:endParaRPr lang="en-US" altLang="ja-JP" dirty="0">
              <a:latin typeface="+mn-ea"/>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117</a:t>
            </a:fld>
            <a:endParaRPr lang="en-US" altLang="ja-JP" dirty="0"/>
          </a:p>
        </p:txBody>
      </p:sp>
    </p:spTree>
    <p:extLst>
      <p:ext uri="{BB962C8B-B14F-4D97-AF65-F5344CB8AC3E}">
        <p14:creationId xmlns:p14="http://schemas.microsoft.com/office/powerpoint/2010/main" val="14948927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a:extLst>
              <a:ext uri="{FF2B5EF4-FFF2-40B4-BE49-F238E27FC236}">
                <a16:creationId xmlns:a16="http://schemas.microsoft.com/office/drawing/2014/main" id="{A1939FD6-91D7-4966-95E1-33676F9B21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AA75013-D526-4418-A742-4E4D0C716E3A}" type="slidenum">
              <a:rPr lang="en-US" altLang="ja-JP" smtClean="0">
                <a:latin typeface="メイリオ" panose="020B0604030504040204" pitchFamily="50" charset="-128"/>
                <a:ea typeface="メイリオ" panose="020B0604030504040204" pitchFamily="50" charset="-128"/>
              </a:rPr>
              <a:pPr>
                <a:spcBef>
                  <a:spcPct val="0"/>
                </a:spcBef>
              </a:pPr>
              <a:t>118</a:t>
            </a:fld>
            <a:endParaRPr lang="en-US" altLang="ja-JP" dirty="0">
              <a:latin typeface="メイリオ" panose="020B0604030504040204" pitchFamily="50" charset="-128"/>
              <a:ea typeface="メイリオ" panose="020B0604030504040204" pitchFamily="50" charset="-128"/>
            </a:endParaRPr>
          </a:p>
        </p:txBody>
      </p:sp>
      <p:sp>
        <p:nvSpPr>
          <p:cNvPr id="228355" name="Rectangle 2">
            <a:extLst>
              <a:ext uri="{FF2B5EF4-FFF2-40B4-BE49-F238E27FC236}">
                <a16:creationId xmlns:a16="http://schemas.microsoft.com/office/drawing/2014/main" id="{54D6B214-3DEF-42ED-B28C-15FCC510B575}"/>
              </a:ext>
            </a:extLst>
          </p:cNvPr>
          <p:cNvSpPr>
            <a:spLocks noGrp="1" noRot="1" noChangeAspect="1" noChangeArrowheads="1" noTextEdit="1"/>
          </p:cNvSpPr>
          <p:nvPr>
            <p:ph type="sldImg"/>
          </p:nvPr>
        </p:nvSpPr>
        <p:spPr>
          <a:ln/>
        </p:spPr>
      </p:sp>
      <p:sp>
        <p:nvSpPr>
          <p:cNvPr id="228356" name="Rectangle 3">
            <a:extLst>
              <a:ext uri="{FF2B5EF4-FFF2-40B4-BE49-F238E27FC236}">
                <a16:creationId xmlns:a16="http://schemas.microsoft.com/office/drawing/2014/main" id="{74249FB2-E665-4FBC-B1AF-F973D8D337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en-US" altLang="ja-JP" dirty="0"/>
              <a:t>BCP</a:t>
            </a:r>
            <a:r>
              <a:rPr lang="ja-JP" altLang="en-US" dirty="0">
                <a:latin typeface="+mn-ea"/>
              </a:rPr>
              <a:t>は不測の事態が発生して平常時に実施している業務を継続することが困難になった時に、優先的に継続・復旧すべき業務を絞り込み、対応を事前に計画するものであり、平常時のセキュリティ事故対応とは異り、非常時における企業の存続を目的としている。</a:t>
            </a:r>
            <a:endParaRPr lang="en-US" altLang="ja-JP" dirty="0">
              <a:latin typeface="+mn-ea"/>
            </a:endParaRPr>
          </a:p>
          <a:p>
            <a:pPr marL="171450" indent="-171450" eaLnBrk="1" hangingPunct="1">
              <a:buFont typeface="Wingdings" panose="05000000000000000000" pitchFamily="2" charset="2"/>
              <a:buChar char="l"/>
            </a:pPr>
            <a:r>
              <a:rPr lang="en-US" altLang="ja-JP" dirty="0"/>
              <a:t>BCP</a:t>
            </a:r>
            <a:r>
              <a:rPr lang="ja-JP" altLang="en-US" dirty="0"/>
              <a:t>全体のうち情報セキュリティの側面として、</a:t>
            </a:r>
            <a:r>
              <a:rPr lang="ja-JP" altLang="en-US" dirty="0">
                <a:latin typeface="+mn-ea"/>
              </a:rPr>
              <a:t>業務を継続するうえで不可欠な情報や情報システムを、被災後いかに復旧して業務を継続、再開するか、実現可能な方策をあらかじめ検討して計画を作っておく。</a:t>
            </a:r>
            <a:endParaRPr lang="en-US" altLang="ja-JP" dirty="0">
              <a:latin typeface="+mn-ea"/>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スライド イメージ プレースホルダー 1">
            <a:extLst>
              <a:ext uri="{FF2B5EF4-FFF2-40B4-BE49-F238E27FC236}">
                <a16:creationId xmlns:a16="http://schemas.microsoft.com/office/drawing/2014/main" id="{15B36404-3793-43FA-B4DC-D8D3B10832B7}"/>
              </a:ext>
            </a:extLst>
          </p:cNvPr>
          <p:cNvSpPr>
            <a:spLocks noGrp="1" noRot="1" noChangeAspect="1" noChangeArrowheads="1" noTextEdit="1"/>
          </p:cNvSpPr>
          <p:nvPr>
            <p:ph type="sldImg"/>
          </p:nvPr>
        </p:nvSpPr>
        <p:spPr>
          <a:ln/>
        </p:spPr>
      </p:sp>
      <p:sp>
        <p:nvSpPr>
          <p:cNvPr id="234499" name="ノート プレースホルダー 2">
            <a:extLst>
              <a:ext uri="{FF2B5EF4-FFF2-40B4-BE49-F238E27FC236}">
                <a16:creationId xmlns:a16="http://schemas.microsoft.com/office/drawing/2014/main" id="{4C653B58-0DA3-4BD4-92DA-665A55AAC5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組織全体でセキュリティ対策を徹底して実行、維持するためには、従業員一人ひとりの意識向上と実践が不可欠である。</a:t>
            </a:r>
          </a:p>
          <a:p>
            <a:pPr marL="171450" indent="-171450">
              <a:buFont typeface="Wingdings" panose="05000000000000000000" pitchFamily="2" charset="2"/>
              <a:buChar char="l"/>
            </a:pPr>
            <a:r>
              <a:rPr lang="ja-JP" altLang="en-US" dirty="0"/>
              <a:t>従業員のセキュリティに関する知識不足や裁量のばらつきをなくすために、服務規程の一環として情報セキュリティに関わるルール</a:t>
            </a:r>
            <a:r>
              <a:rPr lang="en-US" altLang="ja-JP" dirty="0"/>
              <a:t>(</a:t>
            </a:r>
            <a:r>
              <a:rPr lang="ja-JP" altLang="en-US" dirty="0"/>
              <a:t>規定</a:t>
            </a:r>
            <a:r>
              <a:rPr lang="en-US" altLang="ja-JP" dirty="0"/>
              <a:t>)</a:t>
            </a:r>
            <a:r>
              <a:rPr lang="ja-JP" altLang="en-US" dirty="0"/>
              <a:t>を策定し、周知徹底する。</a:t>
            </a:r>
          </a:p>
        </p:txBody>
      </p:sp>
      <p:sp>
        <p:nvSpPr>
          <p:cNvPr id="234500" name="スライド番号プレースホルダー 3">
            <a:extLst>
              <a:ext uri="{FF2B5EF4-FFF2-40B4-BE49-F238E27FC236}">
                <a16:creationId xmlns:a16="http://schemas.microsoft.com/office/drawing/2014/main" id="{CA31AF93-A058-44C1-951F-6DE68946E4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59870D-C120-461B-992B-CBAE27308B13}" type="slidenum">
              <a:rPr lang="en-US" altLang="ja-JP" smtClean="0">
                <a:latin typeface="メイリオ" panose="020B0604030504040204" pitchFamily="50" charset="-128"/>
                <a:ea typeface="メイリオ" panose="020B0604030504040204" pitchFamily="50" charset="-128"/>
              </a:rPr>
              <a:pPr>
                <a:spcBef>
                  <a:spcPct val="0"/>
                </a:spcBef>
              </a:pPr>
              <a:t>119</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診断の実施者が全従業員の実施状況について分かっていることを前提としている。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パソコンの使い方やセキュリティの知識は人それぞれであり、各人の実施状況が不明なこともある。その場合は「たぶん実施しているだろう」「たぶんわかっているだろう」というように過大評価せず、個々に確認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それが難しい場合には全員に配付して回答してもらってもよい。</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セキュリティ事故は、</a:t>
            </a:r>
            <a:r>
              <a:rPr lang="en-US" altLang="ja-JP" dirty="0">
                <a:latin typeface="ＭＳ Ｐ明朝" panose="02020600040205080304" pitchFamily="18" charset="-128"/>
              </a:rPr>
              <a:t>1</a:t>
            </a:r>
            <a:r>
              <a:rPr lang="ja-JP" altLang="en-US" dirty="0">
                <a:latin typeface="ＭＳ Ｐ明朝" panose="02020600040205080304" pitchFamily="18" charset="-128"/>
              </a:rPr>
              <a:t>台の端末パソコンがウイルスに感染したために、共有サーバー内のデータが大量に漏えいしたり、改ざんされることもあり、全員がもれなく理解し、対策を実施する必要がある。</a:t>
            </a:r>
            <a:endParaRPr lang="en-US" altLang="ja-JP" dirty="0">
              <a:latin typeface="ＭＳ Ｐ明朝" panose="02020600040205080304" pitchFamily="18" charset="-128"/>
            </a:endParaRPr>
          </a:p>
          <a:p>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12</a:t>
            </a:fld>
            <a:endParaRPr lang="en-US" altLang="ja-JP" dirty="0"/>
          </a:p>
        </p:txBody>
      </p:sp>
    </p:spTree>
    <p:extLst>
      <p:ext uri="{BB962C8B-B14F-4D97-AF65-F5344CB8AC3E}">
        <p14:creationId xmlns:p14="http://schemas.microsoft.com/office/powerpoint/2010/main" val="5398572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a:extLst>
              <a:ext uri="{FF2B5EF4-FFF2-40B4-BE49-F238E27FC236}">
                <a16:creationId xmlns:a16="http://schemas.microsoft.com/office/drawing/2014/main" id="{321AB636-3DD1-4636-A703-BBCE4A6FE0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05F5614-EEE9-479C-B320-D26C5C3499D5}" type="slidenum">
              <a:rPr lang="en-US" altLang="ja-JP" smtClean="0">
                <a:latin typeface="メイリオ" panose="020B0604030504040204" pitchFamily="50" charset="-128"/>
                <a:ea typeface="メイリオ" panose="020B0604030504040204" pitchFamily="50" charset="-128"/>
              </a:rPr>
              <a:pPr>
                <a:spcBef>
                  <a:spcPct val="0"/>
                </a:spcBef>
              </a:pPr>
              <a:t>120</a:t>
            </a:fld>
            <a:endParaRPr lang="en-US" altLang="ja-JP" dirty="0">
              <a:latin typeface="メイリオ" panose="020B0604030504040204" pitchFamily="50" charset="-128"/>
              <a:ea typeface="メイリオ" panose="020B0604030504040204" pitchFamily="50" charset="-128"/>
            </a:endParaRPr>
          </a:p>
        </p:txBody>
      </p:sp>
      <p:sp>
        <p:nvSpPr>
          <p:cNvPr id="236547" name="Rectangle 2">
            <a:extLst>
              <a:ext uri="{FF2B5EF4-FFF2-40B4-BE49-F238E27FC236}">
                <a16:creationId xmlns:a16="http://schemas.microsoft.com/office/drawing/2014/main" id="{7F131E72-55CF-495B-8CFB-F2A33ED52569}"/>
              </a:ext>
            </a:extLst>
          </p:cNvPr>
          <p:cNvSpPr>
            <a:spLocks noGrp="1" noRot="1" noChangeAspect="1" noChangeArrowheads="1" noTextEdit="1"/>
          </p:cNvSpPr>
          <p:nvPr>
            <p:ph type="sldImg"/>
          </p:nvPr>
        </p:nvSpPr>
        <p:spPr>
          <a:ln/>
        </p:spPr>
      </p:sp>
      <p:sp>
        <p:nvSpPr>
          <p:cNvPr id="236548" name="Rectangle 3">
            <a:extLst>
              <a:ext uri="{FF2B5EF4-FFF2-40B4-BE49-F238E27FC236}">
                <a16:creationId xmlns:a16="http://schemas.microsoft.com/office/drawing/2014/main" id="{19F5C264-585B-47DA-A2D5-A084DDF43757}"/>
              </a:ext>
            </a:extLst>
          </p:cNvPr>
          <p:cNvSpPr>
            <a:spLocks noGrp="1" noChangeArrowheads="1"/>
          </p:cNvSpPr>
          <p:nvPr>
            <p:ph type="body" idx="1"/>
          </p:nvPr>
        </p:nvSpPr>
        <p:spPr>
          <a:xfrm>
            <a:off x="681038" y="4721225"/>
            <a:ext cx="5818906"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情報セキュリティ対策は、組織の業種業態や規模を問わず共通する部分と、</a:t>
            </a:r>
            <a:r>
              <a:rPr lang="en-US" altLang="ja-JP" dirty="0"/>
              <a:t>IT</a:t>
            </a:r>
            <a:r>
              <a:rPr lang="ja-JP" altLang="en-US" dirty="0"/>
              <a:t>環境や業務内容によって個別に講じるものがあり、導入する対策は規則として明文化する。</a:t>
            </a:r>
          </a:p>
          <a:p>
            <a:pPr marL="171450" indent="-171450">
              <a:buFont typeface="Wingdings" panose="05000000000000000000" pitchFamily="2" charset="2"/>
              <a:buChar char="l"/>
            </a:pPr>
            <a:r>
              <a:rPr lang="ja-JP" altLang="en-US" dirty="0"/>
              <a:t>情報セキュリティは</a:t>
            </a:r>
            <a:r>
              <a:rPr lang="en-US" altLang="ja-JP" dirty="0"/>
              <a:t>IT</a:t>
            </a:r>
            <a:r>
              <a:rPr lang="ja-JP" altLang="en-US" dirty="0"/>
              <a:t>用語が多く、分かりにくい面があるため、読み手の立場や職務に応じて解りやすく、業務に支障がない範囲で確実に実行できる対策を、正式な規則として策定する。</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a:extLst>
              <a:ext uri="{FF2B5EF4-FFF2-40B4-BE49-F238E27FC236}">
                <a16:creationId xmlns:a16="http://schemas.microsoft.com/office/drawing/2014/main" id="{94D9EBDC-44F0-405F-AD37-70D97080C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054E889-2204-4DC5-B84E-150D9C894749}" type="slidenum">
              <a:rPr lang="en-US" altLang="ja-JP" smtClean="0">
                <a:latin typeface="メイリオ" panose="020B0604030504040204" pitchFamily="50" charset="-128"/>
                <a:ea typeface="メイリオ" panose="020B0604030504040204" pitchFamily="50" charset="-128"/>
              </a:rPr>
              <a:pPr>
                <a:spcBef>
                  <a:spcPct val="0"/>
                </a:spcBef>
              </a:pPr>
              <a:t>121</a:t>
            </a:fld>
            <a:endParaRPr lang="en-US" altLang="ja-JP" dirty="0">
              <a:latin typeface="メイリオ" panose="020B0604030504040204" pitchFamily="50" charset="-128"/>
              <a:ea typeface="メイリオ" panose="020B0604030504040204" pitchFamily="50" charset="-128"/>
            </a:endParaRPr>
          </a:p>
        </p:txBody>
      </p:sp>
      <p:sp>
        <p:nvSpPr>
          <p:cNvPr id="238595" name="Rectangle 2">
            <a:extLst>
              <a:ext uri="{FF2B5EF4-FFF2-40B4-BE49-F238E27FC236}">
                <a16:creationId xmlns:a16="http://schemas.microsoft.com/office/drawing/2014/main" id="{97606C9F-6315-47EC-947E-445B3F31F83E}"/>
              </a:ext>
            </a:extLst>
          </p:cNvPr>
          <p:cNvSpPr>
            <a:spLocks noGrp="1" noRot="1" noChangeAspect="1" noChangeArrowheads="1" noTextEdit="1"/>
          </p:cNvSpPr>
          <p:nvPr>
            <p:ph type="sldImg"/>
          </p:nvPr>
        </p:nvSpPr>
        <p:spPr>
          <a:ln/>
        </p:spPr>
      </p:sp>
      <p:sp>
        <p:nvSpPr>
          <p:cNvPr id="238596" name="Rectangle 3">
            <a:extLst>
              <a:ext uri="{FF2B5EF4-FFF2-40B4-BE49-F238E27FC236}">
                <a16:creationId xmlns:a16="http://schemas.microsoft.com/office/drawing/2014/main" id="{218A7CB2-EE26-4A2F-9310-FEFB40E2C8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en-US" altLang="ja-JP" dirty="0">
                <a:ea typeface="メイリオ" panose="020B0604030504040204" pitchFamily="50" charset="-128"/>
              </a:rPr>
              <a:t>SECURITY ACTION</a:t>
            </a:r>
            <a:r>
              <a:rPr lang="ja-JP" altLang="en-US" dirty="0">
                <a:latin typeface="+mn-ea"/>
              </a:rPr>
              <a:t>は中小企業自らが、情報セキュリティ対策に取組むことを自己宣言する制度であり、情報セキュリティ向上に役立つ、実用的なツールを提供している。</a:t>
            </a:r>
            <a:endParaRPr lang="en-US" altLang="ja-JP" dirty="0">
              <a:latin typeface="+mn-ea"/>
            </a:endParaRPr>
          </a:p>
          <a:p>
            <a:pPr marL="171450" indent="-171450" eaLnBrk="1" hangingPunct="1">
              <a:buFont typeface="Wingdings" panose="05000000000000000000" pitchFamily="2" charset="2"/>
              <a:buChar char="l"/>
            </a:pPr>
            <a:r>
              <a:rPr lang="ja-JP" altLang="en-US" dirty="0">
                <a:latin typeface="+mn-ea"/>
              </a:rPr>
              <a:t>制度の活用により、情報セキュリティに対する従業員の意識や対策の向上に加え外部に信頼感を与えることができる。</a:t>
            </a:r>
            <a:endParaRPr lang="en-US" altLang="ja-JP" dirty="0">
              <a:latin typeface="+mn-ea"/>
            </a:endParaRPr>
          </a:p>
          <a:p>
            <a:pPr marL="171450" indent="-171450" eaLnBrk="1" hangingPunct="1">
              <a:buFont typeface="Wingdings" panose="05000000000000000000" pitchFamily="2" charset="2"/>
              <a:buChar char="l"/>
            </a:pPr>
            <a:r>
              <a:rPr lang="en-US" altLang="ja-JP" dirty="0">
                <a:ea typeface="メイリオ" panose="020B0604030504040204" pitchFamily="50" charset="-128"/>
              </a:rPr>
              <a:t>SECURITY ACTION</a:t>
            </a:r>
            <a:r>
              <a:rPr lang="ja-JP" altLang="en-US" dirty="0">
                <a:latin typeface="+mn-ea"/>
              </a:rPr>
              <a:t>では、関連するツールを活用することで誰でもセキュリティへの取り組みを始めることができる。</a:t>
            </a:r>
            <a:endParaRPr lang="en-US" altLang="ja-JP" dirty="0">
              <a:latin typeface="+mn-ea"/>
            </a:endParaRPr>
          </a:p>
          <a:p>
            <a:pPr marL="171450" indent="-171450" eaLnBrk="1" hangingPunct="1">
              <a:buFont typeface="Wingdings" panose="05000000000000000000" pitchFamily="2" charset="2"/>
              <a:buChar char="l"/>
            </a:pPr>
            <a:endParaRPr lang="en-US" altLang="ja-JP" dirty="0">
              <a:latin typeface="+mn-ea"/>
            </a:endParaRPr>
          </a:p>
          <a:p>
            <a:pPr marL="171450" indent="-171450" eaLnBrk="1" hangingPunct="1">
              <a:buFont typeface="Wingdings" panose="05000000000000000000" pitchFamily="2" charset="2"/>
              <a:buChar char="l"/>
            </a:pPr>
            <a:endParaRPr lang="en-US" altLang="ja-JP" dirty="0">
              <a:latin typeface="+mn-ea"/>
            </a:endParaRPr>
          </a:p>
        </p:txBody>
      </p:sp>
    </p:spTree>
    <p:extLst>
      <p:ext uri="{BB962C8B-B14F-4D97-AF65-F5344CB8AC3E}">
        <p14:creationId xmlns:p14="http://schemas.microsoft.com/office/powerpoint/2010/main" val="10225501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latin typeface="+mn-ea"/>
              </a:rPr>
              <a:t>実際に</a:t>
            </a:r>
            <a:r>
              <a:rPr lang="en-US" altLang="ja-JP" dirty="0"/>
              <a:t>SECURITY ACTION</a:t>
            </a:r>
            <a:r>
              <a:rPr lang="ja-JP" altLang="en-US" dirty="0">
                <a:latin typeface="+mn-ea"/>
              </a:rPr>
              <a:t>宣言に取り組んだ事業者の意見</a:t>
            </a:r>
            <a:r>
              <a:rPr lang="en-US" altLang="ja-JP" baseline="30000" dirty="0">
                <a:latin typeface="+mn-ea"/>
              </a:rPr>
              <a:t>※</a:t>
            </a:r>
            <a:r>
              <a:rPr lang="ja-JP" altLang="en-US" dirty="0">
                <a:latin typeface="+mn-ea"/>
              </a:rPr>
              <a:t>を紹介する。</a:t>
            </a:r>
            <a:endParaRPr lang="en-US" altLang="ja-JP" dirty="0">
              <a:latin typeface="+mn-ea"/>
            </a:endParaRPr>
          </a:p>
          <a:p>
            <a:r>
              <a:rPr lang="en-US" altLang="ja-JP" dirty="0"/>
              <a:t>(1)</a:t>
            </a:r>
            <a:r>
              <a:rPr lang="ja-JP" altLang="en-US" dirty="0"/>
              <a:t>最低限対策すべき情報セキュリティ対策</a:t>
            </a:r>
            <a:r>
              <a:rPr lang="en-US" altLang="ja-JP" dirty="0"/>
              <a:t>(</a:t>
            </a:r>
            <a:r>
              <a:rPr lang="ja-JP" altLang="en-US" dirty="0"/>
              <a:t>一つ星</a:t>
            </a:r>
            <a:r>
              <a:rPr lang="en-US" altLang="ja-JP" dirty="0"/>
              <a:t>)</a:t>
            </a:r>
          </a:p>
          <a:p>
            <a:r>
              <a:rPr lang="ja-JP" altLang="en-US" dirty="0"/>
              <a:t>最低限満たすべき情報セキュリティ対策として「情報セキュリティ</a:t>
            </a:r>
            <a:r>
              <a:rPr lang="en-US" altLang="ja-JP" dirty="0"/>
              <a:t>5</a:t>
            </a:r>
            <a:r>
              <a:rPr lang="ja-JP" altLang="en-US" dirty="0"/>
              <a:t>か条」を利用することで、対策の検討に有用である、理解しやすいなど、有用性を評価する意見が多い。このため、情報セキュリティ対策で何からはじめたらよいかわからないという中小企業等に対し、「情報セキュリティ５か条」を紹介することで一つ星の取組みが進むことが期待できる。</a:t>
            </a:r>
            <a:endParaRPr lang="en-US" altLang="ja-JP" dirty="0"/>
          </a:p>
          <a:p>
            <a:r>
              <a:rPr kumimoji="1" lang="en-US" altLang="ja-JP" dirty="0"/>
              <a:t>(2)</a:t>
            </a:r>
            <a:r>
              <a:rPr lang="ja-JP" altLang="en-US" dirty="0"/>
              <a:t>取引先等からの信頼性向上を意識した取組み</a:t>
            </a:r>
            <a:r>
              <a:rPr lang="en-US" altLang="ja-JP" dirty="0"/>
              <a:t>(</a:t>
            </a:r>
            <a:r>
              <a:rPr lang="ja-JP" altLang="en-US" dirty="0"/>
              <a:t>二つ星</a:t>
            </a:r>
            <a:r>
              <a:rPr lang="en-US" altLang="ja-JP" dirty="0"/>
              <a:t>)</a:t>
            </a:r>
          </a:p>
          <a:p>
            <a:r>
              <a:rPr lang="ja-JP" altLang="en-US" dirty="0"/>
              <a:t>二つ星を宣言した事業者では、自らの情報セキュリティ対策に取組む姿勢を情報セキュリティ基本方針として公開することで、取引先や関係者との信頼関係の構築に役立てることを意識した事例があった。取引先からの信頼性向上など、情報セキュリティ対策や取組み姿勢を見える化することで得られるメリットを示すことで、他の事業者や一つ星宣言事業者の参考となり、二つ星の取組みが促進されることが期待できる。</a:t>
            </a:r>
            <a:endParaRPr lang="en-US" altLang="ja-JP" dirty="0"/>
          </a:p>
          <a:p>
            <a:endParaRPr kumimoji="1" lang="en-US" altLang="ja-JP" dirty="0"/>
          </a:p>
          <a:p>
            <a:r>
              <a:rPr lang="en-US" altLang="ja-JP" dirty="0"/>
              <a:t>※IPA</a:t>
            </a:r>
            <a:r>
              <a:rPr lang="ja-JP" altLang="en-US" dirty="0"/>
              <a:t>「</a:t>
            </a:r>
            <a:r>
              <a:rPr lang="en-US" altLang="ja-JP" dirty="0"/>
              <a:t>2018 </a:t>
            </a:r>
            <a:r>
              <a:rPr lang="ja-JP" altLang="en-US" dirty="0"/>
              <a:t>年度</a:t>
            </a:r>
            <a:r>
              <a:rPr lang="en-US" altLang="ja-JP" dirty="0"/>
              <a:t>SECURITY ACTION </a:t>
            </a:r>
            <a:r>
              <a:rPr lang="ja-JP" altLang="en-US" dirty="0"/>
              <a:t>宣言事業者における情報セキュリティ対策の実態調査</a:t>
            </a:r>
            <a:r>
              <a:rPr lang="en-US" altLang="ja-JP" dirty="0"/>
              <a:t>-</a:t>
            </a:r>
            <a:r>
              <a:rPr lang="ja-JP" altLang="en-US" dirty="0"/>
              <a:t>調査報告書</a:t>
            </a:r>
            <a:r>
              <a:rPr lang="en-US" altLang="ja-JP" dirty="0"/>
              <a:t>-</a:t>
            </a:r>
            <a:r>
              <a:rPr lang="ja-JP" altLang="en-US" dirty="0"/>
              <a:t>」から</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122</a:t>
            </a:fld>
            <a:endParaRPr lang="en-US" altLang="ja-JP" dirty="0"/>
          </a:p>
        </p:txBody>
      </p:sp>
    </p:spTree>
    <p:extLst>
      <p:ext uri="{BB962C8B-B14F-4D97-AF65-F5344CB8AC3E}">
        <p14:creationId xmlns:p14="http://schemas.microsoft.com/office/powerpoint/2010/main" val="394107436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en-US" altLang="ja-JP" dirty="0"/>
              <a:t>SECURITY ACTION</a:t>
            </a:r>
            <a:r>
              <a:rPr lang="ja-JP" altLang="en-US" dirty="0">
                <a:latin typeface="+mn-ea"/>
              </a:rPr>
              <a:t>宣言には一つ星と二つ星とがあり、組織の状況に応じて選択する。</a:t>
            </a:r>
            <a:endParaRPr lang="en-US" altLang="ja-JP" dirty="0">
              <a:latin typeface="+mn-ea"/>
            </a:endParaRPr>
          </a:p>
          <a:p>
            <a:pPr marL="171450" indent="-171450">
              <a:buFont typeface="Wingdings" panose="05000000000000000000" pitchFamily="2" charset="2"/>
              <a:buChar char="l"/>
            </a:pPr>
            <a:r>
              <a:rPr lang="ja-JP" altLang="en-US" dirty="0">
                <a:latin typeface="+mn-ea"/>
              </a:rPr>
              <a:t>一つ星では、企業の規模に関らず、必ず実行すべき重要な対策をまとめた「情報セキュリティ</a:t>
            </a:r>
            <a:r>
              <a:rPr lang="en-US" altLang="ja-JP" dirty="0"/>
              <a:t>5</a:t>
            </a:r>
            <a:r>
              <a:rPr lang="ja-JP" altLang="en-US" dirty="0">
                <a:latin typeface="+mn-ea"/>
              </a:rPr>
              <a:t>か条」に取り組む</a:t>
            </a:r>
            <a:endParaRPr lang="en-US" altLang="ja-JP" dirty="0">
              <a:latin typeface="+mn-ea"/>
            </a:endParaRPr>
          </a:p>
          <a:p>
            <a:pPr marL="171450" indent="-171450">
              <a:buFont typeface="Wingdings" panose="05000000000000000000" pitchFamily="2" charset="2"/>
              <a:buChar char="l"/>
            </a:pPr>
            <a:r>
              <a:rPr lang="ja-JP" altLang="en-US" dirty="0">
                <a:latin typeface="+mn-ea"/>
              </a:rPr>
              <a:t>二つ星では、「</a:t>
            </a:r>
            <a:r>
              <a:rPr lang="en-US" altLang="ja-JP" dirty="0"/>
              <a:t>5</a:t>
            </a:r>
            <a:r>
              <a:rPr lang="ja-JP" altLang="en-US" dirty="0">
                <a:latin typeface="+mn-ea"/>
              </a:rPr>
              <a:t>分でできる！情報セキュリティ自社診断」</a:t>
            </a:r>
            <a:r>
              <a:rPr lang="en-US" altLang="ja-JP" dirty="0"/>
              <a:t>25</a:t>
            </a:r>
            <a:r>
              <a:rPr lang="ja-JP" altLang="en-US" dirty="0">
                <a:latin typeface="+mn-ea"/>
              </a:rPr>
              <a:t>項目で現在のセキュリティ対策を把握し、「情報セキュリティ基本方針」を策定して公開する。</a:t>
            </a:r>
            <a:endParaRPr lang="en-US" altLang="ja-JP" dirty="0">
              <a:latin typeface="+mn-ea"/>
            </a:endParaRPr>
          </a:p>
          <a:p>
            <a:pPr marL="171450" indent="-171450">
              <a:buFont typeface="Wingdings" panose="05000000000000000000" pitchFamily="2" charset="2"/>
              <a:buChar char="l"/>
            </a:pPr>
            <a:r>
              <a:rPr lang="ja-JP" altLang="en-US" dirty="0">
                <a:latin typeface="+mn-ea"/>
              </a:rPr>
              <a:t>関連資料の入手と申込は全て</a:t>
            </a:r>
            <a:r>
              <a:rPr lang="en-US" altLang="ja-JP" dirty="0"/>
              <a:t>IPA</a:t>
            </a:r>
            <a:r>
              <a:rPr lang="ja-JP" altLang="en-US" dirty="0">
                <a:latin typeface="+mn-ea"/>
              </a:rPr>
              <a:t>のウェブサイトで行うことができ、書類等の提出は一切不要で完了する。</a:t>
            </a:r>
            <a:endParaRPr lang="en-US" altLang="ja-JP" dirty="0">
              <a:latin typeface="+mn-ea"/>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123</a:t>
            </a:fld>
            <a:endParaRPr lang="en-US" altLang="ja-JP" dirty="0"/>
          </a:p>
        </p:txBody>
      </p:sp>
    </p:spTree>
    <p:extLst>
      <p:ext uri="{BB962C8B-B14F-4D97-AF65-F5344CB8AC3E}">
        <p14:creationId xmlns:p14="http://schemas.microsoft.com/office/powerpoint/2010/main" val="9170068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kumimoji="1" lang="ja-JP" altLang="en-US" dirty="0">
                <a:latin typeface="+mn-ea"/>
              </a:rPr>
              <a:t>画像形式ファイルで提供されたロゴマークを、自社ホームページや名刺などに表示することで、</a:t>
            </a:r>
            <a:r>
              <a:rPr lang="ja-JP" altLang="en-US" dirty="0">
                <a:latin typeface="+mn-ea"/>
              </a:rPr>
              <a:t>情報セキュリティに対する顧客や取引先の要求、期待に対して、自社の取り組みを明確に伝え、従業員の意識向上に役立てる。</a:t>
            </a:r>
            <a:endParaRPr kumimoji="1" lang="ja-JP" altLang="en-US" dirty="0">
              <a:latin typeface="+mn-ea"/>
            </a:endParaRPr>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124</a:t>
            </a:fld>
            <a:endParaRPr lang="en-US" altLang="ja-JP" dirty="0"/>
          </a:p>
        </p:txBody>
      </p:sp>
    </p:spTree>
    <p:extLst>
      <p:ext uri="{BB962C8B-B14F-4D97-AF65-F5344CB8AC3E}">
        <p14:creationId xmlns:p14="http://schemas.microsoft.com/office/powerpoint/2010/main" val="3484818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mn-ea"/>
              </a:rPr>
              <a:t>二つ星では情報セキュリティ基本方針をホームページや名刺などで公開することで、関係者に自社の情報セキュリティに対する指針を示す。</a:t>
            </a:r>
            <a:endParaRPr lang="en-US" altLang="ja-JP" dirty="0">
              <a:latin typeface="+mn-ea"/>
            </a:endParaRPr>
          </a:p>
          <a:p>
            <a:pPr marL="171450" indent="-171450">
              <a:buFont typeface="Wingdings" panose="05000000000000000000" pitchFamily="2" charset="2"/>
              <a:buChar char="l"/>
            </a:pPr>
            <a:r>
              <a:rPr kumimoji="1" lang="ja-JP" altLang="en-US" dirty="0">
                <a:latin typeface="+mn-ea"/>
              </a:rPr>
              <a:t>情報セキュリティ基本方針は各社の状況に合わせ策定するが、、</a:t>
            </a:r>
            <a:r>
              <a:rPr kumimoji="1" lang="en-US" altLang="ja-JP" dirty="0"/>
              <a:t>IPA</a:t>
            </a:r>
            <a:r>
              <a:rPr kumimoji="1" lang="ja-JP" altLang="en-US" dirty="0">
                <a:latin typeface="+mn-ea"/>
              </a:rPr>
              <a:t>が提供する「情報セキュリティ基本方針</a:t>
            </a:r>
            <a:r>
              <a:rPr kumimoji="1" lang="en-US" altLang="ja-JP" dirty="0">
                <a:latin typeface="+mn-ea"/>
              </a:rPr>
              <a:t>(</a:t>
            </a:r>
            <a:r>
              <a:rPr kumimoji="1" lang="ja-JP" altLang="en-US" dirty="0">
                <a:latin typeface="+mn-ea"/>
              </a:rPr>
              <a:t>サンプル</a:t>
            </a:r>
            <a:r>
              <a:rPr kumimoji="1" lang="en-US" altLang="ja-JP" dirty="0">
                <a:latin typeface="+mn-ea"/>
              </a:rPr>
              <a:t>)</a:t>
            </a:r>
            <a:r>
              <a:rPr kumimoji="1" lang="ja-JP" altLang="en-US" dirty="0">
                <a:latin typeface="+mn-ea"/>
              </a:rPr>
              <a:t>」を参考にしても構わない。</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125</a:t>
            </a:fld>
            <a:endParaRPr lang="en-US" altLang="ja-JP" dirty="0"/>
          </a:p>
        </p:txBody>
      </p:sp>
    </p:spTree>
    <p:extLst>
      <p:ext uri="{BB962C8B-B14F-4D97-AF65-F5344CB8AC3E}">
        <p14:creationId xmlns:p14="http://schemas.microsoft.com/office/powerpoint/2010/main" val="25889401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スライド イメージ プレースホルダー 1">
            <a:extLst>
              <a:ext uri="{FF2B5EF4-FFF2-40B4-BE49-F238E27FC236}">
                <a16:creationId xmlns:a16="http://schemas.microsoft.com/office/drawing/2014/main" id="{10F233D0-1CF8-4815-B3F4-8B7900360E0A}"/>
              </a:ext>
            </a:extLst>
          </p:cNvPr>
          <p:cNvSpPr>
            <a:spLocks noGrp="1" noRot="1" noChangeAspect="1" noChangeArrowheads="1" noTextEdit="1"/>
          </p:cNvSpPr>
          <p:nvPr>
            <p:ph type="sldImg"/>
          </p:nvPr>
        </p:nvSpPr>
        <p:spPr>
          <a:ln/>
        </p:spPr>
      </p:sp>
      <p:sp>
        <p:nvSpPr>
          <p:cNvPr id="240643" name="ノート プレースホルダー 2">
            <a:extLst>
              <a:ext uri="{FF2B5EF4-FFF2-40B4-BE49-F238E27FC236}">
                <a16:creationId xmlns:a16="http://schemas.microsoft.com/office/drawing/2014/main" id="{16479219-977E-4F08-8F1B-637A960F74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dirty="0">
                <a:latin typeface="ＭＳ Ｐ明朝" panose="02020600040205080304" pitchFamily="18" charset="-128"/>
              </a:rPr>
              <a:t>以下、対策を実施していく上で効果的に使って頂ける教材や参考情報を紹介する</a:t>
            </a:r>
            <a:r>
              <a:rPr lang="ja-JP" altLang="en-US" dirty="0"/>
              <a:t>。</a:t>
            </a:r>
          </a:p>
          <a:p>
            <a:endParaRPr lang="ja-JP" altLang="en-US" dirty="0"/>
          </a:p>
        </p:txBody>
      </p:sp>
      <p:sp>
        <p:nvSpPr>
          <p:cNvPr id="240644" name="スライド番号プレースホルダー 3">
            <a:extLst>
              <a:ext uri="{FF2B5EF4-FFF2-40B4-BE49-F238E27FC236}">
                <a16:creationId xmlns:a16="http://schemas.microsoft.com/office/drawing/2014/main" id="{33CE6690-8D04-4D07-A1BA-7D0417E579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CDAD3-DA9F-43B6-BE4D-97341FF38728}" type="slidenum">
              <a:rPr lang="en-US" altLang="ja-JP" smtClean="0">
                <a:latin typeface="メイリオ" panose="020B0604030504040204" pitchFamily="50" charset="-128"/>
                <a:ea typeface="メイリオ" panose="020B0604030504040204" pitchFamily="50" charset="-128"/>
              </a:rPr>
              <a:pPr>
                <a:spcBef>
                  <a:spcPct val="0"/>
                </a:spcBef>
              </a:pPr>
              <a:t>126</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127</a:t>
            </a:fld>
            <a:endParaRPr lang="en-US" altLang="ja-JP" dirty="0"/>
          </a:p>
        </p:txBody>
      </p:sp>
    </p:spTree>
    <p:extLst>
      <p:ext uri="{BB962C8B-B14F-4D97-AF65-F5344CB8AC3E}">
        <p14:creationId xmlns:p14="http://schemas.microsoft.com/office/powerpoint/2010/main" val="8862639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128</a:t>
            </a:fld>
            <a:endParaRPr lang="en-US" altLang="ja-JP" dirty="0"/>
          </a:p>
        </p:txBody>
      </p:sp>
    </p:spTree>
    <p:extLst>
      <p:ext uri="{BB962C8B-B14F-4D97-AF65-F5344CB8AC3E}">
        <p14:creationId xmlns:p14="http://schemas.microsoft.com/office/powerpoint/2010/main" val="4615732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129</a:t>
            </a:fld>
            <a:endParaRPr lang="en-US" altLang="ja-JP" dirty="0"/>
          </a:p>
        </p:txBody>
      </p:sp>
    </p:spTree>
    <p:extLst>
      <p:ext uri="{BB962C8B-B14F-4D97-AF65-F5344CB8AC3E}">
        <p14:creationId xmlns:p14="http://schemas.microsoft.com/office/powerpoint/2010/main" val="3035629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実施していない対策があったら、対策例を参考にして導入する対策を決める。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実施できている対策については、全員が継続するために、正式な規則にする。</a:t>
            </a:r>
            <a:endParaRPr lang="en-US" altLang="ja-JP" dirty="0">
              <a:latin typeface="ＭＳ Ｐ明朝" panose="02020600040205080304" pitchFamily="18" charset="-128"/>
            </a:endParaRPr>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13</a:t>
            </a:fld>
            <a:endParaRPr lang="en-US" altLang="ja-JP" dirty="0"/>
          </a:p>
        </p:txBody>
      </p:sp>
    </p:spTree>
    <p:extLst>
      <p:ext uri="{BB962C8B-B14F-4D97-AF65-F5344CB8AC3E}">
        <p14:creationId xmlns:p14="http://schemas.microsoft.com/office/powerpoint/2010/main" val="25844976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スライド イメージ プレースホルダー 1">
            <a:extLst>
              <a:ext uri="{FF2B5EF4-FFF2-40B4-BE49-F238E27FC236}">
                <a16:creationId xmlns:a16="http://schemas.microsoft.com/office/drawing/2014/main" id="{A22FB221-C0E3-4F32-97D5-969A27BE894A}"/>
              </a:ext>
            </a:extLst>
          </p:cNvPr>
          <p:cNvSpPr>
            <a:spLocks noGrp="1" noRot="1" noChangeAspect="1" noChangeArrowheads="1" noTextEdit="1"/>
          </p:cNvSpPr>
          <p:nvPr>
            <p:ph type="sldImg"/>
          </p:nvPr>
        </p:nvSpPr>
        <p:spPr>
          <a:ln/>
        </p:spPr>
      </p:sp>
      <p:sp>
        <p:nvSpPr>
          <p:cNvPr id="247811" name="ノート プレースホルダー 2">
            <a:extLst>
              <a:ext uri="{FF2B5EF4-FFF2-40B4-BE49-F238E27FC236}">
                <a16:creationId xmlns:a16="http://schemas.microsoft.com/office/drawing/2014/main" id="{67153D71-650B-41F8-AA78-D7246EB7A5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lang="ja-JP" altLang="en-US" dirty="0"/>
          </a:p>
        </p:txBody>
      </p:sp>
      <p:sp>
        <p:nvSpPr>
          <p:cNvPr id="247812" name="スライド番号プレースホルダー 3">
            <a:extLst>
              <a:ext uri="{FF2B5EF4-FFF2-40B4-BE49-F238E27FC236}">
                <a16:creationId xmlns:a16="http://schemas.microsoft.com/office/drawing/2014/main" id="{9B620E05-4657-4FC9-84BA-25EF92785A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17E7C79-BA4F-47C8-9650-B9DB040AEE74}" type="slidenum">
              <a:rPr lang="en-US" altLang="ja-JP" smtClean="0">
                <a:latin typeface="メイリオ" panose="020B0604030504040204" pitchFamily="50" charset="-128"/>
                <a:ea typeface="メイリオ" panose="020B0604030504040204" pitchFamily="50" charset="-128"/>
              </a:rPr>
              <a:pPr>
                <a:spcBef>
                  <a:spcPct val="0"/>
                </a:spcBef>
              </a:pPr>
              <a:t>130</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スライド イメージ プレースホルダー 1">
            <a:extLst>
              <a:ext uri="{FF2B5EF4-FFF2-40B4-BE49-F238E27FC236}">
                <a16:creationId xmlns:a16="http://schemas.microsoft.com/office/drawing/2014/main" id="{96647B32-B9FC-458A-AEFA-23A33F62F97F}"/>
              </a:ext>
            </a:extLst>
          </p:cNvPr>
          <p:cNvSpPr>
            <a:spLocks noGrp="1" noRot="1" noChangeAspect="1" noChangeArrowheads="1" noTextEdit="1"/>
          </p:cNvSpPr>
          <p:nvPr>
            <p:ph type="sldImg"/>
          </p:nvPr>
        </p:nvSpPr>
        <p:spPr>
          <a:ln/>
        </p:spPr>
      </p:sp>
      <p:sp>
        <p:nvSpPr>
          <p:cNvPr id="249859" name="ノート プレースホルダー 2">
            <a:extLst>
              <a:ext uri="{FF2B5EF4-FFF2-40B4-BE49-F238E27FC236}">
                <a16:creationId xmlns:a16="http://schemas.microsoft.com/office/drawing/2014/main" id="{27184E45-B278-405D-90C7-39EE80D80E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lang="ja-JP" altLang="en-US" dirty="0"/>
          </a:p>
        </p:txBody>
      </p:sp>
      <p:sp>
        <p:nvSpPr>
          <p:cNvPr id="249860" name="スライド番号プレースホルダー 3">
            <a:extLst>
              <a:ext uri="{FF2B5EF4-FFF2-40B4-BE49-F238E27FC236}">
                <a16:creationId xmlns:a16="http://schemas.microsoft.com/office/drawing/2014/main" id="{D237941D-E1DB-424E-A7DC-76A9F300A7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4A7ED4-7F6D-4925-AA10-941FEDF7154A}" type="slidenum">
              <a:rPr lang="en-US" altLang="ja-JP" smtClean="0">
                <a:latin typeface="メイリオ" panose="020B0604030504040204" pitchFamily="50" charset="-128"/>
                <a:ea typeface="メイリオ" panose="020B0604030504040204" pitchFamily="50" charset="-128"/>
              </a:rPr>
              <a:pPr>
                <a:spcBef>
                  <a:spcPct val="0"/>
                </a:spcBef>
              </a:pPr>
              <a:t>131</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スライド イメージ プレースホルダー 1">
            <a:extLst>
              <a:ext uri="{FF2B5EF4-FFF2-40B4-BE49-F238E27FC236}">
                <a16:creationId xmlns:a16="http://schemas.microsoft.com/office/drawing/2014/main" id="{AA5CBFC3-3020-46E2-A89A-BDA640DEA7ED}"/>
              </a:ext>
            </a:extLst>
          </p:cNvPr>
          <p:cNvSpPr>
            <a:spLocks noGrp="1" noRot="1" noChangeAspect="1" noChangeArrowheads="1" noTextEdit="1"/>
          </p:cNvSpPr>
          <p:nvPr>
            <p:ph type="sldImg"/>
          </p:nvPr>
        </p:nvSpPr>
        <p:spPr>
          <a:ln/>
        </p:spPr>
      </p:sp>
      <p:sp>
        <p:nvSpPr>
          <p:cNvPr id="253955" name="ノート プレースホルダー 2">
            <a:extLst>
              <a:ext uri="{FF2B5EF4-FFF2-40B4-BE49-F238E27FC236}">
                <a16:creationId xmlns:a16="http://schemas.microsoft.com/office/drawing/2014/main" id="{9AE3B8D1-4BB9-433E-AD8C-BCA249A438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lang="ja-JP" altLang="en-US" dirty="0"/>
          </a:p>
        </p:txBody>
      </p:sp>
      <p:sp>
        <p:nvSpPr>
          <p:cNvPr id="253956" name="スライド番号プレースホルダー 3">
            <a:extLst>
              <a:ext uri="{FF2B5EF4-FFF2-40B4-BE49-F238E27FC236}">
                <a16:creationId xmlns:a16="http://schemas.microsoft.com/office/drawing/2014/main" id="{DD70681F-BE93-4748-9AC8-4EE2001FD3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4872B5-8059-49F0-B6F1-A0C4F34F4229}" type="slidenum">
              <a:rPr lang="en-US" altLang="ja-JP" smtClean="0">
                <a:latin typeface="メイリオ" panose="020B0604030504040204" pitchFamily="50" charset="-128"/>
                <a:ea typeface="メイリオ" panose="020B0604030504040204" pitchFamily="50" charset="-128"/>
              </a:rPr>
              <a:pPr>
                <a:spcBef>
                  <a:spcPct val="0"/>
                </a:spcBef>
              </a:pPr>
              <a:t>132</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スライド イメージ プレースホルダー 1">
            <a:extLst>
              <a:ext uri="{FF2B5EF4-FFF2-40B4-BE49-F238E27FC236}">
                <a16:creationId xmlns:a16="http://schemas.microsoft.com/office/drawing/2014/main" id="{E3C956B8-2F74-4757-911B-D5ADBB69B456}"/>
              </a:ext>
            </a:extLst>
          </p:cNvPr>
          <p:cNvSpPr>
            <a:spLocks noGrp="1" noRot="1" noChangeAspect="1" noChangeArrowheads="1" noTextEdit="1"/>
          </p:cNvSpPr>
          <p:nvPr>
            <p:ph type="sldImg"/>
          </p:nvPr>
        </p:nvSpPr>
        <p:spPr>
          <a:ln/>
        </p:spPr>
      </p:sp>
      <p:sp>
        <p:nvSpPr>
          <p:cNvPr id="251907" name="ノート プレースホルダー 2">
            <a:extLst>
              <a:ext uri="{FF2B5EF4-FFF2-40B4-BE49-F238E27FC236}">
                <a16:creationId xmlns:a16="http://schemas.microsoft.com/office/drawing/2014/main" id="{1427988A-771C-427B-938E-7D2E06F5EA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lang="ja-JP" altLang="en-US" dirty="0"/>
          </a:p>
        </p:txBody>
      </p:sp>
      <p:sp>
        <p:nvSpPr>
          <p:cNvPr id="251908" name="スライド番号プレースホルダー 3">
            <a:extLst>
              <a:ext uri="{FF2B5EF4-FFF2-40B4-BE49-F238E27FC236}">
                <a16:creationId xmlns:a16="http://schemas.microsoft.com/office/drawing/2014/main" id="{2C72614D-2535-4EE8-B62F-4F4EE7BCDA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DB28C8-5F3F-4ADE-9A28-9D11B72C2183}" type="slidenum">
              <a:rPr lang="en-US" altLang="ja-JP" smtClean="0">
                <a:latin typeface="メイリオ" panose="020B0604030504040204" pitchFamily="50" charset="-128"/>
                <a:ea typeface="メイリオ" panose="020B0604030504040204" pitchFamily="50" charset="-128"/>
              </a:rPr>
              <a:pPr>
                <a:spcBef>
                  <a:spcPct val="0"/>
                </a:spcBef>
              </a:pPr>
              <a:t>133</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対策を社内規則として定める場合は、会社全体の規則にするため経営者の意思決定が必要である。</a:t>
            </a:r>
            <a:endParaRPr lang="en-US" altLang="ja-JP" dirty="0">
              <a:latin typeface="ＭＳ Ｐ明朝" panose="02020600040205080304" pitchFamily="18" charset="-128"/>
            </a:endParaRPr>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14</a:t>
            </a:fld>
            <a:endParaRPr lang="en-US" altLang="ja-JP" dirty="0"/>
          </a:p>
        </p:txBody>
      </p:sp>
    </p:spTree>
    <p:extLst>
      <p:ext uri="{BB962C8B-B14F-4D97-AF65-F5344CB8AC3E}">
        <p14:creationId xmlns:p14="http://schemas.microsoft.com/office/powerpoint/2010/main" val="267990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対策の指示がなかったり、文書化した規則がないと「指示がないので実施する義務はない」「知らない」など全従業員が実行することは難しい。</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対策を従業員に確実に実行してもらうために、「情報セキュリティハンドブック</a:t>
            </a:r>
            <a:r>
              <a:rPr lang="en-US" altLang="ja-JP" dirty="0">
                <a:latin typeface="ＭＳ Ｐ明朝" panose="02020600040205080304" pitchFamily="18" charset="-128"/>
              </a:rPr>
              <a:t>(</a:t>
            </a:r>
            <a:r>
              <a:rPr lang="ja-JP" altLang="en-US" dirty="0">
                <a:latin typeface="ＭＳ Ｐ明朝" panose="02020600040205080304" pitchFamily="18" charset="-128"/>
              </a:rPr>
              <a:t>ひな形</a:t>
            </a:r>
            <a:r>
              <a:rPr lang="en-US" altLang="ja-JP" dirty="0">
                <a:latin typeface="ＭＳ Ｐ明朝" panose="02020600040205080304" pitchFamily="18" charset="-128"/>
              </a:rPr>
              <a:t>)</a:t>
            </a:r>
            <a:r>
              <a:rPr lang="ja-JP" altLang="en-US" dirty="0">
                <a:latin typeface="ＭＳ Ｐ明朝" panose="02020600040205080304" pitchFamily="18" charset="-128"/>
              </a:rPr>
              <a:t>」を編集し、決定した対策を正式な社内規則として周知する。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「情報セキュリティハンドブック</a:t>
            </a:r>
            <a:r>
              <a:rPr lang="en-US" altLang="ja-JP" dirty="0">
                <a:latin typeface="ＭＳ Ｐ明朝" panose="02020600040205080304" pitchFamily="18" charset="-128"/>
              </a:rPr>
              <a:t>(</a:t>
            </a:r>
            <a:r>
              <a:rPr lang="ja-JP" altLang="en-US" dirty="0">
                <a:latin typeface="ＭＳ Ｐ明朝" panose="02020600040205080304" pitchFamily="18" charset="-128"/>
              </a:rPr>
              <a:t>ひな形</a:t>
            </a:r>
            <a:r>
              <a:rPr lang="en-US" altLang="ja-JP" dirty="0">
                <a:latin typeface="ＭＳ Ｐ明朝" panose="02020600040205080304" pitchFamily="18" charset="-128"/>
              </a:rPr>
              <a:t>)</a:t>
            </a:r>
            <a:r>
              <a:rPr lang="ja-JP" altLang="en-US" dirty="0">
                <a:latin typeface="ＭＳ Ｐ明朝" panose="02020600040205080304" pitchFamily="18" charset="-128"/>
              </a:rPr>
              <a:t>」は、次の方法で提供している。</a:t>
            </a:r>
            <a:endParaRPr lang="en-US" altLang="ja-JP" dirty="0">
              <a:latin typeface="ＭＳ Ｐ明朝" panose="02020600040205080304" pitchFamily="18" charset="-128"/>
            </a:endParaRPr>
          </a:p>
          <a:p>
            <a:pPr marL="323850" indent="-228600">
              <a:buFont typeface="+mj-ea"/>
              <a:buAutoNum type="circleNumDbPlain"/>
            </a:pPr>
            <a:r>
              <a:rPr lang="ja-JP" altLang="en-US" dirty="0">
                <a:latin typeface="ＭＳ Ｐ明朝" panose="02020600040205080304" pitchFamily="18" charset="-128"/>
              </a:rPr>
              <a:t>「中小企業の情報セキュリティ対策ガイドライン」付録として</a:t>
            </a:r>
            <a:r>
              <a:rPr lang="en-US" altLang="ja-JP" dirty="0">
                <a:latin typeface="Century" panose="02040604050505020304" pitchFamily="18" charset="0"/>
              </a:rPr>
              <a:t>CD-ROM</a:t>
            </a:r>
            <a:r>
              <a:rPr lang="ja-JP" altLang="en-US" dirty="0">
                <a:latin typeface="ＭＳ Ｐ明朝" panose="02020600040205080304" pitchFamily="18" charset="-128"/>
              </a:rPr>
              <a:t>に</a:t>
            </a:r>
            <a:r>
              <a:rPr lang="en-US" altLang="ja-JP" dirty="0">
                <a:latin typeface="Century" panose="02040604050505020304" pitchFamily="18" charset="0"/>
              </a:rPr>
              <a:t>PowerPoint</a:t>
            </a:r>
            <a:r>
              <a:rPr lang="ja-JP" altLang="en-US" dirty="0">
                <a:latin typeface="ＭＳ Ｐ明朝" panose="02020600040205080304" pitchFamily="18" charset="-128"/>
              </a:rPr>
              <a:t>ファイルを収録</a:t>
            </a:r>
            <a:endParaRPr lang="en-US" altLang="ja-JP" dirty="0">
              <a:latin typeface="ＭＳ Ｐ明朝" panose="02020600040205080304" pitchFamily="18" charset="-128"/>
            </a:endParaRPr>
          </a:p>
          <a:p>
            <a:pPr marL="323850" indent="-228600">
              <a:buFont typeface="+mj-ea"/>
              <a:buAutoNum type="circleNumDbPlain"/>
            </a:pPr>
            <a:r>
              <a:rPr lang="en-US" altLang="ja-JP" dirty="0">
                <a:latin typeface="Century" panose="02040604050505020304" pitchFamily="18" charset="0"/>
              </a:rPr>
              <a:t>IPA</a:t>
            </a:r>
            <a:r>
              <a:rPr lang="ja-JP" altLang="en-US" dirty="0">
                <a:latin typeface="ＭＳ Ｐ明朝" panose="02020600040205080304" pitchFamily="18" charset="-128"/>
              </a:rPr>
              <a:t>公式サイトで</a:t>
            </a:r>
            <a:r>
              <a:rPr lang="en-US" altLang="ja-JP" dirty="0">
                <a:latin typeface="Century" panose="02040604050505020304" pitchFamily="18" charset="0"/>
              </a:rPr>
              <a:t>PowerPoint</a:t>
            </a:r>
            <a:r>
              <a:rPr lang="ja-JP" altLang="en-US" dirty="0">
                <a:latin typeface="ＭＳ Ｐ明朝" panose="02020600040205080304" pitchFamily="18" charset="-128"/>
              </a:rPr>
              <a:t>ファイルを公表　</a:t>
            </a:r>
            <a:endParaRPr lang="en-US" altLang="ja-JP" dirty="0">
              <a:latin typeface="ＭＳ Ｐ明朝" panose="02020600040205080304" pitchFamily="18" charset="-128"/>
            </a:endParaRPr>
          </a:p>
          <a:p>
            <a:pPr marL="95250"/>
            <a:r>
              <a:rPr lang="en-US" altLang="ja-JP" dirty="0">
                <a:latin typeface="Century" panose="02040604050505020304" pitchFamily="18" charset="0"/>
              </a:rPr>
              <a:t>https://www.ipa.go.jp/security/keihatsu/sme/guideline/</a:t>
            </a:r>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15</a:t>
            </a:fld>
            <a:endParaRPr lang="en-US" altLang="ja-JP" dirty="0"/>
          </a:p>
        </p:txBody>
      </p:sp>
    </p:spTree>
    <p:extLst>
      <p:ext uri="{BB962C8B-B14F-4D97-AF65-F5344CB8AC3E}">
        <p14:creationId xmlns:p14="http://schemas.microsoft.com/office/powerpoint/2010/main" val="276812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日常利用している電子データや書類は、その重要性を意識しないことがある。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従業員の氏名、メールアドレス、顔写真や、取引先の名刺等も個人情報であるが、認識していない人も多い。</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個人情報に関しては個人情報保護法で「個人の人格的、財産的な権利利益に対する侵害を未然に防止することを目的として、</a:t>
            </a:r>
            <a:r>
              <a:rPr lang="ja-JP" altLang="en-US" dirty="0"/>
              <a:t>個人情報の取扱いに関する規律と本人関与の仕組み」が定められ</a:t>
            </a:r>
            <a:r>
              <a:rPr lang="ja-JP" altLang="en-US" dirty="0">
                <a:latin typeface="ＭＳ Ｐ明朝" panose="02020600040205080304" pitchFamily="18" charset="-128"/>
              </a:rPr>
              <a:t>、会社の不備が原因で本人の権利利益が侵害された場合には、責任が問われる。</a:t>
            </a:r>
            <a:endParaRPr lang="en-US" altLang="ja-JP" dirty="0">
              <a:latin typeface="ＭＳ Ｐ明朝" panose="02020600040205080304" pitchFamily="18"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16</a:t>
            </a:fld>
            <a:endParaRPr lang="en-US" altLang="ja-JP" dirty="0"/>
          </a:p>
        </p:txBody>
      </p:sp>
    </p:spTree>
    <p:extLst>
      <p:ext uri="{BB962C8B-B14F-4D97-AF65-F5344CB8AC3E}">
        <p14:creationId xmlns:p14="http://schemas.microsoft.com/office/powerpoint/2010/main" val="3952519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スライド イメージ プレースホルダー 1">
            <a:extLst>
              <a:ext uri="{FF2B5EF4-FFF2-40B4-BE49-F238E27FC236}">
                <a16:creationId xmlns:a16="http://schemas.microsoft.com/office/drawing/2014/main" id="{6ADC2F29-A1D5-447B-8ACA-2C3CC169A8D3}"/>
              </a:ext>
            </a:extLst>
          </p:cNvPr>
          <p:cNvSpPr>
            <a:spLocks noGrp="1" noRot="1" noChangeAspect="1" noChangeArrowheads="1" noTextEdit="1"/>
          </p:cNvSpPr>
          <p:nvPr>
            <p:ph type="sldImg"/>
          </p:nvPr>
        </p:nvSpPr>
        <p:spPr>
          <a:ln/>
        </p:spPr>
      </p:sp>
      <p:sp>
        <p:nvSpPr>
          <p:cNvPr id="28675" name="ノート プレースホルダー 2">
            <a:extLst>
              <a:ext uri="{FF2B5EF4-FFF2-40B4-BE49-F238E27FC236}">
                <a16:creationId xmlns:a16="http://schemas.microsoft.com/office/drawing/2014/main" id="{71C4232F-A50D-4624-9610-FF47A53591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規模や業種を問わず、共通で、必ず実行すべき重要な対策</a:t>
            </a:r>
            <a:r>
              <a:rPr lang="en-US" altLang="ja-JP" dirty="0">
                <a:latin typeface="Century" panose="02040604050505020304" pitchFamily="18" charset="0"/>
              </a:rPr>
              <a:t>5</a:t>
            </a:r>
            <a:r>
              <a:rPr lang="ja-JP" altLang="en-US" dirty="0">
                <a:latin typeface="ＭＳ Ｐ明朝" panose="02020600040205080304" pitchFamily="18" charset="-128"/>
              </a:rPr>
              <a:t>項目を説明する。</a:t>
            </a:r>
            <a:endParaRPr lang="en-US" altLang="ja-JP" dirty="0">
              <a:latin typeface="ＭＳ Ｐ明朝" panose="02020600040205080304" pitchFamily="18" charset="-128"/>
            </a:endParaRPr>
          </a:p>
          <a:p>
            <a:pPr eaLnBrk="1" hangingPunct="1"/>
            <a:endParaRPr lang="ja-JP" altLang="ja-JP" dirty="0">
              <a:ea typeface="メイリオ" panose="020B0604030504040204" pitchFamily="50" charset="-128"/>
            </a:endParaRPr>
          </a:p>
          <a:p>
            <a:endParaRPr lang="ja-JP" altLang="en-US" dirty="0"/>
          </a:p>
        </p:txBody>
      </p:sp>
      <p:sp>
        <p:nvSpPr>
          <p:cNvPr id="28676" name="スライド番号プレースホルダー 3">
            <a:extLst>
              <a:ext uri="{FF2B5EF4-FFF2-40B4-BE49-F238E27FC236}">
                <a16:creationId xmlns:a16="http://schemas.microsoft.com/office/drawing/2014/main" id="{3921B1ED-FA3B-447F-A0E7-FE239EC1AE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012F07-91D9-451A-AEA2-839E69D2C05E}" type="slidenum">
              <a:rPr lang="en-US" altLang="ja-JP" smtClean="0">
                <a:latin typeface="メイリオ" panose="020B0604030504040204" pitchFamily="50" charset="-128"/>
                <a:ea typeface="メイリオ" panose="020B0604030504040204" pitchFamily="50" charset="-128"/>
              </a:rPr>
              <a:pPr>
                <a:spcBef>
                  <a:spcPct val="0"/>
                </a:spcBef>
              </a:pPr>
              <a:t>17</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講習会で「</a:t>
            </a:r>
            <a:r>
              <a:rPr lang="en-US" altLang="ja-JP" dirty="0">
                <a:latin typeface="Century" panose="02040604050505020304" pitchFamily="18" charset="0"/>
              </a:rPr>
              <a:t>5</a:t>
            </a:r>
            <a:r>
              <a:rPr lang="ja-JP" altLang="en-US" dirty="0">
                <a:latin typeface="ＭＳ Ｐ明朝" panose="02020600040205080304" pitchFamily="18" charset="-128"/>
              </a:rPr>
              <a:t>分でできる！情報セキュリティ自社診断」冊子を配付する場合は、その場で受講者に診断、採点してもらってもよい。</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en-US" altLang="ja-JP" dirty="0">
                <a:latin typeface="Century" panose="02040604050505020304" pitchFamily="18" charset="0"/>
              </a:rPr>
              <a:t>No.1</a:t>
            </a:r>
            <a:r>
              <a:rPr lang="ja-JP" altLang="en-US" dirty="0">
                <a:latin typeface="Century" panose="02040604050505020304" pitchFamily="18" charset="0"/>
              </a:rPr>
              <a:t>～</a:t>
            </a:r>
            <a:r>
              <a:rPr lang="en-US" altLang="ja-JP" dirty="0">
                <a:latin typeface="Century" panose="02040604050505020304" pitchFamily="18" charset="0"/>
              </a:rPr>
              <a:t>5</a:t>
            </a:r>
            <a:r>
              <a:rPr lang="ja-JP" altLang="en-US" dirty="0">
                <a:latin typeface="ＭＳ Ｐ明朝" panose="02020600040205080304" pitchFamily="18" charset="-128"/>
              </a:rPr>
              <a:t>は「中小企業の情報セキュリティ対策ガイドライン」付録</a:t>
            </a:r>
            <a:r>
              <a:rPr lang="en-US" altLang="ja-JP" dirty="0">
                <a:latin typeface="Century" panose="02040604050505020304" pitchFamily="18" charset="0"/>
              </a:rPr>
              <a:t>1</a:t>
            </a:r>
            <a:r>
              <a:rPr lang="ja-JP" altLang="en-US" dirty="0">
                <a:latin typeface="ＭＳ Ｐ明朝" panose="02020600040205080304" pitchFamily="18" charset="-128"/>
              </a:rPr>
              <a:t>情報セキュリティ</a:t>
            </a:r>
            <a:r>
              <a:rPr lang="en-US" altLang="ja-JP" dirty="0">
                <a:latin typeface="Century" panose="02040604050505020304" pitchFamily="18" charset="0"/>
              </a:rPr>
              <a:t>5</a:t>
            </a:r>
            <a:r>
              <a:rPr lang="ja-JP" altLang="en-US" dirty="0">
                <a:latin typeface="ＭＳ Ｐ明朝" panose="02020600040205080304" pitchFamily="18" charset="-128"/>
              </a:rPr>
              <a:t>か条と同内容の診断であり、企業の規模や形態を問わず必ず実施すべき項目を解説する。</a:t>
            </a:r>
            <a:endParaRPr lang="en-US" altLang="ja-JP" dirty="0">
              <a:latin typeface="ＭＳ Ｐ明朝" panose="02020600040205080304" pitchFamily="18" charset="-128"/>
            </a:endParaRPr>
          </a:p>
          <a:p>
            <a:endParaRPr lang="en-US" altLang="ja-JP" dirty="0">
              <a:latin typeface="ＭＳ Ｐ明朝" panose="02020600040205080304" pitchFamily="18" charset="-128"/>
            </a:endParaRPr>
          </a:p>
          <a:p>
            <a:endParaRPr lang="en-US" altLang="ja-JP" dirty="0">
              <a:latin typeface="ＭＳ Ｐ明朝" panose="02020600040205080304" pitchFamily="18" charset="-128"/>
            </a:endParaRPr>
          </a:p>
          <a:p>
            <a:pPr marL="171450" indent="-171450">
              <a:buFont typeface="Wingdings" panose="05000000000000000000" pitchFamily="2" charset="2"/>
              <a:buChar char="l"/>
            </a:pPr>
            <a:endParaRPr lang="en-US" altLang="ja-JP" dirty="0">
              <a:latin typeface="ＭＳ Ｐ明朝" panose="02020600040205080304" pitchFamily="18"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7B424-EC2B-45B0-9308-920F15BB750B}" type="slidenum">
              <a:rPr kumimoji="1" lang="ja-JP" altLang="en-US" sz="1200" b="0" i="0" u="none" strike="noStrike" kern="1200" cap="none" spc="0" normalizeH="0" baseline="0" noProof="0" smtClean="0">
                <a:ln>
                  <a:noFill/>
                </a:ln>
                <a:solidFill>
                  <a:prstClr val="black"/>
                </a:solidFill>
                <a:effectLst/>
                <a:uLnTx/>
                <a:uFillTx/>
                <a:latin typeface="Calibri"/>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dirty="0">
              <a:ln>
                <a:noFill/>
              </a:ln>
              <a:solidFill>
                <a:prstClr val="black"/>
              </a:solidFill>
              <a:effectLst/>
              <a:uLnTx/>
              <a:uFillTx/>
              <a:latin typeface="Calibri"/>
              <a:cs typeface="+mn-cs"/>
            </a:endParaRPr>
          </a:p>
        </p:txBody>
      </p:sp>
    </p:spTree>
    <p:extLst>
      <p:ext uri="{BB962C8B-B14F-4D97-AF65-F5344CB8AC3E}">
        <p14:creationId xmlns:p14="http://schemas.microsoft.com/office/powerpoint/2010/main" val="2275267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スライド イメージ プレースホルダー 1">
            <a:extLst>
              <a:ext uri="{FF2B5EF4-FFF2-40B4-BE49-F238E27FC236}">
                <a16:creationId xmlns:a16="http://schemas.microsoft.com/office/drawing/2014/main" id="{7082B6FF-C4B5-47DF-BD45-5054B3660CE1}"/>
              </a:ext>
            </a:extLst>
          </p:cNvPr>
          <p:cNvSpPr>
            <a:spLocks noGrp="1" noRot="1" noChangeAspect="1" noChangeArrowheads="1" noTextEdit="1"/>
          </p:cNvSpPr>
          <p:nvPr>
            <p:ph type="sldImg"/>
          </p:nvPr>
        </p:nvSpPr>
        <p:spPr>
          <a:ln/>
        </p:spPr>
      </p:sp>
      <p:sp>
        <p:nvSpPr>
          <p:cNvPr id="30723" name="ノート プレースホルダー 2">
            <a:extLst>
              <a:ext uri="{FF2B5EF4-FFF2-40B4-BE49-F238E27FC236}">
                <a16:creationId xmlns:a16="http://schemas.microsoft.com/office/drawing/2014/main" id="{CBA88898-B103-4977-8BF7-91031D8E2A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「最新の状態」とは次の</a:t>
            </a:r>
            <a:r>
              <a:rPr lang="en-US" altLang="ja-JP" dirty="0">
                <a:latin typeface="Century" panose="02040604050505020304" pitchFamily="18" charset="0"/>
              </a:rPr>
              <a:t>2</a:t>
            </a:r>
            <a:r>
              <a:rPr lang="ja-JP" altLang="en-US" dirty="0">
                <a:latin typeface="ＭＳ Ｐ明朝" panose="02020600040205080304" pitchFamily="18" charset="-128"/>
              </a:rPr>
              <a:t>通りを指している。</a:t>
            </a:r>
            <a:endParaRPr lang="en-US" altLang="ja-JP" dirty="0">
              <a:latin typeface="ＭＳ Ｐ明朝" panose="02020600040205080304" pitchFamily="18" charset="-128"/>
            </a:endParaRPr>
          </a:p>
          <a:p>
            <a:pPr marL="228600" indent="-228600">
              <a:buFont typeface="+mj-ea"/>
              <a:buAutoNum type="circleNumDbPlain"/>
            </a:pPr>
            <a:r>
              <a:rPr lang="ja-JP" altLang="en-US" dirty="0">
                <a:latin typeface="ＭＳ Ｐ明朝" panose="02020600040205080304" pitchFamily="18" charset="-128"/>
              </a:rPr>
              <a:t>ソフトウェアメーカーが、セキュリティ上の弱点であるセキュリティホールを修正するために配信する修正プログラム</a:t>
            </a:r>
            <a:r>
              <a:rPr lang="en-US" altLang="ja-JP" dirty="0">
                <a:latin typeface="ＭＳ Ｐ明朝" panose="02020600040205080304" pitchFamily="18" charset="-128"/>
              </a:rPr>
              <a:t>(</a:t>
            </a:r>
            <a:r>
              <a:rPr lang="ja-JP" altLang="en-US" dirty="0">
                <a:latin typeface="ＭＳ Ｐ明朝" panose="02020600040205080304" pitchFamily="18" charset="-128"/>
              </a:rPr>
              <a:t>セキュリティパッチ</a:t>
            </a:r>
            <a:r>
              <a:rPr lang="en-US" altLang="ja-JP" baseline="30000" dirty="0">
                <a:latin typeface="ＭＳ Ｐ明朝" panose="02020600040205080304" pitchFamily="18" charset="-128"/>
              </a:rPr>
              <a:t>※</a:t>
            </a:r>
            <a:r>
              <a:rPr lang="en-US" altLang="ja-JP" dirty="0">
                <a:latin typeface="ＭＳ Ｐ明朝" panose="02020600040205080304" pitchFamily="18" charset="-128"/>
              </a:rPr>
              <a:t>)</a:t>
            </a:r>
            <a:r>
              <a:rPr lang="ja-JP" altLang="en-US" dirty="0">
                <a:latin typeface="ＭＳ Ｐ明朝" panose="02020600040205080304" pitchFamily="18" charset="-128"/>
              </a:rPr>
              <a:t>の最新版をインストールした状態のこと。</a:t>
            </a:r>
            <a:endParaRPr lang="en-US" altLang="ja-JP" dirty="0">
              <a:latin typeface="ＭＳ Ｐ明朝" panose="02020600040205080304" pitchFamily="18" charset="-128"/>
            </a:endParaRPr>
          </a:p>
          <a:p>
            <a:pPr marL="228600" indent="-228600">
              <a:buFont typeface="+mj-ea"/>
              <a:buAutoNum type="circleNumDbPlain"/>
            </a:pPr>
            <a:r>
              <a:rPr lang="ja-JP" altLang="en-US" dirty="0">
                <a:latin typeface="ＭＳ Ｐ明朝" panose="02020600040205080304" pitchFamily="18" charset="-128"/>
              </a:rPr>
              <a:t>ソフトウェアメーカーが、サポートを終了して修正プログラムの配信をしなくなったソフトウェアのバージョンアップした最新版をインストールした状態のこと。</a:t>
            </a:r>
            <a:endParaRPr lang="en-US" altLang="ja-JP" dirty="0">
              <a:latin typeface="ＭＳ Ｐ明朝" panose="02020600040205080304" pitchFamily="18" charset="-128"/>
            </a:endParaRPr>
          </a:p>
          <a:p>
            <a:r>
              <a:rPr lang="en-US" altLang="ja-JP" dirty="0">
                <a:latin typeface="ＭＳ Ｐ明朝" panose="02020600040205080304" pitchFamily="18" charset="-128"/>
              </a:rPr>
              <a:t>※</a:t>
            </a:r>
            <a:r>
              <a:rPr lang="en-US" altLang="ja-JP" dirty="0"/>
              <a:t> patch</a:t>
            </a:r>
            <a:r>
              <a:rPr lang="ja-JP" altLang="en-US" dirty="0"/>
              <a:t>：</a:t>
            </a:r>
            <a:r>
              <a:rPr lang="ja-JP" altLang="en-US" dirty="0">
                <a:latin typeface="ＭＳ Ｐ明朝" panose="02020600040205080304" pitchFamily="18" charset="-128"/>
              </a:rPr>
              <a:t>つぎはぎ用あて布</a:t>
            </a:r>
            <a:endParaRPr lang="en-US" altLang="ja-JP" dirty="0">
              <a:latin typeface="ＭＳ Ｐ明朝" panose="02020600040205080304" pitchFamily="18" charset="-128"/>
            </a:endParaRPr>
          </a:p>
        </p:txBody>
      </p:sp>
      <p:sp>
        <p:nvSpPr>
          <p:cNvPr id="30724" name="スライド番号プレースホルダー 3">
            <a:extLst>
              <a:ext uri="{FF2B5EF4-FFF2-40B4-BE49-F238E27FC236}">
                <a16:creationId xmlns:a16="http://schemas.microsoft.com/office/drawing/2014/main" id="{6EB049ED-2B3F-4DDA-96DC-8596743992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BE59D6C-DEE9-47DE-BF1F-BE24A086D324}" type="slidenum">
              <a:rPr lang="en-US" altLang="ja-JP" smtClean="0">
                <a:latin typeface="メイリオ" panose="020B0604030504040204" pitchFamily="50" charset="-128"/>
                <a:ea typeface="メイリオ" panose="020B0604030504040204" pitchFamily="50" charset="-128"/>
              </a:rPr>
              <a:pPr>
                <a:spcBef>
                  <a:spcPct val="0"/>
                </a:spcBef>
              </a:pPr>
              <a:t>19</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スライド イメージ プレースホルダー 1">
            <a:extLst>
              <a:ext uri="{FF2B5EF4-FFF2-40B4-BE49-F238E27FC236}">
                <a16:creationId xmlns:a16="http://schemas.microsoft.com/office/drawing/2014/main" id="{D35DE8A6-4C0A-4B91-B4FD-B6B62CA1FADB}"/>
              </a:ext>
            </a:extLst>
          </p:cNvPr>
          <p:cNvSpPr>
            <a:spLocks noGrp="1" noRot="1" noChangeAspect="1" noChangeArrowheads="1" noTextEdit="1"/>
          </p:cNvSpPr>
          <p:nvPr>
            <p:ph type="sldImg"/>
          </p:nvPr>
        </p:nvSpPr>
        <p:spPr>
          <a:ln/>
        </p:spPr>
      </p:sp>
      <p:sp>
        <p:nvSpPr>
          <p:cNvPr id="10243" name="ノート プレースホルダー 2">
            <a:extLst>
              <a:ext uri="{FF2B5EF4-FFF2-40B4-BE49-F238E27FC236}">
                <a16:creationId xmlns:a16="http://schemas.microsoft.com/office/drawing/2014/main" id="{DF3208EC-9719-4E4C-BFF1-EDDC46D8BC8D}"/>
              </a:ext>
            </a:extLst>
          </p:cNvPr>
          <p:cNvSpPr>
            <a:spLocks noGrp="1"/>
          </p:cNvSpPr>
          <p:nvPr>
            <p:ph type="body" idx="1"/>
          </p:nvPr>
        </p:nvSpPr>
        <p:spPr>
          <a:xfrm>
            <a:off x="681038" y="4721225"/>
            <a:ext cx="5962922"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eaLnBrk="1" hangingPunct="1"/>
            <a:r>
              <a:rPr lang="en-US" altLang="ja-JP" dirty="0">
                <a:latin typeface="+mn-ea"/>
              </a:rPr>
              <a:t>(</a:t>
            </a:r>
            <a:r>
              <a:rPr lang="ja-JP" altLang="en-US" dirty="0">
                <a:latin typeface="+mn-ea"/>
              </a:rPr>
              <a:t>対象者</a:t>
            </a:r>
            <a:r>
              <a:rPr lang="en-US" altLang="ja-JP" dirty="0">
                <a:latin typeface="+mn-ea"/>
              </a:rPr>
              <a:t>)</a:t>
            </a:r>
          </a:p>
          <a:p>
            <a:pPr marL="171450" indent="-171450">
              <a:buFont typeface="Wingdings" panose="05000000000000000000" pitchFamily="2" charset="2"/>
              <a:buChar char="l"/>
            </a:pPr>
            <a:r>
              <a:rPr lang="ja-JP" altLang="en-US" dirty="0">
                <a:latin typeface="ＭＳ Ｐ明朝" panose="02020600040205080304" pitchFamily="18" charset="-128"/>
              </a:rPr>
              <a:t>中小企業の管理者、担当者を主な対象者としている。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業種や規模を問わず共通的な情報セキュリティ対策について解説する。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主に一般従業員一人ひとりが実行すべき対策について解説する。</a:t>
            </a:r>
            <a:endParaRPr lang="en-US" altLang="ja-JP" dirty="0">
              <a:latin typeface="ＭＳ Ｐ明朝" panose="02020600040205080304" pitchFamily="18" charset="-128"/>
            </a:endParaRPr>
          </a:p>
          <a:p>
            <a:pPr eaLnBrk="1" hangingPunct="1"/>
            <a:r>
              <a:rPr lang="en-US" altLang="ja-JP" dirty="0">
                <a:latin typeface="+mn-ea"/>
              </a:rPr>
              <a:t>(</a:t>
            </a:r>
            <a:r>
              <a:rPr lang="ja-JP" altLang="en-US" dirty="0">
                <a:latin typeface="+mn-ea"/>
              </a:rPr>
              <a:t>内容</a:t>
            </a:r>
            <a:r>
              <a:rPr lang="en-US" altLang="ja-JP" dirty="0">
                <a:latin typeface="+mn-ea"/>
              </a:rPr>
              <a:t>)</a:t>
            </a:r>
          </a:p>
          <a:p>
            <a:pPr marL="171450" indent="-171450">
              <a:buFont typeface="Wingdings" panose="05000000000000000000" pitchFamily="2" charset="2"/>
              <a:buChar char="l"/>
            </a:pPr>
            <a:r>
              <a:rPr lang="ja-JP" altLang="en-US" dirty="0">
                <a:latin typeface="ＭＳ Ｐ明朝" panose="02020600040205080304" pitchFamily="18" charset="-128"/>
              </a:rPr>
              <a:t>情報セキュリティ対策が中小企業にも必要であることの理解、自社診断による状況把握と対策の進め方、</a:t>
            </a:r>
            <a:r>
              <a:rPr lang="en-US" altLang="ja-JP" dirty="0"/>
              <a:t>IPA</a:t>
            </a:r>
            <a:r>
              <a:rPr lang="ja-JP" altLang="en-US" dirty="0"/>
              <a:t>　</a:t>
            </a:r>
            <a:r>
              <a:rPr lang="en-US" altLang="ja-JP" dirty="0"/>
              <a:t>SECURITY</a:t>
            </a:r>
            <a:r>
              <a:rPr lang="ja-JP" altLang="en-US" dirty="0"/>
              <a:t>　</a:t>
            </a:r>
            <a:r>
              <a:rPr lang="en-US" altLang="ja-JP" dirty="0"/>
              <a:t>ACTIION</a:t>
            </a:r>
            <a:r>
              <a:rPr lang="ja-JP" altLang="en-US" dirty="0">
                <a:latin typeface="ＭＳ Ｐ明朝" panose="02020600040205080304" pitchFamily="18" charset="-128"/>
              </a:rPr>
              <a:t>制度との関連をテーマとする。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参考情報は、有効な対策を実施する上で、活用できる</a:t>
            </a:r>
            <a:r>
              <a:rPr lang="en-US" altLang="ja-JP" dirty="0"/>
              <a:t>IPA</a:t>
            </a:r>
            <a:r>
              <a:rPr lang="ja-JP" altLang="en-US" dirty="0">
                <a:latin typeface="ＭＳ Ｐ明朝" panose="02020600040205080304" pitchFamily="18" charset="-128"/>
              </a:rPr>
              <a:t>コンテンツ等の案内である。</a:t>
            </a:r>
          </a:p>
          <a:p>
            <a:pPr marL="171450" indent="-171450">
              <a:buFont typeface="Wingdings" panose="05000000000000000000" pitchFamily="2" charset="2"/>
              <a:buChar char="l"/>
            </a:pPr>
            <a:endParaRPr lang="ja-JP" altLang="en-US" dirty="0">
              <a:latin typeface="ＭＳ Ｐ明朝" panose="02020600040205080304" pitchFamily="18" charset="-128"/>
            </a:endParaRPr>
          </a:p>
          <a:p>
            <a:pPr eaLnBrk="1" hangingPunct="1"/>
            <a:r>
              <a:rPr lang="ja-JP" altLang="en-US" dirty="0">
                <a:latin typeface="メイリオ" panose="020B0604030504040204" pitchFamily="50" charset="-128"/>
                <a:ea typeface="メイリオ" panose="020B0604030504040204" pitchFamily="50" charset="-128"/>
              </a:rPr>
              <a:t>　　　　　</a:t>
            </a:r>
          </a:p>
        </p:txBody>
      </p:sp>
      <p:sp>
        <p:nvSpPr>
          <p:cNvPr id="10244" name="スライド番号プレースホルダー 3">
            <a:extLst>
              <a:ext uri="{FF2B5EF4-FFF2-40B4-BE49-F238E27FC236}">
                <a16:creationId xmlns:a16="http://schemas.microsoft.com/office/drawing/2014/main" id="{A5B2EDA8-2228-48DD-BF86-80EFA713E7A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47E3B8-1AFC-4451-8B18-B335B43B54CF}" type="slidenum">
              <a:rPr lang="en-US" altLang="ja-JP" smtClean="0">
                <a:latin typeface="メイリオ" panose="020B0604030504040204" pitchFamily="50" charset="-128"/>
                <a:ea typeface="メイリオ" panose="020B0604030504040204" pitchFamily="50" charset="-128"/>
              </a:rPr>
              <a:pPr>
                <a:spcBef>
                  <a:spcPct val="0"/>
                </a:spcBef>
              </a:pPr>
              <a:t>2</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6E434968-93FE-4FC6-BE20-FF401B6E6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1152807-C4AE-4B45-B61E-21F1FAC7E8E7}" type="slidenum">
              <a:rPr lang="en-US" altLang="ja-JP" smtClean="0">
                <a:latin typeface="メイリオ" panose="020B0604030504040204" pitchFamily="50" charset="-128"/>
                <a:ea typeface="メイリオ" panose="020B0604030504040204" pitchFamily="50" charset="-128"/>
              </a:rPr>
              <a:pPr>
                <a:spcBef>
                  <a:spcPct val="0"/>
                </a:spcBef>
              </a:pPr>
              <a:t>20</a:t>
            </a:fld>
            <a:endParaRPr lang="en-US" altLang="ja-JP" dirty="0">
              <a:latin typeface="メイリオ" panose="020B0604030504040204" pitchFamily="50" charset="-128"/>
              <a:ea typeface="メイリオ" panose="020B0604030504040204" pitchFamily="50" charset="-128"/>
            </a:endParaRPr>
          </a:p>
        </p:txBody>
      </p:sp>
      <p:sp>
        <p:nvSpPr>
          <p:cNvPr id="32771" name="Rectangle 2">
            <a:extLst>
              <a:ext uri="{FF2B5EF4-FFF2-40B4-BE49-F238E27FC236}">
                <a16:creationId xmlns:a16="http://schemas.microsoft.com/office/drawing/2014/main" id="{C78671B2-9D13-47E4-A681-37868B4F9DF7}"/>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6F1F6A73-BBBF-49D1-95CF-C4FDCD1B9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世界中で利用されているソフトウェアに脆弱性が発見された場合、攻撃者にとって、そのソフトウェアを攻撃すると成功する可能性が高くなり、狙われやすく、危険性が高くなる。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そのため、デファクトスタンダード</a:t>
            </a:r>
            <a:r>
              <a:rPr lang="en-US" altLang="ja-JP" dirty="0">
                <a:latin typeface="ＭＳ Ｐ明朝" panose="02020600040205080304" pitchFamily="18" charset="-128"/>
              </a:rPr>
              <a:t>(</a:t>
            </a:r>
            <a:r>
              <a:rPr lang="ja-JP" altLang="en-US" dirty="0">
                <a:latin typeface="ＭＳ Ｐ明朝" panose="02020600040205080304" pitchFamily="18" charset="-128"/>
              </a:rPr>
              <a:t>事実上の標準</a:t>
            </a:r>
            <a:r>
              <a:rPr lang="en-US" altLang="ja-JP" dirty="0">
                <a:latin typeface="ＭＳ Ｐ明朝" panose="02020600040205080304" pitchFamily="18" charset="-128"/>
              </a:rPr>
              <a:t>)</a:t>
            </a:r>
            <a:r>
              <a:rPr lang="ja-JP" altLang="en-US" dirty="0">
                <a:latin typeface="ＭＳ Ｐ明朝" panose="02020600040205080304" pitchFamily="18" charset="-128"/>
              </a:rPr>
              <a:t>といわれるソフトウェアは、常に世界中の攻撃者から狙われている。</a:t>
            </a:r>
            <a:endParaRPr lang="en-US" altLang="ja-JP" dirty="0">
              <a:latin typeface="ＭＳ Ｐ明朝" panose="02020600040205080304" pitchFamily="18"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BD510A03-6A32-4B86-923F-EA57F27829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8E109C-981B-43A8-A2B1-FB33E8968F8F}" type="slidenum">
              <a:rPr lang="en-US" altLang="ja-JP" smtClean="0">
                <a:latin typeface="メイリオ" panose="020B0604030504040204" pitchFamily="50" charset="-128"/>
                <a:ea typeface="メイリオ" panose="020B0604030504040204" pitchFamily="50" charset="-128"/>
              </a:rPr>
              <a:pPr>
                <a:spcBef>
                  <a:spcPct val="0"/>
                </a:spcBef>
              </a:pPr>
              <a:t>21</a:t>
            </a:fld>
            <a:endParaRPr lang="en-US" altLang="ja-JP" dirty="0">
              <a:latin typeface="メイリオ" panose="020B0604030504040204" pitchFamily="50" charset="-128"/>
              <a:ea typeface="メイリオ" panose="020B0604030504040204" pitchFamily="50" charset="-128"/>
            </a:endParaRPr>
          </a:p>
        </p:txBody>
      </p:sp>
      <p:sp>
        <p:nvSpPr>
          <p:cNvPr id="34819" name="Rectangle 2">
            <a:extLst>
              <a:ext uri="{FF2B5EF4-FFF2-40B4-BE49-F238E27FC236}">
                <a16:creationId xmlns:a16="http://schemas.microsoft.com/office/drawing/2014/main" id="{B065A22D-9B5D-49B8-915F-2B33FFBCD6E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5E2C4B80-D324-4349-8E37-13DF002637EC}"/>
              </a:ext>
            </a:extLst>
          </p:cNvPr>
          <p:cNvSpPr>
            <a:spLocks noGrp="1" noChangeArrowheads="1"/>
          </p:cNvSpPr>
          <p:nvPr>
            <p:ph type="body" idx="1"/>
          </p:nvPr>
        </p:nvSpPr>
        <p:spPr>
          <a:xfrm>
            <a:off x="681038" y="4721225"/>
            <a:ext cx="5746898"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ソフトウェアは大規模化し、機能も複雑化しているため、プログラムの不具合や設計上のミスといった脆弱性のない完璧なソフトウェアの開発は困難になっている。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想定外の使い方、既知の攻撃手法を全て試して、悪用を防止できるように開発することも困難である。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さらに時間の経過とともに新たな攻撃手法などが出てくるので当初のセキュリティ水準は劣化していく。</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このような背景で最初からセキュリティホールのないソフトウェアを開発することは不可能に近く、メーカーはセキュリティホールに気付いた後に修正プログラムを配付することでセキュリティ水準を維持している。</a:t>
            </a:r>
            <a:endParaRPr lang="en-US" altLang="ja-JP" dirty="0">
              <a:latin typeface="ＭＳ Ｐ明朝" panose="02020600040205080304" pitchFamily="18"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1C32AEBD-2947-444E-B322-6EB626A74B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BC777F-89D9-4E77-AFF1-A7AB7C538BE7}" type="slidenum">
              <a:rPr lang="en-US" altLang="ja-JP" smtClean="0">
                <a:latin typeface="メイリオ" panose="020B0604030504040204" pitchFamily="50" charset="-128"/>
                <a:ea typeface="メイリオ" panose="020B0604030504040204" pitchFamily="50" charset="-128"/>
              </a:rPr>
              <a:pPr>
                <a:spcBef>
                  <a:spcPct val="0"/>
                </a:spcBef>
              </a:pPr>
              <a:t>22</a:t>
            </a:fld>
            <a:endParaRPr lang="en-US" altLang="ja-JP" dirty="0">
              <a:latin typeface="メイリオ" panose="020B0604030504040204" pitchFamily="50" charset="-128"/>
              <a:ea typeface="メイリオ" panose="020B0604030504040204" pitchFamily="50" charset="-128"/>
            </a:endParaRPr>
          </a:p>
        </p:txBody>
      </p:sp>
      <p:sp>
        <p:nvSpPr>
          <p:cNvPr id="36867" name="Rectangle 2">
            <a:extLst>
              <a:ext uri="{FF2B5EF4-FFF2-40B4-BE49-F238E27FC236}">
                <a16:creationId xmlns:a16="http://schemas.microsoft.com/office/drawing/2014/main" id="{DF59439D-5E21-4468-B77A-98B3D47C3CCF}"/>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F5FB1F26-A3BF-495A-8D04-592C7882C6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脆弱性が攻撃された場合の影響は大小様々であるため、脆弱性の深刻度を評価するための指標として、「</a:t>
            </a:r>
            <a:r>
              <a:rPr lang="ja-JP" altLang="en-US" dirty="0"/>
              <a:t>共通脆弱性評価システム</a:t>
            </a:r>
            <a:r>
              <a:rPr lang="en-US" altLang="ja-JP" dirty="0"/>
              <a:t>CVSS</a:t>
            </a:r>
            <a:r>
              <a:rPr lang="en-US" altLang="ja-JP" baseline="30000" dirty="0"/>
              <a:t>※</a:t>
            </a:r>
            <a:r>
              <a:rPr lang="en-US" altLang="ja-JP" dirty="0"/>
              <a:t>(Common Vulnerability Scoring System)</a:t>
            </a:r>
            <a:r>
              <a:rPr lang="ja-JP" altLang="en-US" dirty="0"/>
              <a:t>」がある。</a:t>
            </a:r>
            <a:endParaRPr lang="en-US" altLang="ja-JP" dirty="0"/>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例えば、</a:t>
            </a:r>
            <a:r>
              <a:rPr lang="en-US" altLang="ja-JP" dirty="0">
                <a:latin typeface="Century" panose="02040604050505020304" pitchFamily="18" charset="0"/>
              </a:rPr>
              <a:t>Microsoft Windows OS</a:t>
            </a:r>
            <a:r>
              <a:rPr lang="ja-JP" altLang="en-US" dirty="0">
                <a:latin typeface="Century" panose="02040604050505020304" pitchFamily="18" charset="0"/>
              </a:rPr>
              <a:t>の</a:t>
            </a:r>
            <a:r>
              <a:rPr lang="ja-JP" altLang="en-US" dirty="0">
                <a:latin typeface="ＭＳ Ｐ明朝" panose="02020600040205080304" pitchFamily="18" charset="-128"/>
              </a:rPr>
              <a:t>セキュリティホールの一つ</a:t>
            </a:r>
            <a:br>
              <a:rPr lang="en-US" altLang="ja-JP" dirty="0">
                <a:latin typeface="ＭＳ Ｐ明朝" panose="02020600040205080304" pitchFamily="18" charset="-128"/>
              </a:rPr>
            </a:br>
            <a:r>
              <a:rPr lang="ja-JP" altLang="en-US" dirty="0">
                <a:latin typeface="ＭＳ Ｐ明朝" panose="02020600040205080304" pitchFamily="18" charset="-128"/>
              </a:rPr>
              <a:t>「この脆弱性で、攻撃者により影響を受けるコンピュータで、リモートでコードが実行される可能性があります。」のように、利用者のコンピュータを乗っ取ることが可能なセキュリティホールもあるため、脆弱性対策は必須である。</a:t>
            </a:r>
            <a:endParaRPr lang="en-US" altLang="ja-JP" dirty="0">
              <a:latin typeface="ＭＳ Ｐ明朝" panose="02020600040205080304" pitchFamily="18" charset="-128"/>
            </a:endParaRPr>
          </a:p>
          <a:p>
            <a:pPr eaLnBrk="1" hangingPunct="1"/>
            <a:r>
              <a:rPr lang="en-US" altLang="ja-JP" dirty="0"/>
              <a:t>※CVSS</a:t>
            </a:r>
            <a:r>
              <a:rPr lang="ja-JP" altLang="en-US" dirty="0"/>
              <a:t>　</a:t>
            </a:r>
            <a:r>
              <a:rPr lang="en-US" altLang="ja-JP" dirty="0"/>
              <a:t>https://www.ipa.go.jp/security/vuln/CVSSv3.html</a:t>
            </a:r>
          </a:p>
          <a:p>
            <a:pPr eaLnBrk="1" hangingPunct="1"/>
            <a:endParaRPr lang="ja-JP" altLang="en-US" dirty="0">
              <a:latin typeface="ＭＳ Ｐ明朝" panose="02020600040205080304" pitchFamily="18" charset="-128"/>
            </a:endParaRPr>
          </a:p>
          <a:p>
            <a:endParaRPr lang="ja-JP" altLang="en-US" dirty="0">
              <a:ea typeface="メイリオ" panose="020B0604030504040204" pitchFamily="50"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スライド イメージ プレースホルダー 1">
            <a:extLst>
              <a:ext uri="{FF2B5EF4-FFF2-40B4-BE49-F238E27FC236}">
                <a16:creationId xmlns:a16="http://schemas.microsoft.com/office/drawing/2014/main" id="{0F5899AA-5A4E-410E-9BB8-2A4EEBDEF265}"/>
              </a:ext>
            </a:extLst>
          </p:cNvPr>
          <p:cNvSpPr>
            <a:spLocks noGrp="1" noRot="1" noChangeAspect="1" noChangeArrowheads="1" noTextEdit="1"/>
          </p:cNvSpPr>
          <p:nvPr>
            <p:ph type="sldImg"/>
          </p:nvPr>
        </p:nvSpPr>
        <p:spPr>
          <a:ln/>
        </p:spPr>
      </p:sp>
      <p:sp>
        <p:nvSpPr>
          <p:cNvPr id="38915" name="ノート プレースホルダー 2">
            <a:extLst>
              <a:ext uri="{FF2B5EF4-FFF2-40B4-BE49-F238E27FC236}">
                <a16:creationId xmlns:a16="http://schemas.microsoft.com/office/drawing/2014/main" id="{2CB6FC90-F1A2-4667-9D80-27D8B51641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ja-JP" dirty="0">
                <a:latin typeface="ＭＳ Ｐ明朝" panose="02020600040205080304" pitchFamily="18" charset="-128"/>
              </a:rPr>
              <a:t>最近では、</a:t>
            </a:r>
            <a:r>
              <a:rPr lang="en-US" altLang="ja-JP" dirty="0">
                <a:latin typeface="Century" panose="02040604050505020304" pitchFamily="18" charset="0"/>
              </a:rPr>
              <a:t>Microsoft</a:t>
            </a:r>
            <a:r>
              <a:rPr lang="ja-JP" altLang="ja-JP" dirty="0">
                <a:latin typeface="ＭＳ Ｐ明朝" panose="02020600040205080304" pitchFamily="18" charset="-128"/>
              </a:rPr>
              <a:t>社を含む</a:t>
            </a:r>
            <a:r>
              <a:rPr lang="en-US" altLang="ja-JP" dirty="0">
                <a:latin typeface="Century" panose="02040604050505020304" pitchFamily="18" charset="0"/>
              </a:rPr>
              <a:t>OS</a:t>
            </a:r>
            <a:r>
              <a:rPr lang="ja-JP" altLang="ja-JP" dirty="0">
                <a:latin typeface="ＭＳ Ｐ明朝" panose="02020600040205080304" pitchFamily="18" charset="-128"/>
              </a:rPr>
              <a:t>やアプリケーションのベンダーでは、</a:t>
            </a:r>
            <a:r>
              <a:rPr lang="en-US" altLang="ja-JP" dirty="0">
                <a:latin typeface="Century" panose="02040604050505020304" pitchFamily="18" charset="0"/>
              </a:rPr>
              <a:t>OS</a:t>
            </a:r>
            <a:r>
              <a:rPr lang="ja-JP" altLang="ja-JP" dirty="0">
                <a:latin typeface="ＭＳ Ｐ明朝" panose="02020600040205080304" pitchFamily="18" charset="-128"/>
              </a:rPr>
              <a:t>やアプリケーションの脆弱性を解消するためのセキュリティ更新を自動的に適用する設定やボタン</a:t>
            </a:r>
            <a:r>
              <a:rPr lang="en-US" altLang="ja-JP" dirty="0">
                <a:latin typeface="ＭＳ Ｐ明朝" panose="02020600040205080304" pitchFamily="18" charset="-128"/>
              </a:rPr>
              <a:t>(</a:t>
            </a:r>
            <a:r>
              <a:rPr lang="ja-JP" altLang="ja-JP" dirty="0">
                <a:latin typeface="ＭＳ Ｐ明朝" panose="02020600040205080304" pitchFamily="18" charset="-128"/>
              </a:rPr>
              <a:t>クリック</a:t>
            </a:r>
            <a:r>
              <a:rPr lang="en-US" altLang="ja-JP" dirty="0">
                <a:latin typeface="ＭＳ Ｐ明朝" panose="02020600040205080304" pitchFamily="18" charset="-128"/>
              </a:rPr>
              <a:t>)</a:t>
            </a:r>
            <a:r>
              <a:rPr lang="ja-JP" altLang="ja-JP" dirty="0">
                <a:latin typeface="ＭＳ Ｐ明朝" panose="02020600040205080304" pitchFamily="18" charset="-128"/>
              </a:rPr>
              <a:t>ひとつで更新を適用する方法を推奨してい</a:t>
            </a:r>
            <a:r>
              <a:rPr lang="ja-JP" altLang="en-US" dirty="0">
                <a:latin typeface="ＭＳ Ｐ明朝" panose="02020600040205080304" pitchFamily="18" charset="-128"/>
              </a:rPr>
              <a:t>る。</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このような</a:t>
            </a:r>
            <a:r>
              <a:rPr lang="ja-JP" altLang="ja-JP" dirty="0">
                <a:latin typeface="ＭＳ Ｐ明朝" panose="02020600040205080304" pitchFamily="18" charset="-128"/>
              </a:rPr>
              <a:t>設定</a:t>
            </a:r>
            <a:r>
              <a:rPr lang="ja-JP" altLang="en-US" dirty="0">
                <a:latin typeface="ＭＳ Ｐ明朝" panose="02020600040205080304" pitchFamily="18" charset="-128"/>
              </a:rPr>
              <a:t>で</a:t>
            </a:r>
            <a:r>
              <a:rPr lang="ja-JP" altLang="ja-JP" dirty="0">
                <a:latin typeface="ＭＳ Ｐ明朝" panose="02020600040205080304" pitchFamily="18" charset="-128"/>
              </a:rPr>
              <a:t>パソコンをより安全に利用することができるので、</a:t>
            </a:r>
            <a:r>
              <a:rPr lang="en-US" altLang="ja-JP" dirty="0">
                <a:latin typeface="Century" panose="02040604050505020304" pitchFamily="18" charset="0"/>
              </a:rPr>
              <a:t>OS</a:t>
            </a:r>
            <a:r>
              <a:rPr lang="ja-JP" altLang="ja-JP" dirty="0">
                <a:latin typeface="ＭＳ Ｐ明朝" panose="02020600040205080304" pitchFamily="18" charset="-128"/>
              </a:rPr>
              <a:t>や</a:t>
            </a:r>
            <a:r>
              <a:rPr lang="ja-JP" altLang="en-US" dirty="0">
                <a:latin typeface="ＭＳ Ｐ明朝" panose="02020600040205080304" pitchFamily="18" charset="-128"/>
              </a:rPr>
              <a:t>ソフトウェア</a:t>
            </a:r>
            <a:r>
              <a:rPr lang="ja-JP" altLang="ja-JP" dirty="0">
                <a:latin typeface="ＭＳ Ｐ明朝" panose="02020600040205080304" pitchFamily="18" charset="-128"/>
              </a:rPr>
              <a:t>の設定がどうなっているか、あるいは最新の状態であるか確認する</a:t>
            </a:r>
            <a:r>
              <a:rPr lang="ja-JP" altLang="en-US" dirty="0">
                <a:latin typeface="ＭＳ Ｐ明朝" panose="02020600040205080304" pitchFamily="18" charset="-128"/>
              </a:rPr>
              <a:t>必要がある。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パソコンだけでなく、社内共有しているサーバーや、外部のメールサーバー、ウェブサーバー、クラウドサービスで使用されているソフトウェアも同様に脆弱性を解消する必要があり、どのように管理されているか把握しておく。</a:t>
            </a:r>
          </a:p>
        </p:txBody>
      </p:sp>
      <p:sp>
        <p:nvSpPr>
          <p:cNvPr id="38916" name="スライド番号プレースホルダー 3">
            <a:extLst>
              <a:ext uri="{FF2B5EF4-FFF2-40B4-BE49-F238E27FC236}">
                <a16:creationId xmlns:a16="http://schemas.microsoft.com/office/drawing/2014/main" id="{34467A47-F91F-465A-B84A-21C34F72CC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9CD4FF5-AFE3-40C2-92CA-E1808C6CDB9B}" type="slidenum">
              <a:rPr lang="en-US" altLang="ja-JP" smtClean="0">
                <a:latin typeface="メイリオ" panose="020B0604030504040204" pitchFamily="50" charset="-128"/>
                <a:ea typeface="メイリオ" panose="020B0604030504040204" pitchFamily="50" charset="-128"/>
              </a:rPr>
              <a:pPr>
                <a:spcBef>
                  <a:spcPct val="0"/>
                </a:spcBef>
              </a:pPr>
              <a:t>23</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en-US" altLang="ja-JP" dirty="0" err="1">
                <a:latin typeface="Century" panose="02040604050505020304" pitchFamily="18" charset="0"/>
              </a:rPr>
              <a:t>MyJVN</a:t>
            </a:r>
            <a:r>
              <a:rPr lang="en-US" altLang="ja-JP" dirty="0">
                <a:latin typeface="Century" panose="02040604050505020304" pitchFamily="18" charset="0"/>
              </a:rPr>
              <a:t> </a:t>
            </a:r>
            <a:r>
              <a:rPr lang="ja-JP" altLang="en-US" dirty="0">
                <a:latin typeface="ＭＳ Ｐ明朝" panose="02020600040205080304" pitchFamily="18" charset="-128"/>
              </a:rPr>
              <a:t>バージョンチェッカは、あらかじめチェック対象としてリストアップしているソフトウェア製品</a:t>
            </a:r>
            <a:r>
              <a:rPr lang="en-US" altLang="ja-JP" baseline="30000" dirty="0">
                <a:latin typeface="ＭＳ Ｐ明朝" panose="02020600040205080304" pitchFamily="18" charset="-128"/>
              </a:rPr>
              <a:t>※</a:t>
            </a:r>
            <a:r>
              <a:rPr lang="ja-JP" altLang="en-US" dirty="0">
                <a:latin typeface="ＭＳ Ｐ明朝" panose="02020600040205080304" pitchFamily="18" charset="-128"/>
              </a:rPr>
              <a:t>を対象にバージョンが最新であるかを確認する。</a:t>
            </a:r>
            <a:endParaRPr lang="en-US" altLang="ja-JP" dirty="0">
              <a:latin typeface="ＭＳ Ｐ明朝" panose="02020600040205080304" pitchFamily="18" charset="-128"/>
            </a:endParaRPr>
          </a:p>
          <a:p>
            <a:r>
              <a:rPr lang="en-US" altLang="ja-JP" dirty="0">
                <a:latin typeface="ＭＳ Ｐ明朝" panose="02020600040205080304" pitchFamily="18" charset="-128"/>
              </a:rPr>
              <a:t>※</a:t>
            </a:r>
            <a:r>
              <a:rPr lang="ja-JP" altLang="en-US" dirty="0">
                <a:latin typeface="ＭＳ Ｐ明朝" panose="02020600040205080304" pitchFamily="18" charset="-128"/>
              </a:rPr>
              <a:t>対象ソフトウェア製品</a:t>
            </a:r>
            <a:endParaRPr lang="en-US" altLang="ja-JP" dirty="0">
              <a:latin typeface="ＭＳ Ｐ明朝" panose="02020600040205080304" pitchFamily="18" charset="-128"/>
            </a:endParaRPr>
          </a:p>
          <a:p>
            <a:r>
              <a:rPr lang="en-US" altLang="ja-JP" dirty="0">
                <a:latin typeface="Century" panose="02040604050505020304" pitchFamily="18" charset="0"/>
              </a:rPr>
              <a:t>https://jvndb.jvn.jp/apis/myjvn/vcchecklist.html#myjvnapp01</a:t>
            </a:r>
            <a:endParaRPr lang="ja-JP" altLang="en-US" dirty="0">
              <a:latin typeface="Century" panose="020406040505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24</a:t>
            </a:fld>
            <a:endParaRPr lang="en-US" altLang="ja-JP"/>
          </a:p>
        </p:txBody>
      </p:sp>
    </p:spTree>
    <p:extLst>
      <p:ext uri="{BB962C8B-B14F-4D97-AF65-F5344CB8AC3E}">
        <p14:creationId xmlns:p14="http://schemas.microsoft.com/office/powerpoint/2010/main" val="809347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 イメージ プレースホルダー 1">
            <a:extLst>
              <a:ext uri="{FF2B5EF4-FFF2-40B4-BE49-F238E27FC236}">
                <a16:creationId xmlns:a16="http://schemas.microsoft.com/office/drawing/2014/main" id="{63FCC8EC-6903-472A-A26C-E3F7757812C3}"/>
              </a:ext>
            </a:extLst>
          </p:cNvPr>
          <p:cNvSpPr>
            <a:spLocks noGrp="1" noRot="1" noChangeAspect="1" noChangeArrowheads="1" noTextEdit="1"/>
          </p:cNvSpPr>
          <p:nvPr>
            <p:ph type="sldImg"/>
          </p:nvPr>
        </p:nvSpPr>
        <p:spPr>
          <a:ln/>
        </p:spPr>
      </p:sp>
      <p:sp>
        <p:nvSpPr>
          <p:cNvPr id="44035" name="ノート プレースホルダー 2">
            <a:extLst>
              <a:ext uri="{FF2B5EF4-FFF2-40B4-BE49-F238E27FC236}">
                <a16:creationId xmlns:a16="http://schemas.microsoft.com/office/drawing/2014/main" id="{9E243F63-889F-4DC0-860F-224DB9E4C6EA}"/>
              </a:ext>
            </a:extLst>
          </p:cNvPr>
          <p:cNvSpPr>
            <a:spLocks noGrp="1"/>
          </p:cNvSpPr>
          <p:nvPr>
            <p:ph type="body" idx="1"/>
          </p:nvPr>
        </p:nvSpPr>
        <p:spPr>
          <a:xfrm>
            <a:off x="681038" y="4721225"/>
            <a:ext cx="5445125" cy="500097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「ウイルス定義ファイル」の呼称は、ソフトウェアメーカーによって「パターンファイル」「更新プログラム」「シグネチャ」など様々で、「個々のウイルスの特徴を記録したファイル」のことである。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新種や大量の亜種が日常的に出現し続けていることから、ウイルス定義ファイルによるパターンマッチングだけでは未知のウイルスを検出することが難しく、ヒューリスティック法、ビヘイビア法</a:t>
            </a:r>
            <a:r>
              <a:rPr lang="en-US" altLang="ja-JP" dirty="0">
                <a:latin typeface="ＭＳ Ｐ明朝" panose="02020600040205080304" pitchFamily="18" charset="-128"/>
              </a:rPr>
              <a:t>(</a:t>
            </a:r>
            <a:r>
              <a:rPr lang="ja-JP" altLang="en-US" dirty="0">
                <a:latin typeface="ＭＳ Ｐ明朝" panose="02020600040205080304" pitchFamily="18" charset="-128"/>
              </a:rPr>
              <a:t>ふるまい検知</a:t>
            </a:r>
            <a:r>
              <a:rPr lang="en-US" altLang="ja-JP" dirty="0">
                <a:latin typeface="ＭＳ Ｐ明朝" panose="02020600040205080304" pitchFamily="18" charset="-128"/>
              </a:rPr>
              <a:t>)</a:t>
            </a:r>
            <a:r>
              <a:rPr lang="ja-JP" altLang="en-US" dirty="0">
                <a:latin typeface="ＭＳ Ｐ明朝" panose="02020600040205080304" pitchFamily="18" charset="-128"/>
              </a:rPr>
              <a:t>などの検出技術も普及している。</a:t>
            </a:r>
            <a:endParaRPr lang="en-US" altLang="ja-JP" dirty="0">
              <a:latin typeface="ＭＳ Ｐ明朝" panose="02020600040205080304" pitchFamily="18" charset="-128"/>
            </a:endParaRPr>
          </a:p>
          <a:p>
            <a:endParaRPr lang="en-US" altLang="ja-JP" dirty="0">
              <a:latin typeface="ＭＳ Ｐ明朝" panose="02020600040205080304" pitchFamily="18" charset="-128"/>
            </a:endParaRPr>
          </a:p>
          <a:p>
            <a:r>
              <a:rPr lang="ja-JP" altLang="en-US" dirty="0">
                <a:latin typeface="ＭＳ Ｐ明朝" panose="02020600040205080304" pitchFamily="18" charset="-128"/>
              </a:rPr>
              <a:t>主なウイルス検出手法　</a:t>
            </a:r>
            <a:r>
              <a:rPr lang="en-US" altLang="ja-JP" dirty="0">
                <a:latin typeface="Century" panose="02040604050505020304" pitchFamily="18" charset="0"/>
              </a:rPr>
              <a:t>IPA</a:t>
            </a:r>
            <a:r>
              <a:rPr lang="ja-JP" altLang="en-US" dirty="0">
                <a:latin typeface="ＭＳ Ｐ明朝" panose="02020600040205080304" pitchFamily="18" charset="-128"/>
              </a:rPr>
              <a:t>「未知ウイルス検出技術に関する調査」調査報告書から</a:t>
            </a:r>
          </a:p>
          <a:p>
            <a:r>
              <a:rPr lang="ja-JP" altLang="en-US" sz="900" b="1" dirty="0">
                <a:latin typeface="ＭＳ Ｐ明朝" panose="02020600040205080304" pitchFamily="18" charset="-128"/>
              </a:rPr>
              <a:t>「パターンマッチング法」　</a:t>
            </a:r>
            <a:r>
              <a:rPr lang="ja-JP" altLang="en-US" sz="900" dirty="0">
                <a:latin typeface="ＭＳ Ｐ明朝" panose="02020600040205080304" pitchFamily="18" charset="-128"/>
              </a:rPr>
              <a:t>ウイルスの特徴的なコード列</a:t>
            </a:r>
            <a:r>
              <a:rPr lang="en-US" altLang="ja-JP" sz="900" dirty="0">
                <a:latin typeface="ＭＳ Ｐ明朝" panose="02020600040205080304" pitchFamily="18" charset="-128"/>
              </a:rPr>
              <a:t>(</a:t>
            </a:r>
            <a:r>
              <a:rPr lang="ja-JP" altLang="en-US" sz="900" dirty="0">
                <a:latin typeface="ＭＳ Ｐ明朝" panose="02020600040205080304" pitchFamily="18" charset="-128"/>
              </a:rPr>
              <a:t>パターン</a:t>
            </a:r>
            <a:r>
              <a:rPr lang="en-US" altLang="ja-JP" sz="900" dirty="0">
                <a:latin typeface="ＭＳ Ｐ明朝" panose="02020600040205080304" pitchFamily="18" charset="-128"/>
              </a:rPr>
              <a:t>)</a:t>
            </a:r>
            <a:r>
              <a:rPr lang="ja-JP" altLang="en-US" sz="900" dirty="0">
                <a:latin typeface="ＭＳ Ｐ明朝" panose="02020600040205080304" pitchFamily="18" charset="-128"/>
              </a:rPr>
              <a:t>が検査対象プログラム内に存在するかどうかを調べる方式である。存在すれば、それはウイルス</a:t>
            </a:r>
            <a:r>
              <a:rPr lang="en-US" altLang="ja-JP" sz="900" dirty="0">
                <a:latin typeface="ＭＳ Ｐ明朝" panose="02020600040205080304" pitchFamily="18" charset="-128"/>
              </a:rPr>
              <a:t>(</a:t>
            </a:r>
            <a:r>
              <a:rPr lang="ja-JP" altLang="en-US" sz="900" dirty="0">
                <a:latin typeface="ＭＳ Ｐ明朝" panose="02020600040205080304" pitchFamily="18" charset="-128"/>
              </a:rPr>
              <a:t>またはウイルスに感染している</a:t>
            </a:r>
            <a:r>
              <a:rPr lang="en-US" altLang="ja-JP" sz="900" dirty="0">
                <a:latin typeface="ＭＳ Ｐ明朝" panose="02020600040205080304" pitchFamily="18" charset="-128"/>
              </a:rPr>
              <a:t>)</a:t>
            </a:r>
            <a:r>
              <a:rPr lang="ja-JP" altLang="en-US" sz="900" dirty="0">
                <a:latin typeface="ＭＳ Ｐ明朝" panose="02020600040205080304" pitchFamily="18" charset="-128"/>
              </a:rPr>
              <a:t>プログラムであると判断する。単にスキャン法とも呼ばれる。</a:t>
            </a:r>
          </a:p>
          <a:p>
            <a:r>
              <a:rPr lang="en-US" altLang="ja-JP" sz="900" b="1" dirty="0">
                <a:latin typeface="ＭＳ Ｐ明朝" panose="02020600040205080304" pitchFamily="18" charset="-128"/>
              </a:rPr>
              <a:t>(</a:t>
            </a:r>
            <a:r>
              <a:rPr lang="ja-JP" altLang="en-US" sz="900" b="1" dirty="0">
                <a:latin typeface="ＭＳ Ｐ明朝" panose="02020600040205080304" pitchFamily="18" charset="-128"/>
              </a:rPr>
              <a:t>未知ウイルスに対する検出の可能性</a:t>
            </a:r>
            <a:r>
              <a:rPr lang="en-US" altLang="ja-JP" sz="900" b="1" dirty="0">
                <a:latin typeface="ＭＳ Ｐ明朝" panose="02020600040205080304" pitchFamily="18" charset="-128"/>
              </a:rPr>
              <a:t>)</a:t>
            </a:r>
            <a:r>
              <a:rPr lang="ja-JP" altLang="en-US" sz="900" b="1" dirty="0">
                <a:latin typeface="ＭＳ Ｐ明朝" panose="02020600040205080304" pitchFamily="18" charset="-128"/>
              </a:rPr>
              <a:t>　</a:t>
            </a:r>
            <a:r>
              <a:rPr lang="ja-JP" altLang="en-US" sz="900" dirty="0">
                <a:latin typeface="ＭＳ Ｐ明朝" panose="02020600040205080304" pitchFamily="18" charset="-128"/>
              </a:rPr>
              <a:t>ウイルス作者は既存のパターンにマッチしないようなプログラムを書けばよく、未知ウイルスを検出することは不可能といえる。</a:t>
            </a:r>
            <a:endParaRPr lang="en-US" altLang="ja-JP" sz="900" dirty="0">
              <a:latin typeface="ＭＳ Ｐ明朝" panose="02020600040205080304" pitchFamily="18" charset="-128"/>
            </a:endParaRPr>
          </a:p>
          <a:p>
            <a:endParaRPr lang="ja-JP" altLang="en-US" sz="900" dirty="0">
              <a:latin typeface="ＭＳ Ｐ明朝" panose="02020600040205080304" pitchFamily="18" charset="-128"/>
            </a:endParaRPr>
          </a:p>
          <a:p>
            <a:r>
              <a:rPr lang="ja-JP" altLang="en-US" sz="900" b="1" dirty="0">
                <a:latin typeface="ＭＳ Ｐ明朝" panose="02020600040205080304" pitchFamily="18" charset="-128"/>
              </a:rPr>
              <a:t>「ヒューリスティック法」　</a:t>
            </a:r>
            <a:r>
              <a:rPr lang="ja-JP" altLang="en-US" sz="900" dirty="0">
                <a:latin typeface="ＭＳ Ｐ明朝" panose="02020600040205080304" pitchFamily="18" charset="-128"/>
              </a:rPr>
              <a:t>エンジニアがプログラムの挙動に疑問を抱き、そのプログラムを解析して、それがウイルスであると判断する、という場合の判断基準や一連の手続きを明確化し、自動化したものである。</a:t>
            </a:r>
          </a:p>
          <a:p>
            <a:r>
              <a:rPr lang="en-US" altLang="ja-JP" sz="900" b="1" dirty="0">
                <a:latin typeface="ＭＳ Ｐ明朝" panose="02020600040205080304" pitchFamily="18" charset="-128"/>
              </a:rPr>
              <a:t>(</a:t>
            </a:r>
            <a:r>
              <a:rPr lang="ja-JP" altLang="en-US" sz="900" b="1" dirty="0">
                <a:latin typeface="ＭＳ Ｐ明朝" panose="02020600040205080304" pitchFamily="18" charset="-128"/>
              </a:rPr>
              <a:t>未知ウイルスに対する検出の可能性</a:t>
            </a:r>
            <a:r>
              <a:rPr lang="en-US" altLang="ja-JP" sz="900" b="1" dirty="0">
                <a:latin typeface="ＭＳ Ｐ明朝" panose="02020600040205080304" pitchFamily="18" charset="-128"/>
              </a:rPr>
              <a:t>)</a:t>
            </a:r>
            <a:r>
              <a:rPr lang="ja-JP" altLang="en-US" sz="900" b="1" dirty="0">
                <a:latin typeface="ＭＳ Ｐ明朝" panose="02020600040205080304" pitchFamily="18" charset="-128"/>
              </a:rPr>
              <a:t>　</a:t>
            </a:r>
            <a:r>
              <a:rPr lang="ja-JP" altLang="en-US" sz="900" dirty="0">
                <a:latin typeface="ＭＳ Ｐ明朝" panose="02020600040205080304" pitchFamily="18" charset="-128"/>
              </a:rPr>
              <a:t>プログラムの挙動をルールベースで静的に解析するため、未知ウイルスも検出の可能性がある。ただし、静的な解析の困難な暗号化型や多形態型ウイルスを除く。</a:t>
            </a:r>
            <a:endParaRPr lang="en-US" altLang="ja-JP" sz="900" dirty="0">
              <a:latin typeface="ＭＳ Ｐ明朝" panose="02020600040205080304" pitchFamily="18" charset="-128"/>
            </a:endParaRPr>
          </a:p>
          <a:p>
            <a:endParaRPr lang="ja-JP" altLang="en-US" sz="900" dirty="0">
              <a:latin typeface="ＭＳ Ｐ明朝" panose="02020600040205080304" pitchFamily="18" charset="-128"/>
            </a:endParaRPr>
          </a:p>
          <a:p>
            <a:r>
              <a:rPr lang="ja-JP" altLang="en-US" sz="900" b="1" dirty="0">
                <a:latin typeface="ＭＳ Ｐ明朝" panose="02020600040205080304" pitchFamily="18" charset="-128"/>
              </a:rPr>
              <a:t>「ビヘイビア法」　</a:t>
            </a:r>
            <a:r>
              <a:rPr lang="ja-JP" altLang="en-US" sz="900" dirty="0">
                <a:latin typeface="ＭＳ Ｐ明朝" panose="02020600040205080304" pitchFamily="18" charset="-128"/>
              </a:rPr>
              <a:t>ヒューリスティックな手法の一種であるが、これは動的な解析をもとに判断するもので、ダイナミックヒューリスティック法とも呼ぶ。すなわち、プログラムを動作させ、その挙動を監視して、ヒューリスティック法と同様のルール</a:t>
            </a:r>
            <a:r>
              <a:rPr lang="en-US" altLang="ja-JP" sz="900" dirty="0">
                <a:latin typeface="ＭＳ Ｐ明朝" panose="02020600040205080304" pitchFamily="18" charset="-128"/>
              </a:rPr>
              <a:t>(</a:t>
            </a:r>
            <a:r>
              <a:rPr lang="ja-JP" altLang="en-US" sz="900" dirty="0">
                <a:latin typeface="ＭＳ Ｐ明朝" panose="02020600040205080304" pitchFamily="18" charset="-128"/>
              </a:rPr>
              <a:t>ウイルスによく見られる行動</a:t>
            </a:r>
            <a:r>
              <a:rPr lang="en-US" altLang="ja-JP" sz="900" dirty="0">
                <a:latin typeface="ＭＳ Ｐ明朝" panose="02020600040205080304" pitchFamily="18" charset="-128"/>
              </a:rPr>
              <a:t>)</a:t>
            </a:r>
            <a:r>
              <a:rPr lang="ja-JP" altLang="en-US" sz="900" dirty="0">
                <a:latin typeface="ＭＳ Ｐ明朝" panose="02020600040205080304" pitchFamily="18" charset="-128"/>
              </a:rPr>
              <a:t>に該当する行動を基準値以上に起こした場合にウイルスと判断する。動的な解析であるため、複雑な多形態型ウイルスや自己改変型ウイルスにも対応可能である。</a:t>
            </a:r>
          </a:p>
          <a:p>
            <a:r>
              <a:rPr lang="en-US" altLang="ja-JP" sz="900" b="1" dirty="0">
                <a:latin typeface="ＭＳ Ｐ明朝" panose="02020600040205080304" pitchFamily="18" charset="-128"/>
              </a:rPr>
              <a:t>(</a:t>
            </a:r>
            <a:r>
              <a:rPr lang="ja-JP" altLang="en-US" sz="900" b="1" dirty="0">
                <a:latin typeface="ＭＳ Ｐ明朝" panose="02020600040205080304" pitchFamily="18" charset="-128"/>
              </a:rPr>
              <a:t>未知ウイルスに対する検出の可能性</a:t>
            </a:r>
            <a:r>
              <a:rPr lang="en-US" altLang="ja-JP" sz="900" b="1" dirty="0">
                <a:latin typeface="ＭＳ Ｐ明朝" panose="02020600040205080304" pitchFamily="18" charset="-128"/>
              </a:rPr>
              <a:t>)</a:t>
            </a:r>
            <a:r>
              <a:rPr lang="ja-JP" altLang="en-US" sz="900" b="1" dirty="0">
                <a:latin typeface="ＭＳ Ｐ明朝" panose="02020600040205080304" pitchFamily="18" charset="-128"/>
              </a:rPr>
              <a:t>　</a:t>
            </a:r>
            <a:r>
              <a:rPr lang="ja-JP" altLang="en-US" sz="900" dirty="0">
                <a:latin typeface="ＭＳ Ｐ明朝" panose="02020600040205080304" pitchFamily="18" charset="-128"/>
              </a:rPr>
              <a:t>モニタリングやエミュレーション等により、プログラムの挙動をルールベースで動的に解析するため、未知ウイルスであっても検出の可能性がある。</a:t>
            </a:r>
          </a:p>
          <a:p>
            <a:endParaRPr lang="en-US" altLang="ja-JP" sz="1000" dirty="0">
              <a:latin typeface="ＭＳ Ｐ明朝" panose="02020600040205080304" pitchFamily="18" charset="-128"/>
            </a:endParaRPr>
          </a:p>
          <a:p>
            <a:endParaRPr lang="en-US" altLang="ja-JP" sz="1000" dirty="0">
              <a:latin typeface="ＭＳ Ｐ明朝" panose="02020600040205080304" pitchFamily="18" charset="-128"/>
            </a:endParaRPr>
          </a:p>
          <a:p>
            <a:pPr marL="0" indent="0">
              <a:buFont typeface="Wingdings" panose="05000000000000000000" pitchFamily="2" charset="2"/>
              <a:buNone/>
            </a:pPr>
            <a:endParaRPr lang="en-US" altLang="ja-JP" dirty="0">
              <a:latin typeface="ＭＳ Ｐ明朝" panose="02020600040205080304" pitchFamily="18" charset="-128"/>
            </a:endParaRPr>
          </a:p>
        </p:txBody>
      </p:sp>
      <p:sp>
        <p:nvSpPr>
          <p:cNvPr id="44036" name="スライド番号プレースホルダー 3">
            <a:extLst>
              <a:ext uri="{FF2B5EF4-FFF2-40B4-BE49-F238E27FC236}">
                <a16:creationId xmlns:a16="http://schemas.microsoft.com/office/drawing/2014/main" id="{E93D0693-75A1-4D8D-B5D2-5519A52D83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70E0091-1E5A-4810-91FC-801CF71A5D21}" type="slidenum">
              <a:rPr lang="en-US" altLang="ja-JP" smtClean="0">
                <a:latin typeface="メイリオ" panose="020B0604030504040204" pitchFamily="50" charset="-128"/>
                <a:ea typeface="メイリオ" panose="020B0604030504040204" pitchFamily="50" charset="-128"/>
              </a:rPr>
              <a:pPr>
                <a:spcBef>
                  <a:spcPct val="0"/>
                </a:spcBef>
              </a:pPr>
              <a:t>25</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1C6A761B-69CF-4C09-9A14-44903F5079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A8DF34B-EB09-4C3C-B97C-139D191047BA}" type="slidenum">
              <a:rPr lang="en-US" altLang="ja-JP" smtClean="0">
                <a:latin typeface="メイリオ" panose="020B0604030504040204" pitchFamily="50" charset="-128"/>
                <a:ea typeface="メイリオ" panose="020B0604030504040204" pitchFamily="50" charset="-128"/>
              </a:rPr>
              <a:pPr>
                <a:spcBef>
                  <a:spcPct val="0"/>
                </a:spcBef>
              </a:pPr>
              <a:t>26</a:t>
            </a:fld>
            <a:endParaRPr lang="en-US" altLang="ja-JP" dirty="0">
              <a:latin typeface="メイリオ" panose="020B0604030504040204" pitchFamily="50" charset="-128"/>
              <a:ea typeface="メイリオ" panose="020B0604030504040204" pitchFamily="50" charset="-128"/>
            </a:endParaRPr>
          </a:p>
        </p:txBody>
      </p:sp>
      <p:sp>
        <p:nvSpPr>
          <p:cNvPr id="46083" name="Rectangle 2">
            <a:extLst>
              <a:ext uri="{FF2B5EF4-FFF2-40B4-BE49-F238E27FC236}">
                <a16:creationId xmlns:a16="http://schemas.microsoft.com/office/drawing/2014/main" id="{8D5638DD-AA03-49BA-84BF-B225B8E46DFD}"/>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BF68FCF3-3C75-4AB0-BD07-E4124E9C87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ウイルス対策ソフトの導入は、最低限実施すべき対策である。</a:t>
            </a:r>
            <a:endParaRPr lang="en-US" altLang="ja-JP" dirty="0"/>
          </a:p>
          <a:p>
            <a:pPr marL="171450" indent="-171450">
              <a:buFont typeface="Wingdings" panose="05000000000000000000" pitchFamily="2" charset="2"/>
              <a:buChar char="l"/>
            </a:pPr>
            <a:r>
              <a:rPr lang="en-US" altLang="ja-JP" dirty="0">
                <a:latin typeface="Century" panose="02040604050505020304" pitchFamily="18" charset="0"/>
              </a:rPr>
              <a:t>Windows8.1</a:t>
            </a:r>
            <a:r>
              <a:rPr lang="ja-JP" altLang="en-US" dirty="0"/>
              <a:t>以降にはウイルス対策機能が標準で搭載されているので、新規にウイルス対策ソフトを導入しない場合は、常に</a:t>
            </a:r>
            <a:r>
              <a:rPr lang="en-US" altLang="ja-JP" dirty="0">
                <a:latin typeface="Century" panose="02040604050505020304" pitchFamily="18" charset="0"/>
              </a:rPr>
              <a:t>Windows Update</a:t>
            </a:r>
            <a:r>
              <a:rPr lang="ja-JP" altLang="en-US" dirty="0">
                <a:latin typeface="Century" panose="02040604050505020304" pitchFamily="18" charset="0"/>
              </a:rPr>
              <a:t>を実行し、</a:t>
            </a:r>
            <a:r>
              <a:rPr lang="ja-JP" altLang="en-US" dirty="0"/>
              <a:t>最新の状態で利用する。</a:t>
            </a:r>
            <a:endParaRPr lang="en-US" altLang="ja-JP"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26E61C35-A2B7-45B2-8B3A-8F2096AFC5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757A57-572C-4B2E-B789-C25C1913DFE6}" type="slidenum">
              <a:rPr lang="en-US" altLang="ja-JP" smtClean="0">
                <a:latin typeface="メイリオ" panose="020B0604030504040204" pitchFamily="50" charset="-128"/>
                <a:ea typeface="メイリオ" panose="020B0604030504040204" pitchFamily="50" charset="-128"/>
              </a:rPr>
              <a:pPr>
                <a:spcBef>
                  <a:spcPct val="0"/>
                </a:spcBef>
              </a:pPr>
              <a:t>27</a:t>
            </a:fld>
            <a:endParaRPr lang="en-US" altLang="ja-JP" dirty="0">
              <a:latin typeface="メイリオ" panose="020B0604030504040204" pitchFamily="50" charset="-128"/>
              <a:ea typeface="メイリオ" panose="020B0604030504040204" pitchFamily="50" charset="-128"/>
            </a:endParaRPr>
          </a:p>
        </p:txBody>
      </p:sp>
      <p:sp>
        <p:nvSpPr>
          <p:cNvPr id="48131" name="Rectangle 2">
            <a:extLst>
              <a:ext uri="{FF2B5EF4-FFF2-40B4-BE49-F238E27FC236}">
                <a16:creationId xmlns:a16="http://schemas.microsoft.com/office/drawing/2014/main" id="{8B27B40D-BC63-41FB-8943-66D80EC06F9A}"/>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CD704AEC-3739-4944-9F66-380A51BE70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情報セキュリティ被害のうち、ウイルス感染に起因する被害は極めて多く、増え続けていることから、感染する前に発見し、駆除することは、基本中の基本である。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ウイルス定義ファイルの更新頻度はウイルス対策ソフトによっても異なるが、通常毎日更新され、</a:t>
            </a:r>
            <a:r>
              <a:rPr lang="en-US" altLang="ja-JP" dirty="0"/>
              <a:t>1</a:t>
            </a:r>
            <a:r>
              <a:rPr lang="ja-JP" altLang="en-US" dirty="0">
                <a:latin typeface="ＭＳ Ｐ明朝" panose="02020600040205080304" pitchFamily="18" charset="-128"/>
              </a:rPr>
              <a:t>日に複数回更新されることもある。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ウイルス定義ファイルの更新は、ほとんどがインターネットに接続して行うため、インターネットに接続しないパソコン等は、利用形態に応じて他の方法やタイミングで更新する必要がある。</a:t>
            </a:r>
            <a:endParaRPr lang="en-US" altLang="ja-JP" dirty="0">
              <a:latin typeface="ＭＳ Ｐ明朝" panose="02020600040205080304" pitchFamily="18"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6FC7918E-D9E6-4320-9302-6350A69E07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9460A8-7415-4D17-8EDC-5B7F9D63093A}" type="slidenum">
              <a:rPr lang="en-US" altLang="ja-JP" smtClean="0">
                <a:latin typeface="メイリオ" panose="020B0604030504040204" pitchFamily="50" charset="-128"/>
                <a:ea typeface="メイリオ" panose="020B0604030504040204" pitchFamily="50" charset="-128"/>
              </a:rPr>
              <a:pPr>
                <a:spcBef>
                  <a:spcPct val="0"/>
                </a:spcBef>
              </a:pPr>
              <a:t>28</a:t>
            </a:fld>
            <a:endParaRPr lang="en-US" altLang="ja-JP" dirty="0">
              <a:latin typeface="メイリオ" panose="020B0604030504040204" pitchFamily="50" charset="-128"/>
              <a:ea typeface="メイリオ" panose="020B0604030504040204" pitchFamily="50" charset="-128"/>
            </a:endParaRPr>
          </a:p>
        </p:txBody>
      </p:sp>
      <p:sp>
        <p:nvSpPr>
          <p:cNvPr id="52227" name="Rectangle 2">
            <a:extLst>
              <a:ext uri="{FF2B5EF4-FFF2-40B4-BE49-F238E27FC236}">
                <a16:creationId xmlns:a16="http://schemas.microsoft.com/office/drawing/2014/main" id="{7408F22D-D546-448F-9348-8D59C3AEA17D}"/>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0E8356F7-E7D0-45EE-A002-57395B0E4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ウイルス対策ソフトメーカーは次々に出回るウイルスのサンプルを入手し、検知できるようにウイルス定義ファイルを更新し、利用者はソフトを最新の状態にすることでウイルス感染を防ぐ。</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しかし、ウイルスが爆発的に増え、巧妙化した結果、すべてのウイルスのサンプルを入手することが困難になり、感染する前に検知、駆除することが難しくなっている。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最近では水際での発見に加え、感染後の対応まで機能を拡張した</a:t>
            </a:r>
            <a:r>
              <a:rPr lang="en-US" altLang="ja-JP" dirty="0">
                <a:latin typeface="Century" panose="02040604050505020304" pitchFamily="18" charset="0"/>
              </a:rPr>
              <a:t>EDR(Endpoint Detection and Response)</a:t>
            </a:r>
            <a:r>
              <a:rPr lang="ja-JP" altLang="en-US" dirty="0">
                <a:latin typeface="Century" panose="02040604050505020304" pitchFamily="18" charset="0"/>
              </a:rPr>
              <a:t> </a:t>
            </a:r>
            <a:r>
              <a:rPr lang="ja-JP" altLang="en-US" dirty="0">
                <a:latin typeface="ＭＳ Ｐ明朝" panose="02020600040205080304" pitchFamily="18" charset="-128"/>
              </a:rPr>
              <a:t>といわれる製品もある。</a:t>
            </a:r>
            <a:endParaRPr lang="ja-JP"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ウイルス対策ソフトも多機能化しているが、新種や亜種を検出できないこともあるので、導入すれば</a:t>
            </a:r>
            <a:r>
              <a:rPr lang="en-US" altLang="ja-JP" dirty="0">
                <a:latin typeface="Century" panose="02040604050505020304" pitchFamily="18" charset="0"/>
              </a:rPr>
              <a:t>100</a:t>
            </a:r>
            <a:r>
              <a:rPr lang="ja-JP" altLang="en-US" dirty="0">
                <a:latin typeface="Century" panose="02040604050505020304" pitchFamily="18" charset="0"/>
              </a:rPr>
              <a:t>％</a:t>
            </a:r>
            <a:r>
              <a:rPr lang="ja-JP" altLang="en-US" dirty="0">
                <a:latin typeface="ＭＳ Ｐ明朝" panose="02020600040205080304" pitchFamily="18" charset="-128"/>
              </a:rPr>
              <a:t>安全というわけではなく、過信しない。</a:t>
            </a:r>
            <a:endParaRPr lang="ja-JP" altLang="ja-JP" dirty="0">
              <a:latin typeface="ＭＳ Ｐ明朝" panose="02020600040205080304" pitchFamily="18" charset="-128"/>
            </a:endParaRPr>
          </a:p>
          <a:p>
            <a:pPr eaLnBrk="1" hangingPunct="1"/>
            <a:endParaRPr lang="ja-JP" altLang="ja-JP" dirty="0">
              <a:ea typeface="メイリオ" panose="020B0604030504040204" pitchFamily="50"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スライド イメージ プレースホルダー 1">
            <a:extLst>
              <a:ext uri="{FF2B5EF4-FFF2-40B4-BE49-F238E27FC236}">
                <a16:creationId xmlns:a16="http://schemas.microsoft.com/office/drawing/2014/main" id="{18146EC9-DB62-4BA8-A570-0AB636DFD19A}"/>
              </a:ext>
            </a:extLst>
          </p:cNvPr>
          <p:cNvSpPr>
            <a:spLocks noGrp="1" noRot="1" noChangeAspect="1" noChangeArrowheads="1" noTextEdit="1"/>
          </p:cNvSpPr>
          <p:nvPr>
            <p:ph type="sldImg"/>
          </p:nvPr>
        </p:nvSpPr>
        <p:spPr>
          <a:ln/>
        </p:spPr>
      </p:sp>
      <p:sp>
        <p:nvSpPr>
          <p:cNvPr id="56323" name="ノート プレースホルダー 2">
            <a:extLst>
              <a:ext uri="{FF2B5EF4-FFF2-40B4-BE49-F238E27FC236}">
                <a16:creationId xmlns:a16="http://schemas.microsoft.com/office/drawing/2014/main" id="{6F41181F-E8E7-42D4-8E86-D9AF105CCB4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ウイルスの感染経路は、主にこの</a:t>
            </a:r>
            <a:r>
              <a:rPr lang="en-US" altLang="ja-JP" dirty="0">
                <a:latin typeface="Century" panose="02040604050505020304" pitchFamily="18" charset="0"/>
              </a:rPr>
              <a:t>3</a:t>
            </a:r>
            <a:r>
              <a:rPr lang="ja-JP" altLang="en-US" dirty="0">
                <a:latin typeface="ＭＳ Ｐ明朝" panose="02020600040205080304" pitchFamily="18" charset="-128"/>
              </a:rPr>
              <a:t>通りであるが、いずれも外部から入手したファィルを開いたり、外部サイトにアクセスしたときに感染する。</a:t>
            </a:r>
          </a:p>
          <a:p>
            <a:pPr eaLnBrk="1" hangingPunct="1"/>
            <a:endParaRPr lang="ja-JP" altLang="en-US" dirty="0">
              <a:latin typeface="ＭＳ Ｐ明朝" panose="02020600040205080304" pitchFamily="18" charset="-128"/>
            </a:endParaRPr>
          </a:p>
        </p:txBody>
      </p:sp>
      <p:sp>
        <p:nvSpPr>
          <p:cNvPr id="56324" name="スライド番号プレースホルダー 3">
            <a:extLst>
              <a:ext uri="{FF2B5EF4-FFF2-40B4-BE49-F238E27FC236}">
                <a16:creationId xmlns:a16="http://schemas.microsoft.com/office/drawing/2014/main" id="{74743843-4C97-43DC-8D52-709CC97D29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3F41F5-B4AA-4693-AB54-CD773DD4BF4D}" type="slidenum">
              <a:rPr lang="en-US" altLang="ja-JP" smtClean="0">
                <a:latin typeface="メイリオ" panose="020B0604030504040204" pitchFamily="50" charset="-128"/>
                <a:ea typeface="メイリオ" panose="020B0604030504040204" pitchFamily="50" charset="-128"/>
              </a:rPr>
              <a:pPr>
                <a:spcBef>
                  <a:spcPct val="0"/>
                </a:spcBef>
              </a:pPr>
              <a:t>29</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a:extLst>
              <a:ext uri="{FF2B5EF4-FFF2-40B4-BE49-F238E27FC236}">
                <a16:creationId xmlns:a16="http://schemas.microsoft.com/office/drawing/2014/main" id="{28708932-7378-4801-9F83-5C41638F271E}"/>
              </a:ext>
            </a:extLst>
          </p:cNvPr>
          <p:cNvSpPr>
            <a:spLocks noGrp="1" noRot="1" noChangeAspect="1" noChangeArrowheads="1" noTextEdit="1"/>
          </p:cNvSpPr>
          <p:nvPr>
            <p:ph type="sldImg"/>
          </p:nvPr>
        </p:nvSpPr>
        <p:spPr>
          <a:ln/>
        </p:spPr>
      </p:sp>
      <p:sp>
        <p:nvSpPr>
          <p:cNvPr id="14339" name="ノート プレースホルダー 2">
            <a:extLst>
              <a:ext uri="{FF2B5EF4-FFF2-40B4-BE49-F238E27FC236}">
                <a16:creationId xmlns:a16="http://schemas.microsoft.com/office/drawing/2014/main" id="{6F87113C-3289-49C1-8E5A-E4BB56B0F9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攻撃により不正アクセスされると、盗聴</a:t>
            </a:r>
            <a:r>
              <a:rPr lang="en-US" altLang="ja-JP" dirty="0">
                <a:latin typeface="ＭＳ Ｐ明朝" panose="02020600040205080304" pitchFamily="18" charset="-128"/>
              </a:rPr>
              <a:t>(</a:t>
            </a:r>
            <a:r>
              <a:rPr lang="ja-JP" altLang="en-US" dirty="0">
                <a:latin typeface="ＭＳ Ｐ明朝" panose="02020600040205080304" pitchFamily="18" charset="-128"/>
              </a:rPr>
              <a:t>窃取、漏えい</a:t>
            </a:r>
            <a:r>
              <a:rPr lang="en-US" altLang="ja-JP" dirty="0">
                <a:latin typeface="ＭＳ Ｐ明朝" panose="02020600040205080304" pitchFamily="18" charset="-128"/>
              </a:rPr>
              <a:t>)</a:t>
            </a:r>
            <a:r>
              <a:rPr lang="ja-JP" altLang="en-US" dirty="0">
                <a:latin typeface="ＭＳ Ｐ明朝" panose="02020600040205080304" pitchFamily="18" charset="-128"/>
              </a:rPr>
              <a:t>、改ざん、正当なユーザーに見せかけて不正を行うなりすまし、不正プログラムの埋め込み等の被害が発生する。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情報が漏えいした場合、回収は実質不可能で、漏えいした情報が悪用され他者に影響が及んだ場合は重大な責任がある。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攻撃者が不正を行う際のネットワークの中継地点としてコンピュータを悪用</a:t>
            </a:r>
            <a:r>
              <a:rPr lang="en-US" altLang="ja-JP" dirty="0">
                <a:latin typeface="ＭＳ Ｐ明朝" panose="02020600040205080304" pitchFamily="18" charset="-128"/>
              </a:rPr>
              <a:t>(</a:t>
            </a:r>
            <a:r>
              <a:rPr lang="ja-JP" altLang="en-US" dirty="0">
                <a:latin typeface="ＭＳ Ｐ明朝" panose="02020600040205080304" pitchFamily="18" charset="-128"/>
              </a:rPr>
              <a:t>踏み台</a:t>
            </a:r>
            <a:r>
              <a:rPr lang="en-US" altLang="ja-JP" dirty="0">
                <a:latin typeface="ＭＳ Ｐ明朝" panose="02020600040205080304" pitchFamily="18" charset="-128"/>
              </a:rPr>
              <a:t>)</a:t>
            </a:r>
            <a:r>
              <a:rPr lang="ja-JP" altLang="en-US" dirty="0">
                <a:latin typeface="ＭＳ Ｐ明朝" panose="02020600040205080304" pitchFamily="18" charset="-128"/>
              </a:rPr>
              <a:t>されることもあり、所有者が気付かないうちに攻撃に加担することになる。</a:t>
            </a:r>
          </a:p>
          <a:p>
            <a:endParaRPr lang="ja-JP" altLang="en-US" dirty="0"/>
          </a:p>
        </p:txBody>
      </p:sp>
      <p:sp>
        <p:nvSpPr>
          <p:cNvPr id="14340" name="スライド番号プレースホルダー 3">
            <a:extLst>
              <a:ext uri="{FF2B5EF4-FFF2-40B4-BE49-F238E27FC236}">
                <a16:creationId xmlns:a16="http://schemas.microsoft.com/office/drawing/2014/main" id="{DBAE8D48-0D00-47C3-A883-2AEAF3699E0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49458B-B20C-4252-9E97-C1226B490AF7}" type="slidenum">
              <a:rPr lang="en-US" altLang="ja-JP" smtClean="0">
                <a:latin typeface="メイリオ" panose="020B0604030504040204" pitchFamily="50" charset="-128"/>
                <a:ea typeface="メイリオ" panose="020B0604030504040204" pitchFamily="50" charset="-128"/>
              </a:rPr>
              <a:pPr>
                <a:spcBef>
                  <a:spcPct val="0"/>
                </a:spcBef>
              </a:pPr>
              <a:t>3</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7D3D36D5-2E21-4B18-AAC6-5D4AA77362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BB467FC-708E-4F6A-9C63-1F57223F9FBA}" type="slidenum">
              <a:rPr lang="en-US" altLang="ja-JP" smtClean="0">
                <a:latin typeface="メイリオ" panose="020B0604030504040204" pitchFamily="50" charset="-128"/>
                <a:ea typeface="メイリオ" panose="020B0604030504040204" pitchFamily="50" charset="-128"/>
              </a:rPr>
              <a:pPr>
                <a:spcBef>
                  <a:spcPct val="0"/>
                </a:spcBef>
              </a:pPr>
              <a:t>30</a:t>
            </a:fld>
            <a:endParaRPr lang="en-US" altLang="ja-JP" dirty="0">
              <a:latin typeface="メイリオ" panose="020B0604030504040204" pitchFamily="50" charset="-128"/>
              <a:ea typeface="メイリオ" panose="020B0604030504040204" pitchFamily="50" charset="-128"/>
            </a:endParaRPr>
          </a:p>
        </p:txBody>
      </p:sp>
      <p:sp>
        <p:nvSpPr>
          <p:cNvPr id="58371" name="Rectangle 2">
            <a:extLst>
              <a:ext uri="{FF2B5EF4-FFF2-40B4-BE49-F238E27FC236}">
                <a16:creationId xmlns:a16="http://schemas.microsoft.com/office/drawing/2014/main" id="{4F985747-20FD-4821-AB97-2E8F23140F92}"/>
              </a:ext>
            </a:extLst>
          </p:cNvPr>
          <p:cNvSpPr>
            <a:spLocks noGrp="1" noRot="1" noChangeAspect="1" noChangeArrowheads="1" noTextEdit="1"/>
          </p:cNvSpPr>
          <p:nvPr>
            <p:ph type="sldImg"/>
          </p:nvPr>
        </p:nvSpPr>
        <p:spPr>
          <a:xfrm>
            <a:off x="920750" y="746125"/>
            <a:ext cx="4967288" cy="3725863"/>
          </a:xfrm>
          <a:ln/>
        </p:spPr>
      </p:sp>
      <p:sp>
        <p:nvSpPr>
          <p:cNvPr id="58372" name="Rectangle 3">
            <a:extLst>
              <a:ext uri="{FF2B5EF4-FFF2-40B4-BE49-F238E27FC236}">
                <a16:creationId xmlns:a16="http://schemas.microsoft.com/office/drawing/2014/main" id="{328A24A0-FDFE-48F0-82D3-8CCEACE910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メールによるウイルス感染には、次のケースがある。</a:t>
            </a:r>
            <a:endParaRPr lang="en-US" altLang="ja-JP" dirty="0">
              <a:latin typeface="ＭＳ Ｐ明朝" panose="02020600040205080304" pitchFamily="18" charset="-128"/>
            </a:endParaRPr>
          </a:p>
          <a:p>
            <a:pPr marL="228600" indent="-228600" eaLnBrk="1" hangingPunct="1">
              <a:buFont typeface="+mj-ea"/>
              <a:buAutoNum type="circleNumDbPlain"/>
            </a:pPr>
            <a:r>
              <a:rPr lang="ja-JP" altLang="en-US" dirty="0">
                <a:latin typeface="ＭＳ Ｐ明朝" panose="02020600040205080304" pitchFamily="18" charset="-128"/>
              </a:rPr>
              <a:t>ウイルスが仕組まれた添付ファイルを開いてしまう。</a:t>
            </a:r>
            <a:endParaRPr lang="en-US" altLang="ja-JP" dirty="0">
              <a:latin typeface="ＭＳ Ｐ明朝" panose="02020600040205080304" pitchFamily="18" charset="-128"/>
            </a:endParaRPr>
          </a:p>
          <a:p>
            <a:pPr marL="228600" indent="-228600" eaLnBrk="1" hangingPunct="1">
              <a:buFont typeface="+mj-ea"/>
              <a:buAutoNum type="circleNumDbPlain"/>
            </a:pPr>
            <a:r>
              <a:rPr lang="ja-JP" altLang="en-US" dirty="0">
                <a:latin typeface="ＭＳ Ｐ明朝" panose="02020600040205080304" pitchFamily="18" charset="-128"/>
              </a:rPr>
              <a:t>メール本文に記載された</a:t>
            </a:r>
            <a:r>
              <a:rPr lang="en-US" altLang="ja-JP" dirty="0">
                <a:latin typeface="Century" panose="02040604050505020304" pitchFamily="18" charset="0"/>
              </a:rPr>
              <a:t>URL</a:t>
            </a:r>
            <a:r>
              <a:rPr lang="ja-JP" altLang="en-US" dirty="0">
                <a:latin typeface="ＭＳ Ｐ明朝" panose="02020600040205080304" pitchFamily="18" charset="-128"/>
              </a:rPr>
              <a:t>リンクをクリックしてウイルスが埋め込まれたウェブサイトを閲覧してしまう。</a:t>
            </a:r>
            <a:endParaRPr lang="en-US" altLang="ja-JP" dirty="0">
              <a:latin typeface="ＭＳ Ｐ明朝" panose="02020600040205080304" pitchFamily="18" charset="-128"/>
            </a:endParaRPr>
          </a:p>
          <a:p>
            <a:pPr marL="228600" indent="-228600" eaLnBrk="1" hangingPunct="1">
              <a:buFont typeface="+mj-ea"/>
              <a:buAutoNum type="circleNumDbPlain"/>
            </a:pPr>
            <a:r>
              <a:rPr lang="ja-JP" altLang="en-US" dirty="0">
                <a:latin typeface="ＭＳ Ｐ明朝" panose="02020600040205080304" pitchFamily="18" charset="-128"/>
              </a:rPr>
              <a:t>ウイルスを侵入させた</a:t>
            </a:r>
            <a:r>
              <a:rPr lang="en-US" altLang="ja-JP" dirty="0">
                <a:latin typeface="Century" panose="02040604050505020304" pitchFamily="18" charset="0"/>
              </a:rPr>
              <a:t>HTML</a:t>
            </a:r>
            <a:r>
              <a:rPr lang="ja-JP" altLang="en-US" dirty="0">
                <a:latin typeface="ＭＳ Ｐ明朝" panose="02020600040205080304" pitchFamily="18" charset="-128"/>
              </a:rPr>
              <a:t>形式で書かれたメールをプレビュー表示してしまう。</a:t>
            </a:r>
            <a:endParaRPr lang="en-US" altLang="ja-JP" dirty="0">
              <a:latin typeface="ＭＳ Ｐ明朝" panose="02020600040205080304" pitchFamily="18" charset="-128"/>
            </a:endParaRPr>
          </a:p>
          <a:p>
            <a:pPr eaLnBrk="1" hangingPunct="1"/>
            <a:endParaRPr lang="ja-JP" altLang="en-US" dirty="0">
              <a:latin typeface="ＭＳ Ｐ明朝" panose="02020600040205080304" pitchFamily="18"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BE8B38AD-3B08-4B6B-A36D-62A309B47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46119F-979E-4089-BF93-D273308A8932}" type="slidenum">
              <a:rPr lang="en-US" altLang="ja-JP" smtClean="0">
                <a:latin typeface="メイリオ" panose="020B0604030504040204" pitchFamily="50" charset="-128"/>
                <a:ea typeface="メイリオ" panose="020B0604030504040204" pitchFamily="50" charset="-128"/>
              </a:rPr>
              <a:pPr>
                <a:spcBef>
                  <a:spcPct val="0"/>
                </a:spcBef>
              </a:pPr>
              <a:t>31</a:t>
            </a:fld>
            <a:endParaRPr lang="en-US" altLang="ja-JP" dirty="0">
              <a:latin typeface="メイリオ" panose="020B0604030504040204" pitchFamily="50" charset="-128"/>
              <a:ea typeface="メイリオ" panose="020B0604030504040204" pitchFamily="50" charset="-128"/>
            </a:endParaRPr>
          </a:p>
        </p:txBody>
      </p:sp>
      <p:sp>
        <p:nvSpPr>
          <p:cNvPr id="62467" name="スライド イメージ プレースホルダ 1">
            <a:extLst>
              <a:ext uri="{FF2B5EF4-FFF2-40B4-BE49-F238E27FC236}">
                <a16:creationId xmlns:a16="http://schemas.microsoft.com/office/drawing/2014/main" id="{3ED0DD0F-BF21-468F-A91E-7ADA28369F8A}"/>
              </a:ext>
            </a:extLst>
          </p:cNvPr>
          <p:cNvSpPr>
            <a:spLocks noGrp="1" noRot="1" noChangeAspect="1" noChangeArrowheads="1" noTextEdit="1"/>
          </p:cNvSpPr>
          <p:nvPr>
            <p:ph type="sldImg"/>
          </p:nvPr>
        </p:nvSpPr>
        <p:spPr>
          <a:xfrm>
            <a:off x="920750" y="746125"/>
            <a:ext cx="4967288" cy="3725863"/>
          </a:xfrm>
          <a:ln/>
        </p:spPr>
      </p:sp>
      <p:sp>
        <p:nvSpPr>
          <p:cNvPr id="62468" name="ノート プレースホルダ 2">
            <a:extLst>
              <a:ext uri="{FF2B5EF4-FFF2-40B4-BE49-F238E27FC236}">
                <a16:creationId xmlns:a16="http://schemas.microsoft.com/office/drawing/2014/main" id="{4DADD364-D31B-46EE-9C26-709FDF8390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t>ウイルスおよび不正プログラムの検出経路については、「メール」の割合が最も多く全体の</a:t>
            </a:r>
            <a:r>
              <a:rPr lang="en-US" altLang="ja-JP" dirty="0"/>
              <a:t>90%</a:t>
            </a:r>
            <a:r>
              <a:rPr lang="ja-JP" altLang="en-US" dirty="0"/>
              <a:t>以上を占めている。</a:t>
            </a:r>
            <a:r>
              <a:rPr lang="en-US" altLang="ja-JP" dirty="0"/>
              <a:t>(</a:t>
            </a:r>
            <a:r>
              <a:rPr lang="en-US" altLang="ja-JP" dirty="0">
                <a:latin typeface="Century" panose="02040604050505020304" pitchFamily="18" charset="0"/>
              </a:rPr>
              <a:t>IPA  </a:t>
            </a:r>
            <a:r>
              <a:rPr lang="ja-JP" altLang="en-US" dirty="0"/>
              <a:t>コンピュータウイルス届出状況</a:t>
            </a:r>
            <a:r>
              <a:rPr lang="en-US" altLang="ja-JP" dirty="0"/>
              <a:t>)</a:t>
            </a:r>
          </a:p>
          <a:p>
            <a:pPr marL="171450" indent="-171450" eaLnBrk="1" hangingPunct="1">
              <a:buFont typeface="Wingdings" panose="05000000000000000000" pitchFamily="2" charset="2"/>
              <a:buChar char="l"/>
            </a:pPr>
            <a:r>
              <a:rPr lang="ja-JP" altLang="en-US" dirty="0"/>
              <a:t>メールはビジネスに不可欠で、世界中の人々が利用しており、広範囲に攻撃することが可能なため、攻撃者に悪用されやすい。</a:t>
            </a:r>
            <a:endParaRPr lang="en-US" altLang="ja-JP" dirty="0"/>
          </a:p>
          <a:p>
            <a:pPr marL="171450" indent="-171450" eaLnBrk="1" hangingPunct="1">
              <a:buFont typeface="Wingdings" panose="05000000000000000000" pitchFamily="2" charset="2"/>
              <a:buChar char="l"/>
            </a:pPr>
            <a:r>
              <a:rPr lang="ja-JP" altLang="en-US" dirty="0"/>
              <a:t>日常便利に使っているメールであるが、被害を防ぐためには、社員一人ひとりが、巧妙化する手口を適時に知り、対策を実行する必要がある。</a:t>
            </a:r>
            <a:endParaRPr lang="en-US" altLang="ja-JP" dirty="0"/>
          </a:p>
          <a:p>
            <a:pPr eaLnBrk="1" hangingPunct="1"/>
            <a:endParaRPr lang="en-US" altLang="ja-JP" dirty="0"/>
          </a:p>
        </p:txBody>
      </p:sp>
      <p:sp>
        <p:nvSpPr>
          <p:cNvPr id="62469" name="スライド番号プレースホルダ 3">
            <a:extLst>
              <a:ext uri="{FF2B5EF4-FFF2-40B4-BE49-F238E27FC236}">
                <a16:creationId xmlns:a16="http://schemas.microsoft.com/office/drawing/2014/main" id="{B5518431-64F9-497C-988A-6A3AB2E4A1CC}"/>
              </a:ext>
            </a:extLst>
          </p:cNvPr>
          <p:cNvSpPr txBox="1">
            <a:spLocks noGrp="1"/>
          </p:cNvSpPr>
          <p:nvPr/>
        </p:nvSpPr>
        <p:spPr bwMode="auto">
          <a:xfrm>
            <a:off x="3856038" y="9439275"/>
            <a:ext cx="2949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nchor="b"/>
          <a:lstStyle>
            <a:lvl1pPr defTabSz="954088">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5408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66281E-464A-4B7B-AB98-C7F4C939499E}" type="slidenum">
              <a:rPr lang="en-US" altLang="ja-JP">
                <a:latin typeface="メイリオ" panose="020B0604030504040204" pitchFamily="50" charset="-128"/>
                <a:ea typeface="メイリオ" panose="020B0604030504040204" pitchFamily="50" charset="-128"/>
              </a:rPr>
              <a:pPr algn="r" eaLnBrk="1" hangingPunct="1">
                <a:spcBef>
                  <a:spcPct val="0"/>
                </a:spcBef>
              </a:pPr>
              <a:t>31</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スライド イメージ プレースホルダー 1">
            <a:extLst>
              <a:ext uri="{FF2B5EF4-FFF2-40B4-BE49-F238E27FC236}">
                <a16:creationId xmlns:a16="http://schemas.microsoft.com/office/drawing/2014/main" id="{9D88108D-E104-4492-9027-818E7AC2CB85}"/>
              </a:ext>
            </a:extLst>
          </p:cNvPr>
          <p:cNvSpPr>
            <a:spLocks noGrp="1" noRot="1" noChangeAspect="1" noChangeArrowheads="1" noTextEdit="1"/>
          </p:cNvSpPr>
          <p:nvPr>
            <p:ph type="sldImg"/>
          </p:nvPr>
        </p:nvSpPr>
        <p:spPr>
          <a:ln/>
        </p:spPr>
      </p:sp>
      <p:sp>
        <p:nvSpPr>
          <p:cNvPr id="64515" name="ノート プレースホルダー 2">
            <a:extLst>
              <a:ext uri="{FF2B5EF4-FFF2-40B4-BE49-F238E27FC236}">
                <a16:creationId xmlns:a16="http://schemas.microsoft.com/office/drawing/2014/main" id="{F99A1FA1-9C02-4EA1-92AA-681CE7F2B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ウェブサイトを「見る」だけでウイルスに感染することがあり、次のケースがある。</a:t>
            </a:r>
            <a:endParaRPr lang="en-US" altLang="ja-JP" dirty="0">
              <a:latin typeface="ＭＳ Ｐ明朝" panose="02020600040205080304" pitchFamily="18" charset="-128"/>
            </a:endParaRPr>
          </a:p>
          <a:p>
            <a:pPr marL="228600" indent="-228600" eaLnBrk="1" hangingPunct="1">
              <a:buFont typeface="+mj-ea"/>
              <a:buAutoNum type="circleNumDbPlain"/>
            </a:pPr>
            <a:r>
              <a:rPr lang="ja-JP" altLang="en-US" dirty="0">
                <a:latin typeface="ＭＳ Ｐ明朝" panose="02020600040205080304" pitchFamily="18" charset="-128"/>
              </a:rPr>
              <a:t>メール本文に記載されたリンク先にウイルスを仕込み誘導する。</a:t>
            </a:r>
            <a:endParaRPr lang="en-US" altLang="ja-JP" dirty="0">
              <a:latin typeface="ＭＳ Ｐ明朝" panose="02020600040205080304" pitchFamily="18" charset="-128"/>
            </a:endParaRPr>
          </a:p>
          <a:p>
            <a:pPr marL="228600" indent="-228600" eaLnBrk="1" hangingPunct="1">
              <a:buFont typeface="+mj-ea"/>
              <a:buAutoNum type="circleNumDbPlain"/>
            </a:pPr>
            <a:r>
              <a:rPr lang="ja-JP" altLang="en-US" dirty="0">
                <a:latin typeface="ＭＳ Ｐ明朝" panose="02020600040205080304" pitchFamily="18" charset="-128"/>
              </a:rPr>
              <a:t>ウイルスを侵入させた</a:t>
            </a:r>
            <a:r>
              <a:rPr lang="en-US" altLang="ja-JP" dirty="0">
                <a:latin typeface="Century" panose="02040604050505020304" pitchFamily="18" charset="0"/>
              </a:rPr>
              <a:t>HTML</a:t>
            </a:r>
            <a:r>
              <a:rPr lang="ja-JP" altLang="en-US" dirty="0">
                <a:latin typeface="ＭＳ Ｐ明朝" panose="02020600040205080304" pitchFamily="18" charset="-128"/>
              </a:rPr>
              <a:t>形式で書かれたメールをプレビュー表示して感染させる。</a:t>
            </a:r>
            <a:endParaRPr lang="en-US" altLang="ja-JP" dirty="0">
              <a:latin typeface="ＭＳ Ｐ明朝" panose="02020600040205080304" pitchFamily="18" charset="-128"/>
            </a:endParaRPr>
          </a:p>
          <a:p>
            <a:pPr>
              <a:tabLst>
                <a:tab pos="180975" algn="l"/>
              </a:tabLst>
            </a:pPr>
            <a:r>
              <a:rPr lang="ja-JP" altLang="en-US" dirty="0"/>
              <a:t>③　業務でよく見ると思われるウェブサイトにあらかじめウイルスを仕込んでおく</a:t>
            </a:r>
            <a:r>
              <a:rPr lang="en-US" altLang="ja-JP" dirty="0"/>
              <a:t>(</a:t>
            </a:r>
            <a:r>
              <a:rPr lang="ja-JP" altLang="en-US" dirty="0"/>
              <a:t>水飲み場攻撃</a:t>
            </a:r>
            <a:r>
              <a:rPr lang="en-US" altLang="ja-JP" dirty="0"/>
              <a:t>)</a:t>
            </a:r>
            <a:r>
              <a:rPr lang="ja-JP" altLang="en-US" dirty="0"/>
              <a:t>。</a:t>
            </a:r>
            <a:endParaRPr lang="en-US" altLang="ja-JP" dirty="0"/>
          </a:p>
          <a:p>
            <a:pPr marL="171450" indent="-171450">
              <a:buFont typeface="Wingdings" panose="05000000000000000000" pitchFamily="2" charset="2"/>
              <a:buChar char="l"/>
              <a:tabLst>
                <a:tab pos="180975" algn="l"/>
              </a:tabLst>
            </a:pPr>
            <a:r>
              <a:rPr lang="ja-JP" altLang="en-US" dirty="0"/>
              <a:t>スマホに不正アプリをインストールするとウイルスに感染するおそれがある。</a:t>
            </a:r>
            <a:endParaRPr lang="en-US" altLang="ja-JP" dirty="0"/>
          </a:p>
          <a:p>
            <a:pPr marL="171450" indent="-171450">
              <a:buFont typeface="Wingdings" panose="05000000000000000000" pitchFamily="2" charset="2"/>
              <a:buChar char="l"/>
            </a:pPr>
            <a:endParaRPr lang="en-US" altLang="ja-JP" dirty="0"/>
          </a:p>
          <a:p>
            <a:endParaRPr lang="en-US" altLang="ja-JP" dirty="0"/>
          </a:p>
          <a:p>
            <a:endParaRPr lang="ja-JP" altLang="en-US" dirty="0"/>
          </a:p>
          <a:p>
            <a:pPr marL="171450" indent="-171450">
              <a:buFont typeface="Wingdings" panose="05000000000000000000" pitchFamily="2" charset="2"/>
              <a:buChar char="l"/>
            </a:pPr>
            <a:endParaRPr lang="en-US" altLang="ja-JP" dirty="0"/>
          </a:p>
        </p:txBody>
      </p:sp>
      <p:sp>
        <p:nvSpPr>
          <p:cNvPr id="64516" name="スライド番号プレースホルダー 3">
            <a:extLst>
              <a:ext uri="{FF2B5EF4-FFF2-40B4-BE49-F238E27FC236}">
                <a16:creationId xmlns:a16="http://schemas.microsoft.com/office/drawing/2014/main" id="{957A5AEA-7095-4CB4-B720-942A8670B6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91B3C9A-E214-4AB9-B6AA-FACBC5B219FC}" type="slidenum">
              <a:rPr lang="en-US" altLang="ja-JP" smtClean="0">
                <a:latin typeface="メイリオ" panose="020B0604030504040204" pitchFamily="50" charset="-128"/>
                <a:ea typeface="メイリオ" panose="020B0604030504040204" pitchFamily="50" charset="-128"/>
              </a:rPr>
              <a:pPr>
                <a:spcBef>
                  <a:spcPct val="0"/>
                </a:spcBef>
              </a:pPr>
              <a:t>32</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スライド イメージ プレースホルダー 1">
            <a:extLst>
              <a:ext uri="{FF2B5EF4-FFF2-40B4-BE49-F238E27FC236}">
                <a16:creationId xmlns:a16="http://schemas.microsoft.com/office/drawing/2014/main" id="{38B7219E-D23B-4AAE-9892-70AF3ECB01E5}"/>
              </a:ext>
            </a:extLst>
          </p:cNvPr>
          <p:cNvSpPr>
            <a:spLocks noGrp="1" noRot="1" noChangeAspect="1" noChangeArrowheads="1" noTextEdit="1"/>
          </p:cNvSpPr>
          <p:nvPr>
            <p:ph type="sldImg"/>
          </p:nvPr>
        </p:nvSpPr>
        <p:spPr>
          <a:ln/>
        </p:spPr>
      </p:sp>
      <p:sp>
        <p:nvSpPr>
          <p:cNvPr id="66563" name="ノート プレースホルダー 2">
            <a:extLst>
              <a:ext uri="{FF2B5EF4-FFF2-40B4-BE49-F238E27FC236}">
                <a16:creationId xmlns:a16="http://schemas.microsoft.com/office/drawing/2014/main" id="{46F15EC3-9930-44DF-82EF-305088C8CE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不正なウェブサイトでなくても、技術的に脆弱性があると、侵入されてウイルスを埋め込まれてしまう可能性がある。</a:t>
            </a:r>
            <a:endParaRPr lang="en-US" altLang="ja-JP" dirty="0"/>
          </a:p>
          <a:p>
            <a:pPr marL="171450" indent="-171450">
              <a:buFont typeface="Wingdings" panose="05000000000000000000" pitchFamily="2" charset="2"/>
              <a:buChar char="l"/>
            </a:pPr>
            <a:r>
              <a:rPr lang="ja-JP" altLang="en-US" dirty="0"/>
              <a:t>ウイルスを埋め込まれたウェブサイトは閲覧しただけで感染してしまう。</a:t>
            </a:r>
          </a:p>
        </p:txBody>
      </p:sp>
      <p:sp>
        <p:nvSpPr>
          <p:cNvPr id="66564" name="スライド番号プレースホルダー 3">
            <a:extLst>
              <a:ext uri="{FF2B5EF4-FFF2-40B4-BE49-F238E27FC236}">
                <a16:creationId xmlns:a16="http://schemas.microsoft.com/office/drawing/2014/main" id="{EAE425E7-63B1-465D-8204-887DA80C2A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525671-77C5-40CC-9578-26033E5B3610}" type="slidenum">
              <a:rPr lang="en-US" altLang="ja-JP" smtClean="0">
                <a:latin typeface="メイリオ" panose="020B0604030504040204" pitchFamily="50" charset="-128"/>
                <a:ea typeface="メイリオ" panose="020B0604030504040204" pitchFamily="50" charset="-128"/>
              </a:rPr>
              <a:pPr>
                <a:spcBef>
                  <a:spcPct val="0"/>
                </a:spcBef>
              </a:pPr>
              <a:t>33</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1D720B01-C9CC-4E20-8E52-898556BC09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3BC0AD8-FC39-429C-A3D4-87C94F446AA2}" type="slidenum">
              <a:rPr lang="en-US" altLang="ja-JP" smtClean="0">
                <a:latin typeface="メイリオ" panose="020B0604030504040204" pitchFamily="50" charset="-128"/>
                <a:ea typeface="メイリオ" panose="020B0604030504040204" pitchFamily="50" charset="-128"/>
              </a:rPr>
              <a:pPr>
                <a:spcBef>
                  <a:spcPct val="0"/>
                </a:spcBef>
              </a:pPr>
              <a:t>34</a:t>
            </a:fld>
            <a:endParaRPr lang="en-US" altLang="ja-JP" dirty="0">
              <a:latin typeface="メイリオ" panose="020B0604030504040204" pitchFamily="50" charset="-128"/>
              <a:ea typeface="メイリオ" panose="020B0604030504040204" pitchFamily="50" charset="-128"/>
            </a:endParaRPr>
          </a:p>
        </p:txBody>
      </p:sp>
      <p:sp>
        <p:nvSpPr>
          <p:cNvPr id="68611" name="スライド イメージ プレースホルダ 1">
            <a:extLst>
              <a:ext uri="{FF2B5EF4-FFF2-40B4-BE49-F238E27FC236}">
                <a16:creationId xmlns:a16="http://schemas.microsoft.com/office/drawing/2014/main" id="{9857636C-4D08-4491-A572-35C6389685A6}"/>
              </a:ext>
            </a:extLst>
          </p:cNvPr>
          <p:cNvSpPr>
            <a:spLocks noGrp="1" noRot="1" noChangeAspect="1" noChangeArrowheads="1" noTextEdit="1"/>
          </p:cNvSpPr>
          <p:nvPr>
            <p:ph type="sldImg"/>
          </p:nvPr>
        </p:nvSpPr>
        <p:spPr>
          <a:xfrm>
            <a:off x="920750" y="746125"/>
            <a:ext cx="4967288" cy="3725863"/>
          </a:xfrm>
          <a:ln/>
        </p:spPr>
      </p:sp>
      <p:sp>
        <p:nvSpPr>
          <p:cNvPr id="68612" name="ノート プレースホルダ 2">
            <a:extLst>
              <a:ext uri="{FF2B5EF4-FFF2-40B4-BE49-F238E27FC236}">
                <a16:creationId xmlns:a16="http://schemas.microsoft.com/office/drawing/2014/main" id="{FEBE3510-8B64-4B38-AF10-383680B855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ウイルスおよび不正プログラムの検出経路は、「メール」が全体の約</a:t>
            </a:r>
            <a:r>
              <a:rPr lang="en-US" altLang="ja-JP" dirty="0">
                <a:latin typeface="ＭＳ Ｐ明朝" panose="02020600040205080304" pitchFamily="18" charset="-128"/>
              </a:rPr>
              <a:t>98</a:t>
            </a:r>
            <a:r>
              <a:rPr lang="ja-JP" altLang="en-US" dirty="0">
                <a:latin typeface="ＭＳ Ｐ明朝" panose="02020600040205080304" pitchFamily="18" charset="-128"/>
              </a:rPr>
              <a:t>％を占め、ウェブサイトの閲覧や、ダウンロードしたファイルを開くことによる感染が全体の約</a:t>
            </a:r>
            <a:r>
              <a:rPr lang="en-US" altLang="ja-JP" dirty="0">
                <a:latin typeface="Century" panose="02040604050505020304" pitchFamily="18" charset="0"/>
              </a:rPr>
              <a:t>1</a:t>
            </a:r>
            <a:r>
              <a:rPr lang="ja-JP" altLang="en-US" dirty="0">
                <a:latin typeface="Century" panose="02040604050505020304" pitchFamily="18" charset="0"/>
              </a:rPr>
              <a:t>％であり</a:t>
            </a:r>
            <a:r>
              <a:rPr lang="ja-JP" altLang="en-US" dirty="0">
                <a:latin typeface="ＭＳ Ｐ明朝" panose="02020600040205080304" pitchFamily="18" charset="-128"/>
              </a:rPr>
              <a:t>、</a:t>
            </a:r>
            <a:r>
              <a:rPr lang="en-US" altLang="ja-JP" dirty="0">
                <a:latin typeface="ＭＳ Ｐ明朝" panose="02020600040205080304" pitchFamily="18" charset="-128"/>
              </a:rPr>
              <a:t>99</a:t>
            </a:r>
            <a:r>
              <a:rPr lang="ja-JP" altLang="en-US" dirty="0">
                <a:latin typeface="ＭＳ Ｐ明朝" panose="02020600040205080304" pitchFamily="18" charset="-128"/>
              </a:rPr>
              <a:t>％がインターネット経路である。</a:t>
            </a:r>
            <a:r>
              <a:rPr lang="en-US" altLang="ja-JP" dirty="0">
                <a:latin typeface="ＭＳ Ｐ明朝" panose="02020600040205080304" pitchFamily="18" charset="-128"/>
              </a:rPr>
              <a:t>(2017</a:t>
            </a:r>
            <a:r>
              <a:rPr lang="ja-JP" altLang="en-US" dirty="0">
                <a:latin typeface="ＭＳ Ｐ明朝" panose="02020600040205080304" pitchFamily="18" charset="-128"/>
              </a:rPr>
              <a:t>年</a:t>
            </a:r>
            <a:r>
              <a:rPr lang="en-US" altLang="ja-JP" dirty="0">
                <a:latin typeface="ＭＳ Ｐ明朝" panose="02020600040205080304" pitchFamily="18" charset="-128"/>
              </a:rPr>
              <a:t>4</a:t>
            </a:r>
            <a:r>
              <a:rPr lang="ja-JP" altLang="en-US" dirty="0">
                <a:latin typeface="ＭＳ Ｐ明朝" panose="02020600040205080304" pitchFamily="18" charset="-128"/>
              </a:rPr>
              <a:t>月～</a:t>
            </a:r>
            <a:r>
              <a:rPr lang="en-US" altLang="ja-JP" dirty="0">
                <a:latin typeface="ＭＳ Ｐ明朝" panose="02020600040205080304" pitchFamily="18" charset="-128"/>
              </a:rPr>
              <a:t>2018</a:t>
            </a:r>
            <a:r>
              <a:rPr lang="ja-JP" altLang="en-US" dirty="0">
                <a:latin typeface="ＭＳ Ｐ明朝" panose="02020600040205080304" pitchFamily="18" charset="-128"/>
              </a:rPr>
              <a:t>年</a:t>
            </a:r>
            <a:r>
              <a:rPr lang="en-US" altLang="ja-JP" dirty="0">
                <a:latin typeface="ＭＳ Ｐ明朝" panose="02020600040205080304" pitchFamily="18" charset="-128"/>
              </a:rPr>
              <a:t>9</a:t>
            </a:r>
            <a:r>
              <a:rPr lang="ja-JP" altLang="en-US" dirty="0">
                <a:latin typeface="ＭＳ Ｐ明朝" panose="02020600040205080304" pitchFamily="18" charset="-128"/>
              </a:rPr>
              <a:t>月　</a:t>
            </a:r>
            <a:r>
              <a:rPr lang="en-US" altLang="ja-JP" dirty="0">
                <a:latin typeface="+mn-ea"/>
              </a:rPr>
              <a:t>IPA</a:t>
            </a:r>
            <a:r>
              <a:rPr lang="ja-JP" altLang="en-US" dirty="0">
                <a:latin typeface="+mn-ea"/>
              </a:rPr>
              <a:t>「コンピュータウイルス・不正アクセスの届出状況および相談状況」</a:t>
            </a:r>
            <a:r>
              <a:rPr lang="en-US" altLang="ja-JP" dirty="0">
                <a:latin typeface="+mn-ea"/>
              </a:rPr>
              <a:t>)</a:t>
            </a:r>
            <a:endParaRPr lang="ja-JP" altLang="en-US" dirty="0">
              <a:latin typeface="+mn-ea"/>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端末別のインターネット利用率はスマホがパソコンを上回っており</a:t>
            </a:r>
            <a:r>
              <a:rPr lang="en-US" altLang="ja-JP" dirty="0">
                <a:latin typeface="ＭＳ Ｐ明朝" panose="02020600040205080304" pitchFamily="18" charset="-128"/>
              </a:rPr>
              <a:t>(</a:t>
            </a:r>
            <a:r>
              <a:rPr lang="ja-JP" altLang="en-US" dirty="0">
                <a:latin typeface="ＭＳ Ｐ明朝" panose="02020600040205080304" pitchFamily="18" charset="-128"/>
              </a:rPr>
              <a:t>総務省 </a:t>
            </a:r>
            <a:r>
              <a:rPr lang="zh-TW" altLang="en-US" dirty="0"/>
              <a:t>情報通信白書平成</a:t>
            </a:r>
            <a:r>
              <a:rPr lang="en-US" altLang="zh-TW" dirty="0">
                <a:latin typeface="Century" panose="02040604050505020304" pitchFamily="18" charset="0"/>
              </a:rPr>
              <a:t>30</a:t>
            </a:r>
            <a:r>
              <a:rPr lang="zh-TW" altLang="en-US" dirty="0">
                <a:latin typeface="Century" panose="02040604050505020304" pitchFamily="18" charset="0"/>
              </a:rPr>
              <a:t>年版</a:t>
            </a:r>
            <a:r>
              <a:rPr lang="en-US" altLang="ja-JP" dirty="0">
                <a:latin typeface="ＭＳ Ｐ明朝" panose="02020600040205080304" pitchFamily="18" charset="-128"/>
              </a:rPr>
              <a:t>)</a:t>
            </a:r>
            <a:r>
              <a:rPr lang="ja-JP" altLang="en-US" dirty="0">
                <a:latin typeface="ＭＳ Ｐ明朝" panose="02020600040205080304" pitchFamily="18" charset="-128"/>
              </a:rPr>
              <a:t>、業務でスマホを利用する場合には、スマホもウイルス感染を予防する必要がある。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ウイルスによる手口は巧妙化する一方であるため、技術的対策だけでなく、人的な注意も不可欠である。</a:t>
            </a:r>
            <a:endParaRPr lang="ja-JP" altLang="en-US" dirty="0">
              <a:latin typeface="+mn-ea"/>
            </a:endParaRPr>
          </a:p>
          <a:p>
            <a:pPr eaLnBrk="1" hangingPunct="1"/>
            <a:endParaRPr lang="ja-JP" altLang="en-US" dirty="0"/>
          </a:p>
          <a:p>
            <a:pPr eaLnBrk="1" hangingPunct="1"/>
            <a:endParaRPr lang="ja-JP" altLang="en-US" dirty="0"/>
          </a:p>
        </p:txBody>
      </p:sp>
      <p:sp>
        <p:nvSpPr>
          <p:cNvPr id="68613" name="スライド番号プレースホルダ 3">
            <a:extLst>
              <a:ext uri="{FF2B5EF4-FFF2-40B4-BE49-F238E27FC236}">
                <a16:creationId xmlns:a16="http://schemas.microsoft.com/office/drawing/2014/main" id="{27ACC7D3-0483-4C9E-96B8-E421A58B111A}"/>
              </a:ext>
            </a:extLst>
          </p:cNvPr>
          <p:cNvSpPr txBox="1">
            <a:spLocks noGrp="1"/>
          </p:cNvSpPr>
          <p:nvPr/>
        </p:nvSpPr>
        <p:spPr bwMode="auto">
          <a:xfrm>
            <a:off x="3856038" y="9439275"/>
            <a:ext cx="2949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nchor="b"/>
          <a:lstStyle>
            <a:lvl1pPr defTabSz="954088">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5408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298F6F-81A6-48E4-9B9C-40CAE90781E0}" type="slidenum">
              <a:rPr lang="en-US" altLang="ja-JP">
                <a:latin typeface="メイリオ" panose="020B0604030504040204" pitchFamily="50" charset="-128"/>
                <a:ea typeface="メイリオ" panose="020B0604030504040204" pitchFamily="50" charset="-128"/>
              </a:rPr>
              <a:pPr algn="r" eaLnBrk="1" hangingPunct="1">
                <a:spcBef>
                  <a:spcPct val="0"/>
                </a:spcBef>
              </a:pPr>
              <a:t>34</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30841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ノート プレースホルダ 2">
            <a:extLst>
              <a:ext uri="{FF2B5EF4-FFF2-40B4-BE49-F238E27FC236}">
                <a16:creationId xmlns:a16="http://schemas.microsoft.com/office/drawing/2014/main" id="{FEBE3510-8B64-4B38-AF10-383680B85505}"/>
              </a:ext>
            </a:extLst>
          </p:cNvPr>
          <p:cNvSpPr>
            <a:spLocks noGrp="1"/>
          </p:cNvSpPr>
          <p:nvPr>
            <p:ph type="body" idx="1"/>
          </p:nvPr>
        </p:nvSpPr>
        <p:spPr>
          <a:xfrm>
            <a:off x="681038" y="4721224"/>
            <a:ext cx="5445125" cy="49645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本物そっくりになりすましたウェブサイトを作り、ウイルスを仕掛ける手口もあるので、アクセスしたサイトの真偽について注意する。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en-US" altLang="ja-JP" dirty="0">
                <a:latin typeface="Century" panose="02040604050505020304" pitchFamily="18" charset="0"/>
              </a:rPr>
              <a:t>SSL</a:t>
            </a:r>
            <a:r>
              <a:rPr lang="ja-JP" altLang="en-US" dirty="0">
                <a:latin typeface="ＭＳ Ｐ明朝" panose="02020600040205080304" pitchFamily="18" charset="-128"/>
              </a:rPr>
              <a:t>サーバ証明書をウェブサイトに設定することで「なりすまし防止</a:t>
            </a:r>
            <a:r>
              <a:rPr lang="en-US" altLang="ja-JP" dirty="0">
                <a:latin typeface="ＭＳ Ｐ明朝" panose="02020600040205080304" pitchFamily="18" charset="-128"/>
              </a:rPr>
              <a:t>(</a:t>
            </a:r>
            <a:r>
              <a:rPr lang="ja-JP" altLang="en-US" dirty="0">
                <a:latin typeface="ＭＳ Ｐ明朝" panose="02020600040205080304" pitchFamily="18" charset="-128"/>
              </a:rPr>
              <a:t>実在証明</a:t>
            </a:r>
            <a:r>
              <a:rPr lang="en-US" altLang="ja-JP" dirty="0">
                <a:latin typeface="ＭＳ Ｐ明朝" panose="02020600040205080304" pitchFamily="18" charset="-128"/>
              </a:rPr>
              <a:t>)</a:t>
            </a:r>
            <a:r>
              <a:rPr lang="ja-JP" altLang="en-US" dirty="0">
                <a:latin typeface="ＭＳ Ｐ明朝" panose="02020600040205080304" pitchFamily="18" charset="-128"/>
              </a:rPr>
              <a:t>」ができるので、サーバ証明書の有無は不審なサイトを見分ける方法の一つである。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en-US" altLang="ja-JP" dirty="0">
                <a:latin typeface="Century" panose="02040604050505020304" pitchFamily="18" charset="0"/>
              </a:rPr>
              <a:t>SSL</a:t>
            </a:r>
            <a:r>
              <a:rPr lang="ja-JP" altLang="en-US" dirty="0">
                <a:latin typeface="ＭＳ Ｐ明朝" panose="02020600040205080304" pitchFamily="18" charset="-128"/>
              </a:rPr>
              <a:t>サーバ証明書には、通信するデータの「改ざん検知」や暗号化による「盗聴防止」の効果もある。</a:t>
            </a:r>
            <a:endParaRPr lang="en-US" altLang="ja-JP" dirty="0">
              <a:latin typeface="ＭＳ Ｐ明朝" panose="02020600040205080304" pitchFamily="18" charset="-128"/>
            </a:endParaRPr>
          </a:p>
          <a:p>
            <a:pPr eaLnBrk="1" hangingPunct="1">
              <a:spcBef>
                <a:spcPts val="1200"/>
              </a:spcBef>
            </a:pPr>
            <a:r>
              <a:rPr lang="en-US" altLang="ja-JP" sz="900" b="1" dirty="0"/>
              <a:t>(SSL</a:t>
            </a:r>
            <a:r>
              <a:rPr lang="ja-JP" altLang="en-US" sz="900" b="1" dirty="0"/>
              <a:t>サーバ証明書サービスの種類</a:t>
            </a:r>
            <a:r>
              <a:rPr lang="en-US" altLang="ja-JP" sz="900" b="1" dirty="0"/>
              <a:t>)</a:t>
            </a:r>
            <a:br>
              <a:rPr lang="en-US" altLang="ja-JP" sz="900" b="1" dirty="0"/>
            </a:br>
            <a:r>
              <a:rPr lang="zh-TW" altLang="en-US" sz="900" dirty="0"/>
              <a:t>一般財団法人日本情報経済社会推進協会</a:t>
            </a:r>
            <a:r>
              <a:rPr lang="ja-JP" altLang="en-US" sz="900" dirty="0"/>
              <a:t>インターネットトラストセンター 公式サイトから</a:t>
            </a:r>
          </a:p>
        </p:txBody>
      </p:sp>
      <p:sp>
        <p:nvSpPr>
          <p:cNvPr id="68610" name="Rectangle 7">
            <a:extLst>
              <a:ext uri="{FF2B5EF4-FFF2-40B4-BE49-F238E27FC236}">
                <a16:creationId xmlns:a16="http://schemas.microsoft.com/office/drawing/2014/main" id="{1D720B01-C9CC-4E20-8E52-898556BC09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3BC0AD8-FC39-429C-A3D4-87C94F446AA2}" type="slidenum">
              <a:rPr lang="en-US" altLang="ja-JP" smtClean="0">
                <a:latin typeface="メイリオ" panose="020B0604030504040204" pitchFamily="50" charset="-128"/>
                <a:ea typeface="メイリオ" panose="020B0604030504040204" pitchFamily="50" charset="-128"/>
              </a:rPr>
              <a:pPr>
                <a:spcBef>
                  <a:spcPct val="0"/>
                </a:spcBef>
              </a:pPr>
              <a:t>35</a:t>
            </a:fld>
            <a:endParaRPr lang="en-US" altLang="ja-JP" dirty="0">
              <a:latin typeface="メイリオ" panose="020B0604030504040204" pitchFamily="50" charset="-128"/>
              <a:ea typeface="メイリオ" panose="020B0604030504040204" pitchFamily="50" charset="-128"/>
            </a:endParaRPr>
          </a:p>
        </p:txBody>
      </p:sp>
      <p:sp>
        <p:nvSpPr>
          <p:cNvPr id="68611" name="スライド イメージ プレースホルダ 1">
            <a:extLst>
              <a:ext uri="{FF2B5EF4-FFF2-40B4-BE49-F238E27FC236}">
                <a16:creationId xmlns:a16="http://schemas.microsoft.com/office/drawing/2014/main" id="{9857636C-4D08-4491-A572-35C6389685A6}"/>
              </a:ext>
            </a:extLst>
          </p:cNvPr>
          <p:cNvSpPr>
            <a:spLocks noGrp="1" noRot="1" noChangeAspect="1" noChangeArrowheads="1" noTextEdit="1"/>
          </p:cNvSpPr>
          <p:nvPr>
            <p:ph type="sldImg"/>
          </p:nvPr>
        </p:nvSpPr>
        <p:spPr>
          <a:xfrm>
            <a:off x="920750" y="746125"/>
            <a:ext cx="4967288" cy="3725863"/>
          </a:xfrm>
          <a:ln/>
        </p:spPr>
      </p:sp>
      <p:sp>
        <p:nvSpPr>
          <p:cNvPr id="68613" name="スライド番号プレースホルダ 3">
            <a:extLst>
              <a:ext uri="{FF2B5EF4-FFF2-40B4-BE49-F238E27FC236}">
                <a16:creationId xmlns:a16="http://schemas.microsoft.com/office/drawing/2014/main" id="{27ACC7D3-0483-4C9E-96B8-E421A58B111A}"/>
              </a:ext>
            </a:extLst>
          </p:cNvPr>
          <p:cNvSpPr txBox="1">
            <a:spLocks noGrp="1"/>
          </p:cNvSpPr>
          <p:nvPr/>
        </p:nvSpPr>
        <p:spPr bwMode="auto">
          <a:xfrm>
            <a:off x="3856038" y="9439275"/>
            <a:ext cx="2949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nchor="b"/>
          <a:lstStyle>
            <a:lvl1pPr defTabSz="954088">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5408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298F6F-81A6-48E4-9B9C-40CAE90781E0}" type="slidenum">
              <a:rPr lang="en-US" altLang="ja-JP">
                <a:latin typeface="メイリオ" panose="020B0604030504040204" pitchFamily="50" charset="-128"/>
                <a:ea typeface="メイリオ" panose="020B0604030504040204" pitchFamily="50" charset="-128"/>
              </a:rPr>
              <a:pPr algn="r" eaLnBrk="1" hangingPunct="1">
                <a:spcBef>
                  <a:spcPct val="0"/>
                </a:spcBef>
              </a:pPr>
              <a:t>35</a:t>
            </a:fld>
            <a:endParaRPr lang="en-US" altLang="ja-JP" dirty="0">
              <a:latin typeface="メイリオ" panose="020B0604030504040204" pitchFamily="50" charset="-128"/>
              <a:ea typeface="メイリオ" panose="020B0604030504040204" pitchFamily="50" charset="-128"/>
            </a:endParaRPr>
          </a:p>
        </p:txBody>
      </p:sp>
      <p:graphicFrame>
        <p:nvGraphicFramePr>
          <p:cNvPr id="2" name="表 2">
            <a:extLst>
              <a:ext uri="{FF2B5EF4-FFF2-40B4-BE49-F238E27FC236}">
                <a16:creationId xmlns:a16="http://schemas.microsoft.com/office/drawing/2014/main" id="{E5654467-3DDC-4FA4-ABB5-5A082367B0EE}"/>
              </a:ext>
            </a:extLst>
          </p:cNvPr>
          <p:cNvGraphicFramePr>
            <a:graphicFrameLocks noGrp="1"/>
          </p:cNvGraphicFramePr>
          <p:nvPr>
            <p:extLst>
              <p:ext uri="{D42A27DB-BD31-4B8C-83A1-F6EECF244321}">
                <p14:modId xmlns:p14="http://schemas.microsoft.com/office/powerpoint/2010/main" val="366216836"/>
              </p:ext>
            </p:extLst>
          </p:nvPr>
        </p:nvGraphicFramePr>
        <p:xfrm>
          <a:off x="840180" y="6697861"/>
          <a:ext cx="5443740" cy="2963960"/>
        </p:xfrm>
        <a:graphic>
          <a:graphicData uri="http://schemas.openxmlformats.org/drawingml/2006/table">
            <a:tbl>
              <a:tblPr firstRow="1" bandRow="1">
                <a:tableStyleId>{5940675A-B579-460E-94D1-54222C63F5DA}</a:tableStyleId>
              </a:tblPr>
              <a:tblGrid>
                <a:gridCol w="691211">
                  <a:extLst>
                    <a:ext uri="{9D8B030D-6E8A-4147-A177-3AD203B41FA5}">
                      <a16:colId xmlns:a16="http://schemas.microsoft.com/office/drawing/2014/main" val="18328861"/>
                    </a:ext>
                  </a:extLst>
                </a:gridCol>
                <a:gridCol w="1584176">
                  <a:extLst>
                    <a:ext uri="{9D8B030D-6E8A-4147-A177-3AD203B41FA5}">
                      <a16:colId xmlns:a16="http://schemas.microsoft.com/office/drawing/2014/main" val="3474265203"/>
                    </a:ext>
                  </a:extLst>
                </a:gridCol>
                <a:gridCol w="1584177">
                  <a:extLst>
                    <a:ext uri="{9D8B030D-6E8A-4147-A177-3AD203B41FA5}">
                      <a16:colId xmlns:a16="http://schemas.microsoft.com/office/drawing/2014/main" val="1619814772"/>
                    </a:ext>
                  </a:extLst>
                </a:gridCol>
                <a:gridCol w="1584176">
                  <a:extLst>
                    <a:ext uri="{9D8B030D-6E8A-4147-A177-3AD203B41FA5}">
                      <a16:colId xmlns:a16="http://schemas.microsoft.com/office/drawing/2014/main" val="2551180170"/>
                    </a:ext>
                  </a:extLst>
                </a:gridCol>
              </a:tblGrid>
              <a:tr h="302704">
                <a:tc>
                  <a:txBody>
                    <a:bodyPr/>
                    <a:lstStyle/>
                    <a:p>
                      <a:pPr algn="ctr"/>
                      <a:r>
                        <a:rPr kumimoji="1" lang="ja-JP" altLang="en-US" sz="900" b="1" dirty="0">
                          <a:latin typeface="+mn-ea"/>
                          <a:ea typeface="+mn-ea"/>
                        </a:rPr>
                        <a:t>認証タイプ</a:t>
                      </a:r>
                    </a:p>
                  </a:txBody>
                  <a:tcPr marL="36000" marR="36000" marT="36000" marB="36000" anchor="ctr"/>
                </a:tc>
                <a:tc>
                  <a:txBody>
                    <a:bodyPr/>
                    <a:lstStyle/>
                    <a:p>
                      <a:pPr algn="ctr"/>
                      <a:r>
                        <a:rPr kumimoji="1" lang="en-US" altLang="ja-JP" sz="900" b="1" dirty="0">
                          <a:latin typeface="+mn-ea"/>
                          <a:ea typeface="+mn-ea"/>
                        </a:rPr>
                        <a:t>EV</a:t>
                      </a:r>
                      <a:r>
                        <a:rPr kumimoji="1" lang="ja-JP" altLang="en-US" sz="900" b="1" dirty="0">
                          <a:latin typeface="+mn-ea"/>
                          <a:ea typeface="+mn-ea"/>
                        </a:rPr>
                        <a:t>認証</a:t>
                      </a:r>
                    </a:p>
                  </a:txBody>
                  <a:tcPr marL="36000" marR="36000" marT="36000" marB="36000" anchor="ctr"/>
                </a:tc>
                <a:tc>
                  <a:txBody>
                    <a:bodyPr/>
                    <a:lstStyle/>
                    <a:p>
                      <a:pPr algn="ctr"/>
                      <a:r>
                        <a:rPr kumimoji="1" lang="zh-TW" altLang="en-US" sz="900" b="1" dirty="0">
                          <a:latin typeface="+mn-ea"/>
                          <a:ea typeface="+mn-ea"/>
                        </a:rPr>
                        <a:t>企業実在認証</a:t>
                      </a:r>
                      <a:endParaRPr kumimoji="1" lang="ja-JP" altLang="en-US" sz="900" b="1" dirty="0">
                        <a:latin typeface="+mn-ea"/>
                        <a:ea typeface="+mn-ea"/>
                      </a:endParaRPr>
                    </a:p>
                  </a:txBody>
                  <a:tcPr marL="36000" marR="36000" marT="36000" marB="36000" anchor="ctr"/>
                </a:tc>
                <a:tc>
                  <a:txBody>
                    <a:bodyPr/>
                    <a:lstStyle/>
                    <a:p>
                      <a:pPr algn="ctr"/>
                      <a:r>
                        <a:rPr kumimoji="1" lang="ja-JP" altLang="en-US" sz="900" b="1" dirty="0">
                          <a:latin typeface="+mn-ea"/>
                          <a:ea typeface="+mn-ea"/>
                        </a:rPr>
                        <a:t>ドメイン認証</a:t>
                      </a:r>
                    </a:p>
                  </a:txBody>
                  <a:tcPr marL="36000" marR="36000" marT="36000" marB="36000" anchor="ctr"/>
                </a:tc>
                <a:extLst>
                  <a:ext uri="{0D108BD9-81ED-4DB2-BD59-A6C34878D82A}">
                    <a16:rowId xmlns:a16="http://schemas.microsoft.com/office/drawing/2014/main" val="108467586"/>
                  </a:ext>
                </a:extLst>
              </a:tr>
              <a:tr h="302704">
                <a:tc>
                  <a:txBody>
                    <a:bodyPr/>
                    <a:lstStyle/>
                    <a:p>
                      <a:pPr algn="ctr"/>
                      <a:r>
                        <a:rPr kumimoji="1" lang="ja-JP" altLang="en-US" sz="900" b="1" dirty="0">
                          <a:latin typeface="+mn-ea"/>
                          <a:ea typeface="+mn-ea"/>
                        </a:rPr>
                        <a:t>略称</a:t>
                      </a:r>
                    </a:p>
                  </a:txBody>
                  <a:tcPr marL="36000" marR="36000" marT="36000" marB="36000" anchor="ctr"/>
                </a:tc>
                <a:tc>
                  <a:txBody>
                    <a:bodyPr/>
                    <a:lstStyle/>
                    <a:p>
                      <a:pPr algn="ctr"/>
                      <a:r>
                        <a:rPr kumimoji="1" lang="en-US" altLang="ja-JP" sz="900" kern="1200" dirty="0">
                          <a:solidFill>
                            <a:schemeClr val="tx1"/>
                          </a:solidFill>
                          <a:latin typeface="Century" panose="02040604050505020304" pitchFamily="18" charset="0"/>
                          <a:ea typeface="+mn-ea"/>
                          <a:cs typeface="+mn-cs"/>
                        </a:rPr>
                        <a:t>EV</a:t>
                      </a:r>
                    </a:p>
                    <a:p>
                      <a:pPr algn="ctr"/>
                      <a:r>
                        <a:rPr kumimoji="1" lang="en-US" altLang="ja-JP" sz="900" kern="1200" dirty="0">
                          <a:solidFill>
                            <a:schemeClr val="tx1"/>
                          </a:solidFill>
                          <a:latin typeface="Century" panose="02040604050505020304" pitchFamily="18" charset="0"/>
                          <a:ea typeface="+mn-ea"/>
                          <a:cs typeface="+mn-cs"/>
                        </a:rPr>
                        <a:t>(Extended Validation) </a:t>
                      </a:r>
                      <a:endParaRPr kumimoji="1" lang="ja-JP" altLang="en-US" sz="900" kern="1200" dirty="0">
                        <a:solidFill>
                          <a:schemeClr val="tx1"/>
                        </a:solidFill>
                        <a:latin typeface="Century" panose="02040604050505020304" pitchFamily="18" charset="0"/>
                        <a:ea typeface="+mn-ea"/>
                        <a:cs typeface="+mn-cs"/>
                      </a:endParaRPr>
                    </a:p>
                  </a:txBody>
                  <a:tcPr marL="36000" marR="36000" marT="36000" marB="36000" anchor="ctr"/>
                </a:tc>
                <a:tc>
                  <a:txBody>
                    <a:bodyPr/>
                    <a:lstStyle/>
                    <a:p>
                      <a:pPr algn="ctr" rtl="0" eaLnBrk="0" fontAlgn="base" hangingPunct="0">
                        <a:spcBef>
                          <a:spcPct val="0"/>
                        </a:spcBef>
                        <a:spcAft>
                          <a:spcPct val="0"/>
                        </a:spcAft>
                      </a:pPr>
                      <a:r>
                        <a:rPr kumimoji="1" lang="en-US" altLang="ja-JP" sz="900" kern="1200" dirty="0">
                          <a:solidFill>
                            <a:schemeClr val="tx1"/>
                          </a:solidFill>
                          <a:latin typeface="Century" panose="02040604050505020304" pitchFamily="18" charset="0"/>
                          <a:ea typeface="+mn-ea"/>
                          <a:cs typeface="+mn-cs"/>
                        </a:rPr>
                        <a:t>OV</a:t>
                      </a:r>
                    </a:p>
                    <a:p>
                      <a:pPr algn="ctr" rtl="0" eaLnBrk="0" fontAlgn="base" hangingPunct="0">
                        <a:spcBef>
                          <a:spcPct val="0"/>
                        </a:spcBef>
                        <a:spcAft>
                          <a:spcPct val="0"/>
                        </a:spcAft>
                      </a:pPr>
                      <a:r>
                        <a:rPr kumimoji="1" lang="en-US" altLang="ja-JP" sz="900" kern="1200" dirty="0">
                          <a:solidFill>
                            <a:schemeClr val="tx1"/>
                          </a:solidFill>
                          <a:latin typeface="Century" panose="02040604050505020304" pitchFamily="18" charset="0"/>
                          <a:ea typeface="+mn-ea"/>
                          <a:cs typeface="+mn-cs"/>
                        </a:rPr>
                        <a:t> (Organization Validation)</a:t>
                      </a:r>
                      <a:endParaRPr kumimoji="1" lang="ja-JP" altLang="en-US" sz="900" kern="1200" dirty="0">
                        <a:solidFill>
                          <a:schemeClr val="tx1"/>
                        </a:solidFill>
                        <a:latin typeface="Century" panose="02040604050505020304" pitchFamily="18" charset="0"/>
                        <a:ea typeface="+mn-ea"/>
                        <a:cs typeface="+mn-cs"/>
                      </a:endParaRPr>
                    </a:p>
                  </a:txBody>
                  <a:tcPr marL="36000" marR="36000" marT="36000" marB="36000" anchor="ctr"/>
                </a:tc>
                <a:tc>
                  <a:txBody>
                    <a:bodyPr/>
                    <a:lstStyle/>
                    <a:p>
                      <a:pPr algn="ctr" rtl="0" eaLnBrk="0" fontAlgn="base" hangingPunct="0">
                        <a:spcBef>
                          <a:spcPct val="0"/>
                        </a:spcBef>
                        <a:spcAft>
                          <a:spcPct val="0"/>
                        </a:spcAft>
                      </a:pPr>
                      <a:r>
                        <a:rPr kumimoji="1" lang="en-US" altLang="ja-JP" sz="900" kern="1200" dirty="0">
                          <a:solidFill>
                            <a:schemeClr val="tx1"/>
                          </a:solidFill>
                          <a:latin typeface="Century" panose="02040604050505020304" pitchFamily="18" charset="0"/>
                          <a:ea typeface="+mn-ea"/>
                          <a:cs typeface="+mn-cs"/>
                        </a:rPr>
                        <a:t>DV</a:t>
                      </a:r>
                    </a:p>
                    <a:p>
                      <a:pPr algn="ctr" rtl="0" eaLnBrk="0" fontAlgn="base" hangingPunct="0">
                        <a:spcBef>
                          <a:spcPct val="0"/>
                        </a:spcBef>
                        <a:spcAft>
                          <a:spcPct val="0"/>
                        </a:spcAft>
                      </a:pPr>
                      <a:r>
                        <a:rPr kumimoji="1" lang="en-US" altLang="ja-JP" sz="900" kern="1200" dirty="0">
                          <a:solidFill>
                            <a:schemeClr val="tx1"/>
                          </a:solidFill>
                          <a:latin typeface="Century" panose="02040604050505020304" pitchFamily="18" charset="0"/>
                          <a:ea typeface="+mn-ea"/>
                          <a:cs typeface="+mn-cs"/>
                        </a:rPr>
                        <a:t> (Domain Validation) </a:t>
                      </a:r>
                      <a:endParaRPr kumimoji="1" lang="ja-JP" altLang="en-US" sz="900" kern="1200" dirty="0">
                        <a:solidFill>
                          <a:schemeClr val="tx1"/>
                        </a:solidFill>
                        <a:latin typeface="Century" panose="02040604050505020304" pitchFamily="18" charset="0"/>
                        <a:ea typeface="+mn-ea"/>
                        <a:cs typeface="+mn-cs"/>
                      </a:endParaRPr>
                    </a:p>
                  </a:txBody>
                  <a:tcPr marL="36000" marR="36000" marT="36000" marB="36000" anchor="ctr"/>
                </a:tc>
                <a:extLst>
                  <a:ext uri="{0D108BD9-81ED-4DB2-BD59-A6C34878D82A}">
                    <a16:rowId xmlns:a16="http://schemas.microsoft.com/office/drawing/2014/main" val="493608157"/>
                  </a:ext>
                </a:extLst>
              </a:tr>
              <a:tr h="302704">
                <a:tc>
                  <a:txBody>
                    <a:bodyPr/>
                    <a:lstStyle/>
                    <a:p>
                      <a:pPr algn="ctr"/>
                      <a:r>
                        <a:rPr kumimoji="1" lang="ja-JP" altLang="en-US" sz="900" b="1" dirty="0">
                          <a:latin typeface="+mn-ea"/>
                          <a:ea typeface="+mn-ea"/>
                        </a:rPr>
                        <a:t>暗号化通信</a:t>
                      </a:r>
                    </a:p>
                  </a:txBody>
                  <a:tcPr marL="36000" marR="36000" marT="36000" marB="36000" anchor="ctr"/>
                </a:tc>
                <a:tc>
                  <a:txBody>
                    <a:bodyPr/>
                    <a:lstStyle/>
                    <a:p>
                      <a:pPr algn="ctr"/>
                      <a:r>
                        <a:rPr kumimoji="1" lang="ja-JP" altLang="en-US" sz="900" dirty="0">
                          <a:latin typeface="+mn-ea"/>
                          <a:ea typeface="+mn-ea"/>
                        </a:rPr>
                        <a:t> 〇</a:t>
                      </a:r>
                    </a:p>
                  </a:txBody>
                  <a:tcPr marL="36000" marR="36000" marT="36000" marB="36000" anchor="ctr"/>
                </a:tc>
                <a:tc>
                  <a:txBody>
                    <a:bodyPr/>
                    <a:lstStyle/>
                    <a:p>
                      <a:pPr algn="ctr"/>
                      <a:r>
                        <a:rPr kumimoji="1" lang="ja-JP" altLang="en-US" sz="900" dirty="0">
                          <a:latin typeface="+mn-ea"/>
                          <a:ea typeface="+mn-ea"/>
                        </a:rPr>
                        <a:t> 〇</a:t>
                      </a:r>
                    </a:p>
                  </a:txBody>
                  <a:tcPr marL="36000" marR="36000" marT="36000" marB="36000" anchor="ctr"/>
                </a:tc>
                <a:tc>
                  <a:txBody>
                    <a:bodyPr/>
                    <a:lstStyle/>
                    <a:p>
                      <a:pPr algn="ctr"/>
                      <a:r>
                        <a:rPr kumimoji="1" lang="ja-JP" altLang="en-US" sz="900" dirty="0">
                          <a:latin typeface="+mn-ea"/>
                          <a:ea typeface="+mn-ea"/>
                        </a:rPr>
                        <a:t> 〇</a:t>
                      </a:r>
                    </a:p>
                  </a:txBody>
                  <a:tcPr marL="36000" marR="36000" marT="36000" marB="36000" anchor="ctr"/>
                </a:tc>
                <a:extLst>
                  <a:ext uri="{0D108BD9-81ED-4DB2-BD59-A6C34878D82A}">
                    <a16:rowId xmlns:a16="http://schemas.microsoft.com/office/drawing/2014/main" val="4178279097"/>
                  </a:ext>
                </a:extLst>
              </a:tr>
              <a:tr h="302704">
                <a:tc>
                  <a:txBody>
                    <a:bodyPr/>
                    <a:lstStyle/>
                    <a:p>
                      <a:pPr algn="ctr"/>
                      <a:r>
                        <a:rPr kumimoji="1" lang="ja-JP" altLang="en-US" sz="900" b="1" dirty="0">
                          <a:latin typeface="+mn-ea"/>
                          <a:ea typeface="+mn-ea"/>
                        </a:rPr>
                        <a:t>審査レベル</a:t>
                      </a:r>
                    </a:p>
                  </a:txBody>
                  <a:tcPr marL="36000" marR="36000" marT="36000" marB="36000" anchor="ctr"/>
                </a:tc>
                <a:tc>
                  <a:txBody>
                    <a:bodyPr/>
                    <a:lstStyle/>
                    <a:p>
                      <a:pPr algn="ctr"/>
                      <a:r>
                        <a:rPr kumimoji="1" lang="ja-JP" altLang="en-US" sz="900" dirty="0">
                          <a:latin typeface="+mn-ea"/>
                          <a:ea typeface="+mn-ea"/>
                        </a:rPr>
                        <a:t>★★★</a:t>
                      </a:r>
                    </a:p>
                  </a:txBody>
                  <a:tcPr marL="36000" marR="36000" marT="36000" marB="36000" anchor="ctr"/>
                </a:tc>
                <a:tc>
                  <a:txBody>
                    <a:bodyPr/>
                    <a:lstStyle/>
                    <a:p>
                      <a:pPr algn="ctr"/>
                      <a:r>
                        <a:rPr kumimoji="1" lang="ja-JP" altLang="en-US" sz="900" dirty="0">
                          <a:latin typeface="+mn-ea"/>
                          <a:ea typeface="+mn-ea"/>
                        </a:rPr>
                        <a:t>★★</a:t>
                      </a:r>
                    </a:p>
                  </a:txBody>
                  <a:tcPr marL="36000" marR="36000" marT="36000" marB="36000" anchor="ctr"/>
                </a:tc>
                <a:tc>
                  <a:txBody>
                    <a:bodyPr/>
                    <a:lstStyle/>
                    <a:p>
                      <a:pPr algn="ctr"/>
                      <a:r>
                        <a:rPr kumimoji="1" lang="ja-JP" altLang="en-US" sz="900" dirty="0">
                          <a:latin typeface="+mn-ea"/>
                          <a:ea typeface="+mn-ea"/>
                        </a:rPr>
                        <a:t>★</a:t>
                      </a:r>
                    </a:p>
                  </a:txBody>
                  <a:tcPr marL="36000" marR="36000" marT="36000" marB="36000" anchor="ctr"/>
                </a:tc>
                <a:extLst>
                  <a:ext uri="{0D108BD9-81ED-4DB2-BD59-A6C34878D82A}">
                    <a16:rowId xmlns:a16="http://schemas.microsoft.com/office/drawing/2014/main" val="2030989102"/>
                  </a:ext>
                </a:extLst>
              </a:tr>
              <a:tr h="302704">
                <a:tc>
                  <a:txBody>
                    <a:bodyPr/>
                    <a:lstStyle/>
                    <a:p>
                      <a:pPr algn="ctr"/>
                      <a:r>
                        <a:rPr kumimoji="1" lang="ja-JP" altLang="en-US" sz="900" b="1" dirty="0">
                          <a:latin typeface="+mn-ea"/>
                          <a:ea typeface="+mn-ea"/>
                        </a:rPr>
                        <a:t>発行スピード</a:t>
                      </a:r>
                    </a:p>
                  </a:txBody>
                  <a:tcPr marL="36000" marR="36000" marT="36000" marB="36000" anchor="ctr"/>
                </a:tc>
                <a:tc>
                  <a:txBody>
                    <a:bodyPr/>
                    <a:lstStyle/>
                    <a:p>
                      <a:pPr algn="ctr"/>
                      <a:r>
                        <a:rPr kumimoji="1" lang="ja-JP" altLang="en-US" sz="900" dirty="0">
                          <a:latin typeface="+mn-ea"/>
                          <a:ea typeface="+mn-ea"/>
                        </a:rPr>
                        <a:t>約</a:t>
                      </a:r>
                      <a:r>
                        <a:rPr kumimoji="1" lang="en-US" altLang="ja-JP" sz="900" kern="1200" dirty="0">
                          <a:solidFill>
                            <a:schemeClr val="tx1"/>
                          </a:solidFill>
                          <a:latin typeface="Century" panose="02040604050505020304" pitchFamily="18" charset="0"/>
                          <a:ea typeface="+mn-ea"/>
                          <a:cs typeface="+mn-cs"/>
                        </a:rPr>
                        <a:t>2</a:t>
                      </a:r>
                      <a:r>
                        <a:rPr kumimoji="1" lang="ja-JP" altLang="en-US" sz="900" dirty="0">
                          <a:latin typeface="+mn-ea"/>
                          <a:ea typeface="+mn-ea"/>
                        </a:rPr>
                        <a:t>週間</a:t>
                      </a:r>
                    </a:p>
                  </a:txBody>
                  <a:tcPr marL="36000" marR="36000" marT="36000" marB="36000" anchor="ctr"/>
                </a:tc>
                <a:tc>
                  <a:txBody>
                    <a:bodyPr/>
                    <a:lstStyle/>
                    <a:p>
                      <a:pPr algn="ctr"/>
                      <a:r>
                        <a:rPr kumimoji="1" lang="en-US" altLang="ja-JP" sz="900" kern="1200" dirty="0">
                          <a:solidFill>
                            <a:schemeClr val="tx1"/>
                          </a:solidFill>
                          <a:latin typeface="Century" panose="02040604050505020304" pitchFamily="18" charset="0"/>
                          <a:ea typeface="+mn-ea"/>
                          <a:cs typeface="+mn-cs"/>
                        </a:rPr>
                        <a:t>2</a:t>
                      </a:r>
                      <a:r>
                        <a:rPr kumimoji="1" lang="ja-JP" altLang="en-US" sz="900" kern="1200" dirty="0">
                          <a:solidFill>
                            <a:schemeClr val="tx1"/>
                          </a:solidFill>
                          <a:latin typeface="Century" panose="02040604050505020304" pitchFamily="18" charset="0"/>
                          <a:ea typeface="+mn-ea"/>
                          <a:cs typeface="+mn-cs"/>
                        </a:rPr>
                        <a:t>～</a:t>
                      </a:r>
                      <a:r>
                        <a:rPr kumimoji="1" lang="en-US" altLang="ja-JP" sz="900" kern="1200" dirty="0">
                          <a:solidFill>
                            <a:schemeClr val="tx1"/>
                          </a:solidFill>
                          <a:latin typeface="Century" panose="02040604050505020304" pitchFamily="18" charset="0"/>
                          <a:ea typeface="+mn-ea"/>
                          <a:cs typeface="+mn-cs"/>
                        </a:rPr>
                        <a:t>3</a:t>
                      </a:r>
                      <a:r>
                        <a:rPr kumimoji="1" lang="ja-JP" altLang="en-US" sz="900" dirty="0">
                          <a:latin typeface="+mn-ea"/>
                          <a:ea typeface="+mn-ea"/>
                        </a:rPr>
                        <a:t>日</a:t>
                      </a:r>
                    </a:p>
                  </a:txBody>
                  <a:tcPr marL="36000" marR="36000" marT="36000" marB="36000" anchor="ctr"/>
                </a:tc>
                <a:tc>
                  <a:txBody>
                    <a:bodyPr/>
                    <a:lstStyle/>
                    <a:p>
                      <a:pPr algn="ctr"/>
                      <a:r>
                        <a:rPr kumimoji="1" lang="ja-JP" altLang="en-US" sz="900" dirty="0">
                          <a:latin typeface="+mn-ea"/>
                          <a:ea typeface="+mn-ea"/>
                        </a:rPr>
                        <a:t>即日</a:t>
                      </a:r>
                    </a:p>
                  </a:txBody>
                  <a:tcPr marL="36000" marR="36000" marT="36000" marB="36000" anchor="ctr"/>
                </a:tc>
                <a:extLst>
                  <a:ext uri="{0D108BD9-81ED-4DB2-BD59-A6C34878D82A}">
                    <a16:rowId xmlns:a16="http://schemas.microsoft.com/office/drawing/2014/main" val="202228449"/>
                  </a:ext>
                </a:extLst>
              </a:tr>
              <a:tr h="302704">
                <a:tc>
                  <a:txBody>
                    <a:bodyPr/>
                    <a:lstStyle/>
                    <a:p>
                      <a:pPr algn="ctr"/>
                      <a:r>
                        <a:rPr kumimoji="1" lang="ja-JP" altLang="en-US" sz="900" b="1" dirty="0">
                          <a:latin typeface="+mn-ea"/>
                          <a:ea typeface="+mn-ea"/>
                        </a:rPr>
                        <a:t>価格相場</a:t>
                      </a:r>
                    </a:p>
                  </a:txBody>
                  <a:tcPr marL="36000" marR="36000" marT="36000" marB="36000" anchor="ctr"/>
                </a:tc>
                <a:tc>
                  <a:txBody>
                    <a:bodyPr/>
                    <a:lstStyle/>
                    <a:p>
                      <a:pPr algn="ctr"/>
                      <a:r>
                        <a:rPr kumimoji="1" lang="en-US" altLang="ja-JP" sz="900" kern="1200" dirty="0">
                          <a:solidFill>
                            <a:schemeClr val="tx1"/>
                          </a:solidFill>
                          <a:latin typeface="Century" panose="02040604050505020304" pitchFamily="18" charset="0"/>
                          <a:ea typeface="+mn-ea"/>
                          <a:cs typeface="+mn-cs"/>
                        </a:rPr>
                        <a:t>100,000</a:t>
                      </a:r>
                      <a:r>
                        <a:rPr kumimoji="1" lang="ja-JP" altLang="en-US" sz="900" kern="1200" dirty="0">
                          <a:solidFill>
                            <a:schemeClr val="tx1"/>
                          </a:solidFill>
                          <a:latin typeface="Century" panose="02040604050505020304" pitchFamily="18" charset="0"/>
                          <a:ea typeface="+mn-ea"/>
                          <a:cs typeface="+mn-cs"/>
                        </a:rPr>
                        <a:t>円～</a:t>
                      </a:r>
                    </a:p>
                  </a:txBody>
                  <a:tcPr marL="36000" marR="36000" marT="36000" marB="36000" anchor="ctr"/>
                </a:tc>
                <a:tc>
                  <a:txBody>
                    <a:bodyPr/>
                    <a:lstStyle/>
                    <a:p>
                      <a:pPr algn="ctr"/>
                      <a:r>
                        <a:rPr kumimoji="1" lang="en-US" altLang="ja-JP" sz="900" kern="1200" dirty="0">
                          <a:solidFill>
                            <a:schemeClr val="tx1"/>
                          </a:solidFill>
                          <a:latin typeface="Century" panose="02040604050505020304" pitchFamily="18" charset="0"/>
                          <a:ea typeface="+mn-ea"/>
                          <a:cs typeface="+mn-cs"/>
                        </a:rPr>
                        <a:t>40,000</a:t>
                      </a:r>
                      <a:r>
                        <a:rPr kumimoji="1" lang="ja-JP" altLang="en-US" sz="900" kern="1200" dirty="0">
                          <a:solidFill>
                            <a:schemeClr val="tx1"/>
                          </a:solidFill>
                          <a:latin typeface="Century" panose="02040604050505020304" pitchFamily="18" charset="0"/>
                          <a:ea typeface="+mn-ea"/>
                          <a:cs typeface="+mn-cs"/>
                        </a:rPr>
                        <a:t>円～</a:t>
                      </a:r>
                      <a:r>
                        <a:rPr kumimoji="1" lang="en-US" altLang="ja-JP" sz="900" kern="1200" dirty="0">
                          <a:solidFill>
                            <a:schemeClr val="tx1"/>
                          </a:solidFill>
                          <a:latin typeface="Century" panose="02040604050505020304" pitchFamily="18" charset="0"/>
                          <a:ea typeface="+mn-ea"/>
                          <a:cs typeface="+mn-cs"/>
                        </a:rPr>
                        <a:t>90,000</a:t>
                      </a:r>
                      <a:r>
                        <a:rPr kumimoji="1" lang="ja-JP" altLang="en-US" sz="900" dirty="0">
                          <a:latin typeface="+mn-ea"/>
                          <a:ea typeface="+mn-ea"/>
                        </a:rPr>
                        <a:t>円</a:t>
                      </a:r>
                    </a:p>
                  </a:txBody>
                  <a:tcPr marL="36000" marR="36000" marT="36000" marB="36000" anchor="ctr"/>
                </a:tc>
                <a:tc>
                  <a:txBody>
                    <a:bodyPr/>
                    <a:lstStyle/>
                    <a:p>
                      <a:pPr algn="ctr"/>
                      <a:r>
                        <a:rPr kumimoji="1" lang="ja-JP" altLang="en-US" sz="900" dirty="0">
                          <a:latin typeface="+mn-ea"/>
                          <a:ea typeface="+mn-ea"/>
                        </a:rPr>
                        <a:t>無償</a:t>
                      </a:r>
                      <a:r>
                        <a:rPr kumimoji="1" lang="ja-JP" altLang="en-US" sz="900" kern="1200" dirty="0">
                          <a:solidFill>
                            <a:schemeClr val="tx1"/>
                          </a:solidFill>
                          <a:latin typeface="Century" panose="02040604050505020304" pitchFamily="18" charset="0"/>
                          <a:ea typeface="+mn-ea"/>
                          <a:cs typeface="+mn-cs"/>
                        </a:rPr>
                        <a:t>～</a:t>
                      </a:r>
                      <a:r>
                        <a:rPr kumimoji="1" lang="en-US" altLang="ja-JP" sz="900" kern="1200" dirty="0">
                          <a:solidFill>
                            <a:schemeClr val="tx1"/>
                          </a:solidFill>
                          <a:latin typeface="Century" panose="02040604050505020304" pitchFamily="18" charset="0"/>
                          <a:ea typeface="+mn-ea"/>
                          <a:cs typeface="+mn-cs"/>
                        </a:rPr>
                        <a:t>40,000</a:t>
                      </a:r>
                      <a:r>
                        <a:rPr kumimoji="1" lang="ja-JP" altLang="en-US" sz="900" dirty="0">
                          <a:latin typeface="+mn-ea"/>
                          <a:ea typeface="+mn-ea"/>
                        </a:rPr>
                        <a:t>円</a:t>
                      </a:r>
                    </a:p>
                  </a:txBody>
                  <a:tcPr marL="36000" marR="36000" marT="36000" marB="36000" anchor="ctr"/>
                </a:tc>
                <a:extLst>
                  <a:ext uri="{0D108BD9-81ED-4DB2-BD59-A6C34878D82A}">
                    <a16:rowId xmlns:a16="http://schemas.microsoft.com/office/drawing/2014/main" val="2031535429"/>
                  </a:ext>
                </a:extLst>
              </a:tr>
              <a:tr h="394649">
                <a:tc>
                  <a:txBody>
                    <a:bodyPr/>
                    <a:lstStyle/>
                    <a:p>
                      <a:pPr algn="ctr"/>
                      <a:r>
                        <a:rPr kumimoji="1" lang="ja-JP" altLang="en-US" sz="900" b="1" dirty="0">
                          <a:latin typeface="+mn-ea"/>
                          <a:ea typeface="+mn-ea"/>
                        </a:rPr>
                        <a:t>役割</a:t>
                      </a:r>
                    </a:p>
                  </a:txBody>
                  <a:tcPr marL="36000" marR="36000" marT="36000" marB="36000" anchor="ctr"/>
                </a:tc>
                <a:tc>
                  <a:txBody>
                    <a:bodyPr/>
                    <a:lstStyle/>
                    <a:p>
                      <a:pPr algn="ctr"/>
                      <a:r>
                        <a:rPr kumimoji="1" lang="ja-JP" altLang="en-US" sz="900" dirty="0">
                          <a:latin typeface="+mn-ea"/>
                          <a:ea typeface="+mn-ea"/>
                        </a:rPr>
                        <a:t>暗号化</a:t>
                      </a:r>
                    </a:p>
                    <a:p>
                      <a:pPr algn="ctr"/>
                      <a:r>
                        <a:rPr kumimoji="1" lang="ja-JP" altLang="en-US" sz="900" dirty="0">
                          <a:latin typeface="+mn-ea"/>
                          <a:ea typeface="+mn-ea"/>
                        </a:rPr>
                        <a:t> ＋法的な存在確認</a:t>
                      </a:r>
                    </a:p>
                    <a:p>
                      <a:pPr algn="ctr"/>
                      <a:r>
                        <a:rPr kumimoji="1" lang="ja-JP" altLang="en-US" sz="900" dirty="0">
                          <a:latin typeface="+mn-ea"/>
                          <a:ea typeface="+mn-ea"/>
                        </a:rPr>
                        <a:t> ＋物理的な存在確認</a:t>
                      </a:r>
                    </a:p>
                  </a:txBody>
                  <a:tcPr marL="36000" marR="36000" marT="36000" marB="36000" anchor="ctr"/>
                </a:tc>
                <a:tc>
                  <a:txBody>
                    <a:bodyPr/>
                    <a:lstStyle/>
                    <a:p>
                      <a:pPr algn="ctr"/>
                      <a:r>
                        <a:rPr kumimoji="1" lang="ja-JP" altLang="en-US" sz="900" dirty="0">
                          <a:latin typeface="+mn-ea"/>
                          <a:ea typeface="+mn-ea"/>
                        </a:rPr>
                        <a:t>暗号化</a:t>
                      </a:r>
                    </a:p>
                    <a:p>
                      <a:pPr algn="ctr"/>
                      <a:r>
                        <a:rPr kumimoji="1" lang="ja-JP" altLang="en-US" sz="900" dirty="0">
                          <a:latin typeface="+mn-ea"/>
                          <a:ea typeface="+mn-ea"/>
                        </a:rPr>
                        <a:t> ＋法的な存在確認 </a:t>
                      </a:r>
                    </a:p>
                  </a:txBody>
                  <a:tcPr marL="36000" marR="36000" marT="36000" marB="36000" anchor="ctr"/>
                </a:tc>
                <a:tc>
                  <a:txBody>
                    <a:bodyPr/>
                    <a:lstStyle/>
                    <a:p>
                      <a:pPr algn="ctr"/>
                      <a:r>
                        <a:rPr kumimoji="1" lang="ja-JP" altLang="en-US" sz="900" dirty="0">
                          <a:latin typeface="+mn-ea"/>
                          <a:ea typeface="+mn-ea"/>
                        </a:rPr>
                        <a:t>暗号化のみ</a:t>
                      </a:r>
                    </a:p>
                  </a:txBody>
                  <a:tcPr marL="36000" marR="36000" marT="36000" marB="36000" anchor="ctr"/>
                </a:tc>
                <a:extLst>
                  <a:ext uri="{0D108BD9-81ED-4DB2-BD59-A6C34878D82A}">
                    <a16:rowId xmlns:a16="http://schemas.microsoft.com/office/drawing/2014/main" val="2958883540"/>
                  </a:ext>
                </a:extLst>
              </a:tr>
              <a:tr h="506608">
                <a:tc>
                  <a:txBody>
                    <a:bodyPr/>
                    <a:lstStyle/>
                    <a:p>
                      <a:pPr algn="ctr"/>
                      <a:r>
                        <a:rPr kumimoji="1" lang="ja-JP" altLang="en-US" sz="900" b="1" dirty="0">
                          <a:latin typeface="+mn-ea"/>
                          <a:ea typeface="+mn-ea"/>
                        </a:rPr>
                        <a:t>想定される</a:t>
                      </a:r>
                      <a:br>
                        <a:rPr kumimoji="1" lang="en-US" altLang="ja-JP" sz="900" b="1" dirty="0">
                          <a:latin typeface="+mn-ea"/>
                          <a:ea typeface="+mn-ea"/>
                        </a:rPr>
                      </a:br>
                      <a:r>
                        <a:rPr kumimoji="1" lang="ja-JP" altLang="en-US" sz="900" b="1" dirty="0">
                          <a:latin typeface="+mn-ea"/>
                          <a:ea typeface="+mn-ea"/>
                        </a:rPr>
                        <a:t>利用用途 </a:t>
                      </a:r>
                    </a:p>
                  </a:txBody>
                  <a:tcPr marL="36000" marR="36000" marT="36000" marB="36000" anchor="ctr"/>
                </a:tc>
                <a:tc>
                  <a:txBody>
                    <a:bodyPr/>
                    <a:lstStyle/>
                    <a:p>
                      <a:pPr algn="l"/>
                      <a:r>
                        <a:rPr kumimoji="1" lang="ja-JP" altLang="en-US" sz="900" dirty="0">
                          <a:latin typeface="+mn-ea"/>
                          <a:ea typeface="+mn-ea"/>
                        </a:rPr>
                        <a:t>金銭を取り扱うサイト</a:t>
                      </a:r>
                    </a:p>
                    <a:p>
                      <a:pPr algn="l"/>
                      <a:r>
                        <a:rPr kumimoji="1" lang="ja-JP" altLang="en-US" sz="900" dirty="0">
                          <a:latin typeface="+mn-ea"/>
                          <a:ea typeface="+mn-ea"/>
                        </a:rPr>
                        <a:t>重要情報を取り扱うサイト</a:t>
                      </a:r>
                    </a:p>
                    <a:p>
                      <a:pPr algn="l"/>
                      <a:r>
                        <a:rPr kumimoji="1" lang="ja-JP" altLang="en-US" sz="900" dirty="0">
                          <a:latin typeface="+mn-ea"/>
                          <a:ea typeface="+mn-ea"/>
                        </a:rPr>
                        <a:t>フィッシング詐欺として狙われやすいサイト</a:t>
                      </a:r>
                    </a:p>
                  </a:txBody>
                  <a:tcPr marL="36000" marR="36000" marT="36000" marB="36000" anchor="ctr"/>
                </a:tc>
                <a:tc>
                  <a:txBody>
                    <a:bodyPr/>
                    <a:lstStyle/>
                    <a:p>
                      <a:pPr algn="l"/>
                      <a:r>
                        <a:rPr kumimoji="1" lang="ja-JP" altLang="en-US" sz="900" dirty="0">
                          <a:latin typeface="+mn-ea"/>
                          <a:ea typeface="+mn-ea"/>
                        </a:rPr>
                        <a:t>企業のホームページ</a:t>
                      </a:r>
                      <a:endParaRPr kumimoji="1" lang="en-US" altLang="ja-JP" sz="900" dirty="0">
                        <a:latin typeface="+mn-ea"/>
                        <a:ea typeface="+mn-ea"/>
                      </a:endParaRPr>
                    </a:p>
                    <a:p>
                      <a:pPr algn="l"/>
                      <a:r>
                        <a:rPr kumimoji="1" lang="ja-JP" altLang="en-US" sz="900" dirty="0">
                          <a:latin typeface="+mn-ea"/>
                          <a:ea typeface="+mn-ea"/>
                        </a:rPr>
                        <a:t>採用ページ</a:t>
                      </a:r>
                    </a:p>
                  </a:txBody>
                  <a:tcPr marL="36000" marR="36000" marT="36000" marB="36000" anchor="ctr"/>
                </a:tc>
                <a:tc>
                  <a:txBody>
                    <a:bodyPr/>
                    <a:lstStyle/>
                    <a:p>
                      <a:pPr algn="l"/>
                      <a:r>
                        <a:rPr kumimoji="1" lang="ja-JP" altLang="en-US" sz="900" dirty="0">
                          <a:latin typeface="+mn-ea"/>
                          <a:ea typeface="+mn-ea"/>
                        </a:rPr>
                        <a:t>アクセスしてくるユーザが限定されるサイト</a:t>
                      </a:r>
                    </a:p>
                    <a:p>
                      <a:pPr algn="l"/>
                      <a:r>
                        <a:rPr kumimoji="1" lang="ja-JP" altLang="en-US" sz="900" dirty="0">
                          <a:latin typeface="+mn-ea"/>
                          <a:ea typeface="+mn-ea"/>
                        </a:rPr>
                        <a:t> イントラネット</a:t>
                      </a:r>
                    </a:p>
                    <a:p>
                      <a:pPr algn="l"/>
                      <a:r>
                        <a:rPr kumimoji="1" lang="ja-JP" altLang="en-US" sz="900" dirty="0">
                          <a:latin typeface="+mn-ea"/>
                          <a:ea typeface="+mn-ea"/>
                        </a:rPr>
                        <a:t> メールサーバ </a:t>
                      </a:r>
                    </a:p>
                  </a:txBody>
                  <a:tcPr marL="36000" marR="36000" marT="36000" marB="36000" anchor="ctr"/>
                </a:tc>
                <a:extLst>
                  <a:ext uri="{0D108BD9-81ED-4DB2-BD59-A6C34878D82A}">
                    <a16:rowId xmlns:a16="http://schemas.microsoft.com/office/drawing/2014/main" val="1464389042"/>
                  </a:ext>
                </a:extLst>
              </a:tr>
            </a:tbl>
          </a:graphicData>
        </a:graphic>
      </p:graphicFrame>
    </p:spTree>
    <p:extLst>
      <p:ext uri="{BB962C8B-B14F-4D97-AF65-F5344CB8AC3E}">
        <p14:creationId xmlns:p14="http://schemas.microsoft.com/office/powerpoint/2010/main" val="3164856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57BB1CE0-10E0-45DD-805D-5562ACF23AC4}"/>
              </a:ext>
            </a:extLst>
          </p:cNvPr>
          <p:cNvSpPr>
            <a:spLocks noGrp="1" noRot="1" noChangeAspect="1" noChangeArrowheads="1" noTextEdit="1"/>
          </p:cNvSpPr>
          <p:nvPr>
            <p:ph type="sldImg"/>
          </p:nvPr>
        </p:nvSpPr>
        <p:spPr>
          <a:xfrm>
            <a:off x="923925" y="746125"/>
            <a:ext cx="4965700" cy="3725863"/>
          </a:xfrm>
          <a:ln/>
        </p:spPr>
      </p:sp>
      <p:sp>
        <p:nvSpPr>
          <p:cNvPr id="70659" name="Rectangle 3">
            <a:extLst>
              <a:ext uri="{FF2B5EF4-FFF2-40B4-BE49-F238E27FC236}">
                <a16:creationId xmlns:a16="http://schemas.microsoft.com/office/drawing/2014/main" id="{41A36C13-87A6-419C-8863-5D40ED4D0D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インターネットに接続していないパソコンでも</a:t>
            </a:r>
            <a:r>
              <a:rPr lang="ja-JP" altLang="en-US" dirty="0">
                <a:latin typeface="Century" panose="02040604050505020304" pitchFamily="18" charset="0"/>
              </a:rPr>
              <a:t>、</a:t>
            </a:r>
            <a:r>
              <a:rPr lang="en-US" altLang="ja-JP" dirty="0">
                <a:latin typeface="Century" panose="02040604050505020304" pitchFamily="18" charset="0"/>
              </a:rPr>
              <a:t>USB</a:t>
            </a:r>
            <a:r>
              <a:rPr lang="ja-JP" altLang="en-US" dirty="0">
                <a:latin typeface="ＭＳ Ｐ明朝" panose="02020600040205080304" pitchFamily="18" charset="-128"/>
              </a:rPr>
              <a:t>メモリや</a:t>
            </a:r>
            <a:r>
              <a:rPr lang="en-US" altLang="ja-JP" dirty="0">
                <a:latin typeface="Century" panose="02040604050505020304" pitchFamily="18" charset="0"/>
              </a:rPr>
              <a:t>SD</a:t>
            </a:r>
            <a:r>
              <a:rPr lang="ja-JP" altLang="en-US" dirty="0">
                <a:latin typeface="Century" panose="02040604050505020304" pitchFamily="18" charset="0"/>
              </a:rPr>
              <a:t>カ</a:t>
            </a:r>
            <a:r>
              <a:rPr lang="ja-JP" altLang="en-US" dirty="0">
                <a:latin typeface="ＭＳ Ｐ明朝" panose="02020600040205080304" pitchFamily="18" charset="-128"/>
              </a:rPr>
              <a:t>ードなどの記憶媒体を</a:t>
            </a:r>
            <a:r>
              <a:rPr lang="ja-JP" altLang="en-US" dirty="0">
                <a:latin typeface="Century" panose="02040604050505020304" pitchFamily="18" charset="0"/>
              </a:rPr>
              <a:t>パソコン</a:t>
            </a:r>
            <a:r>
              <a:rPr lang="ja-JP" altLang="en-US" dirty="0">
                <a:latin typeface="ＭＳ Ｐ明朝" panose="02020600040205080304" pitchFamily="18" charset="-128"/>
              </a:rPr>
              <a:t>に挿入したり、スマホ</a:t>
            </a:r>
            <a:r>
              <a:rPr lang="ja-JP" altLang="en-US" dirty="0">
                <a:latin typeface="Century" panose="02040604050505020304" pitchFamily="18" charset="0"/>
              </a:rPr>
              <a:t>を</a:t>
            </a:r>
            <a:r>
              <a:rPr lang="en-US" altLang="ja-JP" dirty="0">
                <a:latin typeface="Century" panose="02040604050505020304" pitchFamily="18" charset="0"/>
              </a:rPr>
              <a:t>USB</a:t>
            </a:r>
            <a:r>
              <a:rPr lang="ja-JP" altLang="en-US" dirty="0">
                <a:latin typeface="ＭＳ Ｐ明朝" panose="02020600040205080304" pitchFamily="18" charset="-128"/>
              </a:rPr>
              <a:t>ケーブルでパソコンに接続することでウイルスに感染することがある。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他者から預かったり、出所不明の</a:t>
            </a:r>
            <a:r>
              <a:rPr lang="en-US" altLang="ja-JP" dirty="0">
                <a:latin typeface="Century" panose="02040604050505020304" pitchFamily="18" charset="0"/>
              </a:rPr>
              <a:t>USB</a:t>
            </a:r>
            <a:r>
              <a:rPr lang="ja-JP" altLang="en-US" dirty="0">
                <a:latin typeface="ＭＳ Ｐ明朝" panose="02020600040205080304" pitchFamily="18" charset="-128"/>
              </a:rPr>
              <a:t>メモリなどは、ウイルスに感染していることがあるので注意する。</a:t>
            </a:r>
          </a:p>
        </p:txBody>
      </p:sp>
      <p:sp>
        <p:nvSpPr>
          <p:cNvPr id="70660" name="スライド番号プレースホルダ 3">
            <a:extLst>
              <a:ext uri="{FF2B5EF4-FFF2-40B4-BE49-F238E27FC236}">
                <a16:creationId xmlns:a16="http://schemas.microsoft.com/office/drawing/2014/main" id="{619A0A5B-8A73-4E2F-B12C-616A331F0554}"/>
              </a:ext>
            </a:extLst>
          </p:cNvPr>
          <p:cNvSpPr txBox="1">
            <a:spLocks noGrp="1"/>
          </p:cNvSpPr>
          <p:nvPr/>
        </p:nvSpPr>
        <p:spPr bwMode="auto">
          <a:xfrm>
            <a:off x="3856038" y="9439275"/>
            <a:ext cx="2949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nchor="b"/>
          <a:lstStyle>
            <a:lvl1pPr defTabSz="954088">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5408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F5FF6B-3E2D-4024-96E8-36B105845CF7}" type="slidenum">
              <a:rPr lang="en-US" altLang="ja-JP">
                <a:latin typeface="メイリオ" panose="020B0604030504040204" pitchFamily="50" charset="-128"/>
                <a:ea typeface="メイリオ" panose="020B0604030504040204" pitchFamily="50" charset="-128"/>
              </a:rPr>
              <a:pPr algn="r" eaLnBrk="1" hangingPunct="1">
                <a:spcBef>
                  <a:spcPct val="0"/>
                </a:spcBef>
              </a:pPr>
              <a:t>36</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スライド イメージ プレースホルダ 1">
            <a:extLst>
              <a:ext uri="{FF2B5EF4-FFF2-40B4-BE49-F238E27FC236}">
                <a16:creationId xmlns:a16="http://schemas.microsoft.com/office/drawing/2014/main" id="{2268A5AA-4068-43DB-BC86-E7494A3F0663}"/>
              </a:ext>
            </a:extLst>
          </p:cNvPr>
          <p:cNvSpPr>
            <a:spLocks noGrp="1" noRot="1" noChangeAspect="1" noChangeArrowheads="1" noTextEdit="1"/>
          </p:cNvSpPr>
          <p:nvPr>
            <p:ph type="sldImg"/>
          </p:nvPr>
        </p:nvSpPr>
        <p:spPr>
          <a:xfrm>
            <a:off x="920750" y="746125"/>
            <a:ext cx="4967288" cy="3725863"/>
          </a:xfrm>
          <a:ln/>
        </p:spPr>
      </p:sp>
      <p:sp>
        <p:nvSpPr>
          <p:cNvPr id="76802" name="Rectangle 7">
            <a:extLst>
              <a:ext uri="{FF2B5EF4-FFF2-40B4-BE49-F238E27FC236}">
                <a16:creationId xmlns:a16="http://schemas.microsoft.com/office/drawing/2014/main" id="{A5B57ACE-6E2F-4CD7-AEA7-C8FDF614B2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7B0FD1A-FC83-4CBF-B778-5E3033D5957B}" type="slidenum">
              <a:rPr lang="en-US" altLang="ja-JP" smtClean="0">
                <a:latin typeface="メイリオ" panose="020B0604030504040204" pitchFamily="50" charset="-128"/>
                <a:ea typeface="メイリオ" panose="020B0604030504040204" pitchFamily="50" charset="-128"/>
              </a:rPr>
              <a:pPr>
                <a:spcBef>
                  <a:spcPct val="0"/>
                </a:spcBef>
              </a:pPr>
              <a:t>37</a:t>
            </a:fld>
            <a:endParaRPr lang="en-US" altLang="ja-JP" dirty="0">
              <a:latin typeface="メイリオ" panose="020B0604030504040204" pitchFamily="50" charset="-128"/>
              <a:ea typeface="メイリオ" panose="020B0604030504040204" pitchFamily="50" charset="-128"/>
            </a:endParaRPr>
          </a:p>
        </p:txBody>
      </p:sp>
      <p:sp>
        <p:nvSpPr>
          <p:cNvPr id="76804" name="ノート プレースホルダ 2">
            <a:extLst>
              <a:ext uri="{FF2B5EF4-FFF2-40B4-BE49-F238E27FC236}">
                <a16:creationId xmlns:a16="http://schemas.microsoft.com/office/drawing/2014/main" id="{999ED88F-69D0-4F31-981B-D524C12013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他者から預かったり、外部から持ち込んだ</a:t>
            </a:r>
            <a:r>
              <a:rPr lang="en-US" altLang="ja-JP" dirty="0">
                <a:latin typeface="Century" panose="02040604050505020304" pitchFamily="18" charset="0"/>
              </a:rPr>
              <a:t>USB</a:t>
            </a:r>
            <a:r>
              <a:rPr lang="ja-JP" altLang="en-US" dirty="0">
                <a:latin typeface="ＭＳ Ｐ明朝" panose="02020600040205080304" pitchFamily="18" charset="-128"/>
              </a:rPr>
              <a:t>メモリなどの記憶媒体は、あらかじめウイルス対策ソフトでチェックしてから利用する。</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社内で記憶媒体の取り扱いルールを定め、従業員に遵守させる。</a:t>
            </a:r>
            <a:endParaRPr lang="en-US" altLang="ja-JP" dirty="0">
              <a:latin typeface="ＭＳ Ｐ明朝" panose="02020600040205080304" pitchFamily="18" charset="-128"/>
            </a:endParaRPr>
          </a:p>
          <a:p>
            <a:pPr eaLnBrk="1" hangingPunct="1"/>
            <a:endParaRPr lang="ja-JP" altLang="en-US" dirty="0"/>
          </a:p>
          <a:p>
            <a:pPr eaLnBrk="1" hangingPunct="1"/>
            <a:endParaRPr lang="ja-JP" altLang="en-US" dirty="0"/>
          </a:p>
        </p:txBody>
      </p:sp>
      <p:sp>
        <p:nvSpPr>
          <p:cNvPr id="76805" name="スライド番号プレースホルダ 3">
            <a:extLst>
              <a:ext uri="{FF2B5EF4-FFF2-40B4-BE49-F238E27FC236}">
                <a16:creationId xmlns:a16="http://schemas.microsoft.com/office/drawing/2014/main" id="{A4A25353-B53D-4D9C-AC0E-3F9A2B40C726}"/>
              </a:ext>
            </a:extLst>
          </p:cNvPr>
          <p:cNvSpPr txBox="1">
            <a:spLocks noGrp="1"/>
          </p:cNvSpPr>
          <p:nvPr/>
        </p:nvSpPr>
        <p:spPr bwMode="auto">
          <a:xfrm>
            <a:off x="3856038" y="9439275"/>
            <a:ext cx="2949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nchor="b"/>
          <a:lstStyle>
            <a:lvl1pPr defTabSz="954088">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5408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248343-47B1-49B9-B3EF-F177D04C0EDA}" type="slidenum">
              <a:rPr lang="en-US" altLang="ja-JP">
                <a:latin typeface="メイリオ" panose="020B0604030504040204" pitchFamily="50" charset="-128"/>
                <a:ea typeface="メイリオ" panose="020B0604030504040204" pitchFamily="50" charset="-128"/>
              </a:rPr>
              <a:pPr algn="r" eaLnBrk="1" hangingPunct="1">
                <a:spcBef>
                  <a:spcPct val="0"/>
                </a:spcBef>
              </a:pPr>
              <a:t>37</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スライド イメージ プレースホルダー 1">
            <a:extLst>
              <a:ext uri="{FF2B5EF4-FFF2-40B4-BE49-F238E27FC236}">
                <a16:creationId xmlns:a16="http://schemas.microsoft.com/office/drawing/2014/main" id="{F599C127-9B07-4A15-80B0-025B570092DE}"/>
              </a:ext>
            </a:extLst>
          </p:cNvPr>
          <p:cNvSpPr>
            <a:spLocks noGrp="1" noRot="1" noChangeAspect="1" noChangeArrowheads="1" noTextEdit="1"/>
          </p:cNvSpPr>
          <p:nvPr>
            <p:ph type="sldImg"/>
          </p:nvPr>
        </p:nvSpPr>
        <p:spPr>
          <a:ln/>
        </p:spPr>
      </p:sp>
      <p:sp>
        <p:nvSpPr>
          <p:cNvPr id="78851" name="ノート プレースホルダー 2">
            <a:extLst>
              <a:ext uri="{FF2B5EF4-FFF2-40B4-BE49-F238E27FC236}">
                <a16:creationId xmlns:a16="http://schemas.microsoft.com/office/drawing/2014/main" id="{DF4D7712-CC38-4216-B8BA-8C60C15A3AC3}"/>
              </a:ext>
            </a:extLst>
          </p:cNvPr>
          <p:cNvSpPr>
            <a:spLocks noGrp="1"/>
          </p:cNvSpPr>
          <p:nvPr>
            <p:ph type="body" idx="1"/>
          </p:nvPr>
        </p:nvSpPr>
        <p:spPr>
          <a:xfrm>
            <a:off x="681038" y="4721225"/>
            <a:ext cx="5445125" cy="4718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コンピュータウイルスは以下のように定義されている。</a:t>
            </a:r>
            <a:endParaRPr lang="en-US" altLang="ja-JP" dirty="0">
              <a:latin typeface="ＭＳ Ｐ明朝" panose="02020600040205080304" pitchFamily="18" charset="-128"/>
            </a:endParaRPr>
          </a:p>
          <a:p>
            <a:r>
              <a:rPr lang="ja-JP" altLang="en-US" dirty="0">
                <a:latin typeface="ＭＳ Ｐ明朝" panose="02020600040205080304" pitchFamily="18" charset="-128"/>
              </a:rPr>
              <a:t>１</a:t>
            </a:r>
            <a:r>
              <a:rPr lang="en-US" altLang="ja-JP" dirty="0">
                <a:latin typeface="ＭＳ Ｐ明朝" panose="02020600040205080304" pitchFamily="18" charset="-128"/>
              </a:rPr>
              <a:t>)</a:t>
            </a:r>
            <a:r>
              <a:rPr lang="ja-JP" altLang="en-US" dirty="0">
                <a:latin typeface="ＭＳ Ｐ明朝" panose="02020600040205080304" pitchFamily="18" charset="-128"/>
              </a:rPr>
              <a:t>　コンピュータウイルス</a:t>
            </a:r>
            <a:r>
              <a:rPr lang="en-US" altLang="ja-JP" dirty="0">
                <a:latin typeface="ＭＳ Ｐ明朝" panose="02020600040205080304" pitchFamily="18" charset="-128"/>
              </a:rPr>
              <a:t>(</a:t>
            </a:r>
            <a:r>
              <a:rPr lang="ja-JP" altLang="en-US" dirty="0">
                <a:latin typeface="ＭＳ Ｐ明朝" panose="02020600040205080304" pitchFamily="18" charset="-128"/>
              </a:rPr>
              <a:t>以下「ウイルス」とする。</a:t>
            </a:r>
            <a:r>
              <a:rPr lang="en-US" altLang="ja-JP" dirty="0">
                <a:latin typeface="ＭＳ Ｐ明朝" panose="02020600040205080304" pitchFamily="18" charset="-128"/>
              </a:rPr>
              <a:t>)</a:t>
            </a:r>
            <a:endParaRPr lang="ja-JP" altLang="en-US" dirty="0">
              <a:latin typeface="ＭＳ Ｐ明朝" panose="02020600040205080304" pitchFamily="18" charset="-128"/>
            </a:endParaRPr>
          </a:p>
          <a:p>
            <a:r>
              <a:rPr lang="ja-JP" altLang="en-US" sz="1000" dirty="0">
                <a:latin typeface="ＭＳ Ｐ明朝" panose="02020600040205080304" pitchFamily="18" charset="-128"/>
              </a:rPr>
              <a:t>  第三者のプログラムやデータべースに対して意図的に何らかの被害を及ぼすように作られたプログラムであり、 次の機能を一つ以上有するもの。</a:t>
            </a:r>
          </a:p>
          <a:p>
            <a:r>
              <a:rPr lang="en-US" altLang="ja-JP" dirty="0">
                <a:latin typeface="ＭＳ Ｐ明朝" panose="02020600040205080304" pitchFamily="18" charset="-128"/>
              </a:rPr>
              <a:t>(1)</a:t>
            </a:r>
            <a:r>
              <a:rPr lang="ja-JP" altLang="en-US" dirty="0">
                <a:latin typeface="ＭＳ Ｐ明朝" panose="02020600040205080304" pitchFamily="18" charset="-128"/>
              </a:rPr>
              <a:t>自己伝染機能 </a:t>
            </a:r>
          </a:p>
          <a:p>
            <a:r>
              <a:rPr lang="ja-JP" altLang="en-US" sz="1000" dirty="0">
                <a:latin typeface="ＭＳ Ｐ明朝" panose="02020600040205080304" pitchFamily="18" charset="-128"/>
              </a:rPr>
              <a:t>自らの機能によって他のプログラムに自らをコピーし又はシステム機能を利用して自らを他のシステムにコピーすることにより、 他のシステムに伝染する機能 </a:t>
            </a:r>
          </a:p>
          <a:p>
            <a:r>
              <a:rPr lang="en-US" altLang="ja-JP" dirty="0">
                <a:latin typeface="ＭＳ Ｐ明朝" panose="02020600040205080304" pitchFamily="18" charset="-128"/>
              </a:rPr>
              <a:t>(2)</a:t>
            </a:r>
            <a:r>
              <a:rPr lang="ja-JP" altLang="en-US" dirty="0">
                <a:latin typeface="ＭＳ Ｐ明朝" panose="02020600040205080304" pitchFamily="18" charset="-128"/>
              </a:rPr>
              <a:t>潜伏機能 </a:t>
            </a:r>
          </a:p>
          <a:p>
            <a:r>
              <a:rPr lang="ja-JP" altLang="en-US" sz="1000" dirty="0">
                <a:latin typeface="ＭＳ Ｐ明朝" panose="02020600040205080304" pitchFamily="18" charset="-128"/>
              </a:rPr>
              <a:t>発病するための特定時刻、一定時間、処理回数等の条件を記憶させて、発病するまで症状を出さない機能 </a:t>
            </a:r>
          </a:p>
          <a:p>
            <a:r>
              <a:rPr lang="en-US" altLang="ja-JP" dirty="0">
                <a:latin typeface="ＭＳ Ｐ明朝" panose="02020600040205080304" pitchFamily="18" charset="-128"/>
              </a:rPr>
              <a:t>(3)</a:t>
            </a:r>
            <a:r>
              <a:rPr lang="ja-JP" altLang="en-US" dirty="0">
                <a:latin typeface="ＭＳ Ｐ明朝" panose="02020600040205080304" pitchFamily="18" charset="-128"/>
              </a:rPr>
              <a:t>発病機能 </a:t>
            </a:r>
          </a:p>
          <a:p>
            <a:r>
              <a:rPr lang="ja-JP" altLang="en-US" sz="1000" dirty="0">
                <a:latin typeface="ＭＳ Ｐ明朝" panose="02020600040205080304" pitchFamily="18" charset="-128"/>
              </a:rPr>
              <a:t>プログラム、データ等のファイルの破壊を行ったり、設計者の意図しない動作をする等の機能</a:t>
            </a:r>
            <a:endParaRPr lang="en-US" altLang="ja-JP" sz="1000" dirty="0">
              <a:latin typeface="ＭＳ Ｐ明朝" panose="02020600040205080304" pitchFamily="18" charset="-128"/>
            </a:endParaRPr>
          </a:p>
          <a:p>
            <a:r>
              <a:rPr lang="ja-JP" altLang="en-US" dirty="0">
                <a:latin typeface="ＭＳ Ｐ明朝" panose="02020600040205080304" pitchFamily="18" charset="-128"/>
              </a:rPr>
              <a:t>「コンピュータウイルス対策基準」平成</a:t>
            </a:r>
            <a:r>
              <a:rPr lang="en-US" altLang="ja-JP" dirty="0">
                <a:latin typeface="Century" panose="02040604050505020304" pitchFamily="18" charset="0"/>
              </a:rPr>
              <a:t>12</a:t>
            </a:r>
            <a:r>
              <a:rPr lang="ja-JP" altLang="en-US" dirty="0">
                <a:latin typeface="ＭＳ Ｐ明朝" panose="02020600040205080304" pitchFamily="18" charset="-128"/>
              </a:rPr>
              <a:t>年</a:t>
            </a:r>
            <a:r>
              <a:rPr lang="en-US" altLang="ja-JP" dirty="0">
                <a:latin typeface="Century" panose="02040604050505020304" pitchFamily="18" charset="0"/>
              </a:rPr>
              <a:t>12</a:t>
            </a:r>
            <a:r>
              <a:rPr lang="ja-JP" altLang="en-US" dirty="0">
                <a:latin typeface="ＭＳ Ｐ明朝" panose="02020600040205080304" pitchFamily="18" charset="-128"/>
              </a:rPr>
              <a:t>月</a:t>
            </a:r>
            <a:r>
              <a:rPr lang="en-US" altLang="ja-JP" dirty="0">
                <a:latin typeface="Century" panose="02040604050505020304" pitchFamily="18" charset="0"/>
              </a:rPr>
              <a:t>28</a:t>
            </a:r>
            <a:r>
              <a:rPr lang="ja-JP" altLang="en-US" dirty="0">
                <a:latin typeface="ＭＳ Ｐ明朝" panose="02020600040205080304" pitchFamily="18" charset="-128"/>
              </a:rPr>
              <a:t>日</a:t>
            </a:r>
            <a:r>
              <a:rPr lang="en-US" altLang="ja-JP" dirty="0">
                <a:latin typeface="ＭＳ Ｐ明朝" panose="02020600040205080304" pitchFamily="18" charset="-128"/>
              </a:rPr>
              <a:t>(</a:t>
            </a:r>
            <a:r>
              <a:rPr lang="ja-JP" altLang="en-US" dirty="0">
                <a:latin typeface="ＭＳ Ｐ明朝" panose="02020600040205080304" pitchFamily="18" charset="-128"/>
              </a:rPr>
              <a:t>通商産業省告示第</a:t>
            </a:r>
            <a:r>
              <a:rPr lang="en-US" altLang="ja-JP" dirty="0">
                <a:latin typeface="Century" panose="02040604050505020304" pitchFamily="18" charset="0"/>
              </a:rPr>
              <a:t>952</a:t>
            </a:r>
            <a:r>
              <a:rPr lang="ja-JP" altLang="en-US" dirty="0">
                <a:latin typeface="ＭＳ Ｐ明朝" panose="02020600040205080304" pitchFamily="18" charset="-128"/>
              </a:rPr>
              <a:t>号</a:t>
            </a:r>
            <a:r>
              <a:rPr lang="en-US" altLang="ja-JP" dirty="0">
                <a:latin typeface="ＭＳ Ｐ明朝" panose="02020600040205080304" pitchFamily="18" charset="-128"/>
              </a:rPr>
              <a:t>)(</a:t>
            </a:r>
            <a:r>
              <a:rPr lang="ja-JP" altLang="en-US" dirty="0">
                <a:latin typeface="ＭＳ Ｐ明朝" panose="02020600040205080304" pitchFamily="18" charset="-128"/>
              </a:rPr>
              <a:t>最終改定</a:t>
            </a:r>
            <a:r>
              <a:rPr lang="en-US" altLang="ja-JP" dirty="0">
                <a:latin typeface="ＭＳ Ｐ明朝" panose="02020600040205080304" pitchFamily="18" charset="-128"/>
              </a:rPr>
              <a:t>)</a:t>
            </a:r>
            <a:endParaRPr lang="ja-JP" altLang="en-US"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本コースではこの他の機能を持つスパイウェア、ボットなどの悪意のあるプログラム</a:t>
            </a:r>
            <a:r>
              <a:rPr lang="en-US" altLang="ja-JP" dirty="0">
                <a:latin typeface="ＭＳ Ｐ明朝" panose="02020600040205080304" pitchFamily="18" charset="-128"/>
              </a:rPr>
              <a:t>(</a:t>
            </a:r>
            <a:r>
              <a:rPr lang="ja-JP" altLang="en-US" dirty="0">
                <a:latin typeface="ＭＳ Ｐ明朝" panose="02020600040205080304" pitchFamily="18" charset="-128"/>
              </a:rPr>
              <a:t>マルウェア</a:t>
            </a:r>
            <a:r>
              <a:rPr lang="en-US" altLang="ja-JP" dirty="0">
                <a:latin typeface="ＭＳ Ｐ明朝" panose="02020600040205080304" pitchFamily="18" charset="-128"/>
              </a:rPr>
              <a:t>)</a:t>
            </a:r>
            <a:r>
              <a:rPr lang="ja-JP" altLang="en-US" dirty="0">
                <a:latin typeface="ＭＳ Ｐ明朝" panose="02020600040205080304" pitchFamily="18" charset="-128"/>
              </a:rPr>
              <a:t>も含めてウイルスといっているが、マルウェアは増加の一途をたどり、被害原因のうち高い割合を占めているため、ウイルス対策は極めて重要である。</a:t>
            </a:r>
            <a:endParaRPr lang="en-US" altLang="ja-JP" dirty="0">
              <a:latin typeface="ＭＳ Ｐ明朝" panose="02020600040205080304" pitchFamily="18" charset="-128"/>
            </a:endParaRPr>
          </a:p>
          <a:p>
            <a:pPr eaLnBrk="1" hangingPunct="1">
              <a:spcBef>
                <a:spcPts val="0"/>
              </a:spcBef>
            </a:pPr>
            <a:r>
              <a:rPr lang="en-US" altLang="ja-JP" dirty="0">
                <a:latin typeface="ＭＳ Ｐ明朝" panose="02020600040205080304" pitchFamily="18" charset="-128"/>
              </a:rPr>
              <a:t>【</a:t>
            </a:r>
            <a:r>
              <a:rPr lang="ja-JP" altLang="en-US" dirty="0">
                <a:latin typeface="ＭＳ Ｐ明朝" panose="02020600040205080304" pitchFamily="18" charset="-128"/>
              </a:rPr>
              <a:t>参考</a:t>
            </a:r>
            <a:r>
              <a:rPr lang="en-US" altLang="ja-JP" dirty="0">
                <a:latin typeface="ＭＳ Ｐ明朝" panose="02020600040205080304" pitchFamily="18" charset="-128"/>
              </a:rPr>
              <a:t>】</a:t>
            </a:r>
            <a:r>
              <a:rPr lang="ja-JP" altLang="en-US" sz="900" b="1" dirty="0">
                <a:latin typeface="ＭＳ Ｐ明朝" panose="02020600040205080304" pitchFamily="18" charset="-128"/>
              </a:rPr>
              <a:t>最近の情報セキュリティに係る脅威の動向</a:t>
            </a:r>
          </a:p>
          <a:p>
            <a:pPr eaLnBrk="1" hangingPunct="1">
              <a:spcBef>
                <a:spcPts val="0"/>
              </a:spcBef>
            </a:pPr>
            <a:r>
              <a:rPr lang="ja-JP" altLang="en-US" sz="900" dirty="0">
                <a:latin typeface="ＭＳ Ｐ明朝" panose="02020600040205080304" pitchFamily="18" charset="-128"/>
              </a:rPr>
              <a:t>現在、情報セキュリティベンダの</a:t>
            </a:r>
            <a:r>
              <a:rPr lang="en-US" altLang="ja-JP" sz="900" dirty="0">
                <a:latin typeface="Century" panose="02040604050505020304" pitchFamily="18" charset="0"/>
              </a:rPr>
              <a:t>McAfee</a:t>
            </a:r>
            <a:r>
              <a:rPr lang="ja-JP" altLang="en-US" sz="900" dirty="0">
                <a:latin typeface="ＭＳ Ｐ明朝" panose="02020600040205080304" pitchFamily="18" charset="-128"/>
              </a:rPr>
              <a:t>社のデータベースに登録されるマルウェアの種類については、検体数が</a:t>
            </a:r>
            <a:r>
              <a:rPr lang="en-US" altLang="ja-JP" sz="900" dirty="0">
                <a:latin typeface="Century" panose="02040604050505020304" pitchFamily="18" charset="0"/>
              </a:rPr>
              <a:t>2013</a:t>
            </a:r>
            <a:r>
              <a:rPr lang="ja-JP" altLang="en-US" sz="900" dirty="0">
                <a:latin typeface="Century" panose="02040604050505020304" pitchFamily="18" charset="0"/>
              </a:rPr>
              <a:t>年</a:t>
            </a:r>
            <a:r>
              <a:rPr lang="en-US" altLang="ja-JP" sz="900" dirty="0">
                <a:latin typeface="Century" panose="02040604050505020304" pitchFamily="18" charset="0"/>
              </a:rPr>
              <a:t>(</a:t>
            </a:r>
            <a:r>
              <a:rPr lang="ja-JP" altLang="en-US" sz="900" dirty="0">
                <a:latin typeface="Century" panose="02040604050505020304" pitchFamily="18" charset="0"/>
              </a:rPr>
              <a:t>平成</a:t>
            </a:r>
            <a:r>
              <a:rPr lang="en-US" altLang="ja-JP" sz="900" dirty="0">
                <a:latin typeface="Century" panose="02040604050505020304" pitchFamily="18" charset="0"/>
              </a:rPr>
              <a:t>25</a:t>
            </a:r>
            <a:r>
              <a:rPr lang="ja-JP" altLang="en-US" sz="900" dirty="0">
                <a:latin typeface="ＭＳ Ｐ明朝" panose="02020600040205080304" pitchFamily="18" charset="-128"/>
              </a:rPr>
              <a:t>年</a:t>
            </a:r>
            <a:r>
              <a:rPr lang="en-US" altLang="ja-JP" sz="900" dirty="0">
                <a:latin typeface="ＭＳ Ｐ明朝" panose="02020600040205080304" pitchFamily="18" charset="-128"/>
              </a:rPr>
              <a:t>)</a:t>
            </a:r>
            <a:r>
              <a:rPr lang="ja-JP" altLang="en-US" sz="900" dirty="0">
                <a:latin typeface="ＭＳ Ｐ明朝" panose="02020600040205080304" pitchFamily="18" charset="-128"/>
              </a:rPr>
              <a:t>の第</a:t>
            </a:r>
            <a:r>
              <a:rPr lang="en-US" altLang="ja-JP" sz="900" dirty="0">
                <a:latin typeface="Century" panose="02040604050505020304" pitchFamily="18" charset="0"/>
              </a:rPr>
              <a:t>4</a:t>
            </a:r>
            <a:r>
              <a:rPr lang="ja-JP" altLang="en-US" sz="900" dirty="0">
                <a:latin typeface="ＭＳ Ｐ明朝" panose="02020600040205080304" pitchFamily="18" charset="-128"/>
              </a:rPr>
              <a:t>四半期で</a:t>
            </a:r>
            <a:r>
              <a:rPr lang="en-US" altLang="ja-JP" sz="900" dirty="0">
                <a:latin typeface="Century" panose="02040604050505020304" pitchFamily="18" charset="0"/>
              </a:rPr>
              <a:t>15</a:t>
            </a:r>
            <a:r>
              <a:rPr lang="ja-JP" altLang="en-US" sz="900" dirty="0">
                <a:latin typeface="Century" panose="02040604050505020304" pitchFamily="18" charset="0"/>
              </a:rPr>
              <a:t>％</a:t>
            </a:r>
            <a:r>
              <a:rPr lang="ja-JP" altLang="en-US" sz="900" dirty="0">
                <a:latin typeface="ＭＳ Ｐ明朝" panose="02020600040205080304" pitchFamily="18" charset="-128"/>
              </a:rPr>
              <a:t>増加しており、</a:t>
            </a:r>
            <a:r>
              <a:rPr lang="en-US" altLang="ja-JP" sz="900" dirty="0">
                <a:latin typeface="Century" panose="02040604050505020304" pitchFamily="18" charset="0"/>
              </a:rPr>
              <a:t>1</a:t>
            </a:r>
            <a:r>
              <a:rPr lang="ja-JP" altLang="en-US" sz="900" dirty="0">
                <a:latin typeface="Century" panose="02040604050505020304" pitchFamily="18" charset="0"/>
              </a:rPr>
              <a:t>億</a:t>
            </a:r>
            <a:r>
              <a:rPr lang="en-US" altLang="ja-JP" sz="900" dirty="0">
                <a:latin typeface="Century" panose="02040604050505020304" pitchFamily="18" charset="0"/>
              </a:rPr>
              <a:t>9,600</a:t>
            </a:r>
            <a:r>
              <a:rPr lang="ja-JP" altLang="en-US" sz="900" dirty="0">
                <a:latin typeface="Century" panose="02040604050505020304" pitchFamily="18" charset="0"/>
              </a:rPr>
              <a:t>万</a:t>
            </a:r>
            <a:r>
              <a:rPr lang="ja-JP" altLang="en-US" sz="900" dirty="0">
                <a:latin typeface="ＭＳ Ｐ明朝" panose="02020600040205080304" pitchFamily="18" charset="-128"/>
              </a:rPr>
              <a:t>を超える。</a:t>
            </a:r>
            <a:r>
              <a:rPr lang="en-US" altLang="ja-JP" sz="900" dirty="0">
                <a:latin typeface="ＭＳ Ｐ明朝" panose="02020600040205080304" pitchFamily="18" charset="-128"/>
              </a:rPr>
              <a:t>(</a:t>
            </a:r>
            <a:r>
              <a:rPr lang="ja-JP" altLang="en-US" sz="900" dirty="0">
                <a:latin typeface="ＭＳ Ｐ明朝" panose="02020600040205080304" pitchFamily="18" charset="-128"/>
              </a:rPr>
              <a:t>総務省 平成</a:t>
            </a:r>
            <a:r>
              <a:rPr lang="en-US" altLang="ja-JP" sz="900" dirty="0">
                <a:latin typeface="Century" panose="02040604050505020304" pitchFamily="18" charset="0"/>
              </a:rPr>
              <a:t>26</a:t>
            </a:r>
            <a:r>
              <a:rPr lang="ja-JP" altLang="en-US" sz="900" dirty="0">
                <a:latin typeface="ＭＳ Ｐ明朝" panose="02020600040205080304" pitchFamily="18" charset="-128"/>
              </a:rPr>
              <a:t>年版情報通信白書</a:t>
            </a:r>
            <a:r>
              <a:rPr lang="en-US" altLang="ja-JP" sz="900" dirty="0">
                <a:latin typeface="ＭＳ Ｐ明朝" panose="02020600040205080304" pitchFamily="18" charset="-128"/>
              </a:rPr>
              <a:t>)</a:t>
            </a:r>
            <a:endParaRPr lang="ja-JP" altLang="en-US" sz="900" dirty="0">
              <a:latin typeface="ＭＳ Ｐ明朝" panose="02020600040205080304" pitchFamily="18" charset="-128"/>
            </a:endParaRPr>
          </a:p>
        </p:txBody>
      </p:sp>
      <p:sp>
        <p:nvSpPr>
          <p:cNvPr id="78852" name="スライド番号プレースホルダー 3">
            <a:extLst>
              <a:ext uri="{FF2B5EF4-FFF2-40B4-BE49-F238E27FC236}">
                <a16:creationId xmlns:a16="http://schemas.microsoft.com/office/drawing/2014/main" id="{2C456415-70A0-40B6-86C0-D0B1BB4B2F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41AE5F-8282-42DF-8BC0-3FB11626341D}" type="slidenum">
              <a:rPr lang="en-US" altLang="ja-JP" smtClean="0">
                <a:latin typeface="メイリオ" panose="020B0604030504040204" pitchFamily="50" charset="-128"/>
                <a:ea typeface="メイリオ" panose="020B0604030504040204" pitchFamily="50" charset="-128"/>
              </a:rPr>
              <a:pPr>
                <a:spcBef>
                  <a:spcPct val="0"/>
                </a:spcBef>
              </a:pPr>
              <a:t>38</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スライド イメージ プレースホルダー 1">
            <a:extLst>
              <a:ext uri="{FF2B5EF4-FFF2-40B4-BE49-F238E27FC236}">
                <a16:creationId xmlns:a16="http://schemas.microsoft.com/office/drawing/2014/main" id="{97123CB5-B6CA-44B5-89AF-2FCEC7DEBE3C}"/>
              </a:ext>
            </a:extLst>
          </p:cNvPr>
          <p:cNvSpPr>
            <a:spLocks noGrp="1" noRot="1" noChangeAspect="1" noChangeArrowheads="1" noTextEdit="1"/>
          </p:cNvSpPr>
          <p:nvPr>
            <p:ph type="sldImg"/>
          </p:nvPr>
        </p:nvSpPr>
        <p:spPr>
          <a:ln/>
        </p:spPr>
      </p:sp>
      <p:sp>
        <p:nvSpPr>
          <p:cNvPr id="82947" name="ノート プレースホルダー 2">
            <a:extLst>
              <a:ext uri="{FF2B5EF4-FFF2-40B4-BE49-F238E27FC236}">
                <a16:creationId xmlns:a16="http://schemas.microsoft.com/office/drawing/2014/main" id="{30D95216-C349-4097-A204-92CFADE907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パスワードは情報システムの利用者が正当な本人であることを確認する手段</a:t>
            </a:r>
            <a:r>
              <a:rPr lang="en-US" altLang="ja-JP" dirty="0"/>
              <a:t>(</a:t>
            </a:r>
            <a:r>
              <a:rPr lang="ja-JP" altLang="en-US" dirty="0"/>
              <a:t>認証</a:t>
            </a:r>
            <a:r>
              <a:rPr lang="en-US" altLang="ja-JP" dirty="0"/>
              <a:t>)</a:t>
            </a:r>
            <a:r>
              <a:rPr lang="ja-JP" altLang="en-US" dirty="0"/>
              <a:t>の一つとして利用されている。</a:t>
            </a:r>
            <a:endParaRPr lang="en-US" altLang="ja-JP" dirty="0"/>
          </a:p>
          <a:p>
            <a:pPr marL="171450" indent="-171450">
              <a:buFont typeface="Wingdings" panose="05000000000000000000" pitchFamily="2" charset="2"/>
              <a:buChar char="l"/>
            </a:pPr>
            <a:r>
              <a:rPr lang="ja-JP" altLang="en-US" dirty="0"/>
              <a:t>認証には</a:t>
            </a:r>
            <a:r>
              <a:rPr lang="en-US" altLang="ja-JP" dirty="0">
                <a:latin typeface="Century" panose="02040604050505020304" pitchFamily="18" charset="0"/>
              </a:rPr>
              <a:t>3</a:t>
            </a:r>
            <a:r>
              <a:rPr lang="ja-JP" altLang="en-US" dirty="0"/>
              <a:t>つの方法がある。</a:t>
            </a:r>
            <a:endParaRPr lang="en-US" altLang="ja-JP" dirty="0"/>
          </a:p>
          <a:p>
            <a:r>
              <a:rPr lang="ja-JP" altLang="en-US" dirty="0"/>
              <a:t>①「記憶」本人しか知らない知識を入力する者を本人とみなす方法→パスワードなど</a:t>
            </a:r>
            <a:endParaRPr lang="en-US" altLang="ja-JP" dirty="0"/>
          </a:p>
          <a:p>
            <a:r>
              <a:rPr lang="ja-JP" altLang="en-US" dirty="0"/>
              <a:t>②「所持」本人固有の持ち物をもって本人を確認する→</a:t>
            </a:r>
            <a:r>
              <a:rPr lang="en-US" altLang="ja-JP" dirty="0">
                <a:latin typeface="Century" panose="02040604050505020304" pitchFamily="18" charset="0"/>
              </a:rPr>
              <a:t>IC</a:t>
            </a:r>
            <a:r>
              <a:rPr lang="ja-JP" altLang="en-US" dirty="0"/>
              <a:t>カードなど</a:t>
            </a:r>
            <a:endParaRPr lang="en-US" altLang="ja-JP" dirty="0"/>
          </a:p>
          <a:p>
            <a:r>
              <a:rPr lang="ja-JP" altLang="en-US" dirty="0"/>
              <a:t>③「生体情報」本人の身体的特徴や行動的特徴をもって本人を確認する方法→指紋認証など</a:t>
            </a:r>
            <a:endParaRPr lang="en-US" altLang="ja-JP" dirty="0"/>
          </a:p>
          <a:p>
            <a:pPr marL="171450" indent="-171450">
              <a:buFont typeface="Wingdings" panose="05000000000000000000" pitchFamily="2" charset="2"/>
              <a:buChar char="l"/>
            </a:pPr>
            <a:r>
              <a:rPr lang="ja-JP" altLang="en-US" dirty="0"/>
              <a:t>このうちパスワードによる認証はコンピュータを使う時の認証手段として、広範囲に使われているため、攻撃や悪用の対象になりやすい。「破られにくい」パスワードを使用することは、様々な攻撃を防ぐために極めて重要である。</a:t>
            </a:r>
            <a:endParaRPr lang="en-US" altLang="ja-JP" dirty="0"/>
          </a:p>
          <a:p>
            <a:endParaRPr lang="ja-JP" altLang="en-US" dirty="0"/>
          </a:p>
        </p:txBody>
      </p:sp>
      <p:sp>
        <p:nvSpPr>
          <p:cNvPr id="82948" name="スライド番号プレースホルダー 3">
            <a:extLst>
              <a:ext uri="{FF2B5EF4-FFF2-40B4-BE49-F238E27FC236}">
                <a16:creationId xmlns:a16="http://schemas.microsoft.com/office/drawing/2014/main" id="{EC666923-CE25-4699-9CA2-5F05F543A1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C3A5A54-F249-406F-B61A-59F1B2D0370F}" type="slidenum">
              <a:rPr lang="en-US" altLang="ja-JP" smtClean="0">
                <a:latin typeface="メイリオ" panose="020B0604030504040204" pitchFamily="50" charset="-128"/>
                <a:ea typeface="メイリオ" panose="020B0604030504040204" pitchFamily="50" charset="-128"/>
              </a:rPr>
              <a:pPr>
                <a:spcBef>
                  <a:spcPct val="0"/>
                </a:spcBef>
              </a:pPr>
              <a:t>39</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a:extLst>
              <a:ext uri="{FF2B5EF4-FFF2-40B4-BE49-F238E27FC236}">
                <a16:creationId xmlns:a16="http://schemas.microsoft.com/office/drawing/2014/main" id="{28708932-7378-4801-9F83-5C41638F271E}"/>
              </a:ext>
            </a:extLst>
          </p:cNvPr>
          <p:cNvSpPr>
            <a:spLocks noGrp="1" noRot="1" noChangeAspect="1" noChangeArrowheads="1" noTextEdit="1"/>
          </p:cNvSpPr>
          <p:nvPr>
            <p:ph type="sldImg"/>
          </p:nvPr>
        </p:nvSpPr>
        <p:spPr>
          <a:ln/>
        </p:spPr>
      </p:sp>
      <p:sp>
        <p:nvSpPr>
          <p:cNvPr id="14339" name="ノート プレースホルダー 2">
            <a:extLst>
              <a:ext uri="{FF2B5EF4-FFF2-40B4-BE49-F238E27FC236}">
                <a16:creationId xmlns:a16="http://schemas.microsoft.com/office/drawing/2014/main" id="{6F87113C-3289-49C1-8E5A-E4BB56B0F9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警察庁サイバー犯罪対策プロジェクトウェブサイトの広報資料を引用している。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刑法のウイルス作成罪や不正アクセス禁止法など、情報セキュリティに関する法整備が進んでいるが、インターネットの普及とともに犯罪も増加傾向にある。</a:t>
            </a:r>
            <a:endParaRPr lang="en-US" altLang="ja-JP" dirty="0">
              <a:latin typeface="ＭＳ Ｐ明朝" panose="02020600040205080304" pitchFamily="18" charset="-128"/>
            </a:endParaRPr>
          </a:p>
          <a:p>
            <a:pPr marL="171450" indent="-171450">
              <a:buFont typeface="Wingdings" panose="05000000000000000000" pitchFamily="2" charset="2"/>
              <a:buChar char="l"/>
            </a:pPr>
            <a:endParaRPr lang="ja-JP" altLang="en-US" dirty="0">
              <a:latin typeface="メイリオ" panose="020B0604030504040204" pitchFamily="50" charset="-128"/>
              <a:ea typeface="メイリオ" panose="020B0604030504040204" pitchFamily="50" charset="-128"/>
            </a:endParaRPr>
          </a:p>
          <a:p>
            <a:endParaRPr lang="ja-JP" altLang="en-US" dirty="0"/>
          </a:p>
        </p:txBody>
      </p:sp>
      <p:sp>
        <p:nvSpPr>
          <p:cNvPr id="14340" name="スライド番号プレースホルダー 3">
            <a:extLst>
              <a:ext uri="{FF2B5EF4-FFF2-40B4-BE49-F238E27FC236}">
                <a16:creationId xmlns:a16="http://schemas.microsoft.com/office/drawing/2014/main" id="{DBAE8D48-0D00-47C3-A883-2AEAF3699E0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49458B-B20C-4252-9E97-C1226B490AF7}" type="slidenum">
              <a:rPr lang="en-US" altLang="ja-JP" smtClean="0">
                <a:latin typeface="メイリオ" panose="020B0604030504040204" pitchFamily="50" charset="-128"/>
                <a:ea typeface="メイリオ" panose="020B0604030504040204" pitchFamily="50" charset="-128"/>
              </a:rPr>
              <a:pPr>
                <a:spcBef>
                  <a:spcPct val="0"/>
                </a:spcBef>
              </a:pPr>
              <a:t>4</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9387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スライド イメージ プレースホルダー 1">
            <a:extLst>
              <a:ext uri="{FF2B5EF4-FFF2-40B4-BE49-F238E27FC236}">
                <a16:creationId xmlns:a16="http://schemas.microsoft.com/office/drawing/2014/main" id="{16528195-4CFE-4844-BCB4-A8F15FC62649}"/>
              </a:ext>
            </a:extLst>
          </p:cNvPr>
          <p:cNvSpPr>
            <a:spLocks noGrp="1" noRot="1" noChangeAspect="1" noChangeArrowheads="1" noTextEdit="1"/>
          </p:cNvSpPr>
          <p:nvPr>
            <p:ph type="sldImg"/>
          </p:nvPr>
        </p:nvSpPr>
        <p:spPr>
          <a:ln/>
        </p:spPr>
      </p:sp>
      <p:sp>
        <p:nvSpPr>
          <p:cNvPr id="84995" name="ノート プレースホルダー 2">
            <a:extLst>
              <a:ext uri="{FF2B5EF4-FFF2-40B4-BE49-F238E27FC236}">
                <a16:creationId xmlns:a16="http://schemas.microsoft.com/office/drawing/2014/main" id="{0BECAB0E-E105-4DEB-92F0-243D803D04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パソコンやスマホのログインから、インターネット上のサービスやクラウドサービスを利用するときなど、パスワードによる認証は増える一方である。</a:t>
            </a:r>
            <a:endParaRPr lang="en-US" altLang="ja-JP" dirty="0"/>
          </a:p>
          <a:p>
            <a:pPr marL="171450" indent="-171450">
              <a:buFont typeface="Wingdings" panose="05000000000000000000" pitchFamily="2" charset="2"/>
              <a:buChar char="l"/>
            </a:pPr>
            <a:r>
              <a:rPr lang="ja-JP" altLang="en-US" dirty="0"/>
              <a:t>パスワードを不正に入手したり、破るための方法</a:t>
            </a:r>
            <a:r>
              <a:rPr lang="en-US" altLang="ja-JP" dirty="0"/>
              <a:t>(</a:t>
            </a:r>
            <a:r>
              <a:rPr lang="ja-JP" altLang="en-US" dirty="0"/>
              <a:t>パスワードクラッキング</a:t>
            </a:r>
            <a:r>
              <a:rPr lang="en-US" altLang="ja-JP" dirty="0"/>
              <a:t>)</a:t>
            </a:r>
            <a:r>
              <a:rPr lang="ja-JP" altLang="en-US" dirty="0"/>
              <a:t>には次のようなものがある。</a:t>
            </a:r>
            <a:endParaRPr lang="en-US" altLang="ja-JP" dirty="0"/>
          </a:p>
          <a:p>
            <a:r>
              <a:rPr lang="ja-JP" altLang="en-US" dirty="0"/>
              <a:t>①本人から不正に入手する</a:t>
            </a:r>
            <a:endParaRPr lang="en-US" altLang="ja-JP" dirty="0"/>
          </a:p>
          <a:p>
            <a:r>
              <a:rPr lang="ja-JP" altLang="en-US" dirty="0"/>
              <a:t>偽サイトに入力させて盗み取る「フィッシング」など</a:t>
            </a:r>
            <a:endParaRPr lang="en-US" altLang="ja-JP" dirty="0"/>
          </a:p>
          <a:p>
            <a:r>
              <a:rPr lang="ja-JP" altLang="en-US" dirty="0"/>
              <a:t>②パスワードを推測する</a:t>
            </a:r>
            <a:endParaRPr lang="en-US" altLang="ja-JP" dirty="0"/>
          </a:p>
          <a:p>
            <a:r>
              <a:rPr lang="ja-JP" altLang="en-US" dirty="0"/>
              <a:t>利用者が使いがちな生年月日、電話・</a:t>
            </a:r>
            <a:r>
              <a:rPr lang="en-US" altLang="ja-JP" dirty="0">
                <a:latin typeface="Century" panose="02040604050505020304" pitchFamily="18" charset="0"/>
              </a:rPr>
              <a:t>FAX</a:t>
            </a:r>
            <a:r>
              <a:rPr lang="ja-JP" altLang="en-US" dirty="0"/>
              <a:t>番号、辞書に出ている単語、またはキーボードから入力可能な全ての文字、数字、記号の組み合わせをコンピュータを使って試す「ブルートフォース攻撃」など</a:t>
            </a:r>
            <a:endParaRPr lang="en-US" altLang="ja-JP" dirty="0"/>
          </a:p>
          <a:p>
            <a:r>
              <a:rPr lang="ja-JP" altLang="en-US" dirty="0"/>
              <a:t>③パスワードを解析する</a:t>
            </a:r>
            <a:br>
              <a:rPr lang="en-US" altLang="ja-JP" dirty="0"/>
            </a:br>
            <a:r>
              <a:rPr lang="ja-JP" altLang="en-US" dirty="0"/>
              <a:t>コンピュータに保存されているパスワードファイル</a:t>
            </a:r>
            <a:r>
              <a:rPr lang="en-US" altLang="ja-JP" dirty="0"/>
              <a:t>(</a:t>
            </a:r>
            <a:r>
              <a:rPr lang="ja-JP" altLang="en-US" dirty="0"/>
              <a:t>たいていは暗号化されているため、そのままでは解らない</a:t>
            </a:r>
            <a:r>
              <a:rPr lang="en-US" altLang="ja-JP" dirty="0"/>
              <a:t>)</a:t>
            </a:r>
            <a:r>
              <a:rPr lang="ja-JP" altLang="en-US" dirty="0"/>
              <a:t>を入手して不正なソフトウェア「パスワードクラッカー」で解析する。</a:t>
            </a:r>
            <a:endParaRPr lang="en-US" altLang="ja-JP" dirty="0"/>
          </a:p>
          <a:p>
            <a:r>
              <a:rPr lang="ja-JP" altLang="en-US" dirty="0"/>
              <a:t>④盗聴する</a:t>
            </a:r>
            <a:br>
              <a:rPr lang="en-US" altLang="ja-JP" dirty="0"/>
            </a:br>
            <a:r>
              <a:rPr lang="ja-JP" altLang="en-US" dirty="0"/>
              <a:t>ネットワーク上を流れるデータを監視し、パスワードが含まれる通信からパスワードを抽出したり、パスワードを盗むウイルスに感染させて盗み取る。</a:t>
            </a:r>
            <a:endParaRPr lang="en-US" altLang="ja-JP" dirty="0"/>
          </a:p>
        </p:txBody>
      </p:sp>
      <p:sp>
        <p:nvSpPr>
          <p:cNvPr id="84996" name="スライド番号プレースホルダー 3">
            <a:extLst>
              <a:ext uri="{FF2B5EF4-FFF2-40B4-BE49-F238E27FC236}">
                <a16:creationId xmlns:a16="http://schemas.microsoft.com/office/drawing/2014/main" id="{967A76CF-3834-4B9A-BBE8-A5C0CFEADC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F1FA6-8AC4-4A5B-BF02-534B23EBEB8C}" type="slidenum">
              <a:rPr lang="en-US" altLang="ja-JP" smtClean="0">
                <a:latin typeface="メイリオ" panose="020B0604030504040204" pitchFamily="50" charset="-128"/>
                <a:ea typeface="メイリオ" panose="020B0604030504040204" pitchFamily="50" charset="-128"/>
              </a:rPr>
              <a:pPr>
                <a:spcBef>
                  <a:spcPct val="0"/>
                </a:spcBef>
              </a:pPr>
              <a:t>40</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74890"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被害に遭わないためには推測が難しい強固なパスワードを使う。</a:t>
            </a:r>
            <a:endParaRPr lang="en-US" altLang="ja-JP" dirty="0"/>
          </a:p>
          <a:p>
            <a:pPr marL="171450" indent="-171450">
              <a:buFont typeface="Wingdings" panose="05000000000000000000" pitchFamily="2" charset="2"/>
              <a:buChar char="l"/>
            </a:pPr>
            <a:r>
              <a:rPr lang="ja-JP" altLang="en-US" dirty="0"/>
              <a:t>パスワードは以下の条件を満たすように設定すると、組み合わせ数が巨大になり、コンピュータを使って高速で試行しても膨大な時間が必要で、事実上推測不可能となり強固になる。</a:t>
            </a:r>
            <a:endParaRPr lang="en-US" altLang="ja-JP" dirty="0"/>
          </a:p>
          <a:p>
            <a:r>
              <a:rPr lang="ja-JP" altLang="en-US" dirty="0"/>
              <a:t>①できるだけ長くする</a:t>
            </a:r>
            <a:r>
              <a:rPr lang="en-US" altLang="ja-JP" dirty="0"/>
              <a:t>(</a:t>
            </a:r>
            <a:r>
              <a:rPr lang="ja-JP" altLang="en-US" dirty="0"/>
              <a:t>文字数を多くする</a:t>
            </a:r>
            <a:r>
              <a:rPr lang="en-US" altLang="ja-JP" dirty="0"/>
              <a:t>)</a:t>
            </a:r>
          </a:p>
          <a:p>
            <a:r>
              <a:rPr lang="ja-JP" altLang="en-US" dirty="0"/>
              <a:t>②大文字、小文字、数字、記号の組み合わせにする</a:t>
            </a:r>
            <a:endParaRPr lang="en-US" altLang="ja-JP" dirty="0"/>
          </a:p>
          <a:p>
            <a:r>
              <a:rPr lang="ja-JP" altLang="en-US" dirty="0"/>
              <a:t>③辞書に載っている単語や、</a:t>
            </a:r>
            <a:r>
              <a:rPr lang="en-US" altLang="ja-JP" dirty="0">
                <a:latin typeface="Century" panose="02040604050505020304" pitchFamily="18" charset="0"/>
              </a:rPr>
              <a:t>ID</a:t>
            </a:r>
            <a:r>
              <a:rPr lang="ja-JP" altLang="en-US" dirty="0"/>
              <a:t>と同じ文字列、名前や電話番号、誕生日など推測しやすい文字列を使わない</a:t>
            </a:r>
            <a:r>
              <a:rPr lang="en-US" altLang="ja-JP" dirty="0"/>
              <a:t>(</a:t>
            </a:r>
            <a:r>
              <a:rPr lang="ja-JP" altLang="en-US" dirty="0"/>
              <a:t>ランダムな文字列や一般の単語に独自の文字や記号を加えるなど</a:t>
            </a:r>
            <a:r>
              <a:rPr lang="en-US" altLang="ja-JP" dirty="0"/>
              <a:t>)</a:t>
            </a:r>
          </a:p>
          <a:p>
            <a:r>
              <a:rPr lang="ja-JP" altLang="en-US" dirty="0"/>
              <a:t>④過去に使用したパスワードの再利用はしない</a:t>
            </a:r>
            <a:endParaRPr lang="en-US" altLang="ja-JP" dirty="0"/>
          </a:p>
          <a:p>
            <a:pPr marL="171450" indent="-171450">
              <a:buFont typeface="Wingdings" panose="05000000000000000000" pitchFamily="2" charset="2"/>
              <a:buChar char="l"/>
            </a:pPr>
            <a:r>
              <a:rPr lang="ja-JP" altLang="en-US" dirty="0"/>
              <a:t>不正に入手した</a:t>
            </a:r>
            <a:r>
              <a:rPr lang="en-US" altLang="ja-JP" dirty="0">
                <a:latin typeface="Century" panose="02040604050505020304" pitchFamily="18" charset="0"/>
              </a:rPr>
              <a:t>ID</a:t>
            </a:r>
            <a:r>
              <a:rPr lang="ja-JP" altLang="en-US" dirty="0"/>
              <a:t>とパスワードの組み合わせをリスト化してコンピュータで自動的に連続入力する「パスワードリスト攻撃」という手口があり、ここで不正ログインが成立した</a:t>
            </a:r>
            <a:r>
              <a:rPr lang="en-US" altLang="ja-JP" dirty="0">
                <a:latin typeface="Century" panose="02040604050505020304" pitchFamily="18" charset="0"/>
              </a:rPr>
              <a:t>ID</a:t>
            </a:r>
            <a:r>
              <a:rPr lang="ja-JP" altLang="en-US" dirty="0">
                <a:latin typeface="Century" panose="02040604050505020304" pitchFamily="18" charset="0"/>
              </a:rPr>
              <a:t>と</a:t>
            </a:r>
            <a:r>
              <a:rPr lang="ja-JP" altLang="en-US" dirty="0"/>
              <a:t>パスワードの組み合わせはその後、他の不正アクセスに悪用される。</a:t>
            </a:r>
          </a:p>
          <a:p>
            <a:pPr marL="171450" indent="-171450">
              <a:buFont typeface="Wingdings" panose="05000000000000000000" pitchFamily="2" charset="2"/>
              <a:buChar char="l"/>
            </a:pPr>
            <a:r>
              <a:rPr lang="ja-JP" altLang="en-US" dirty="0"/>
              <a:t>この攻撃が成立する背景は、“同じパスワードを様々なインターネットサービスで使い回す利用者が多い”ことであり、強固なパスワードであっても「使い回し」はしない。</a:t>
            </a:r>
          </a:p>
          <a:p>
            <a:endParaRPr lang="en-US" altLang="ja-JP"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41</a:t>
            </a:fld>
            <a:endParaRPr lang="en-US" altLang="ja-JP"/>
          </a:p>
        </p:txBody>
      </p:sp>
    </p:spTree>
    <p:extLst>
      <p:ext uri="{BB962C8B-B14F-4D97-AF65-F5344CB8AC3E}">
        <p14:creationId xmlns:p14="http://schemas.microsoft.com/office/powerpoint/2010/main" val="34672395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パスワードによる認証は簡便なため広く使われている反面、所持や生体情報による認証とは異なり、知ってしまえば悪用はたやすい。</a:t>
            </a:r>
            <a:endParaRPr lang="en-US" altLang="ja-JP" dirty="0"/>
          </a:p>
          <a:p>
            <a:pPr marL="171450" indent="-171450">
              <a:buFont typeface="Wingdings" panose="05000000000000000000" pitchFamily="2" charset="2"/>
              <a:buChar char="l"/>
            </a:pPr>
            <a:r>
              <a:rPr lang="ja-JP" altLang="en-US" dirty="0"/>
              <a:t>そのためパスワードを窃取する手口は巧妙になる一方で、パスワード窃取による被害は後を絶たない。</a:t>
            </a:r>
            <a:endParaRPr lang="en-US" altLang="ja-JP" dirty="0"/>
          </a:p>
          <a:p>
            <a:pPr marL="171450" indent="-171450">
              <a:buFont typeface="Wingdings" panose="05000000000000000000" pitchFamily="2" charset="2"/>
              <a:buChar char="l"/>
            </a:pPr>
            <a:r>
              <a:rPr lang="ja-JP" altLang="en-US" dirty="0"/>
              <a:t>普及が拡大するクラウドサービスを安全に利用するために、サービス提供者も、パスワードだけの認証ではなく、多要素認証や多段階認証などを提供しており、その場合には活用する。</a:t>
            </a:r>
            <a:endParaRPr lang="en-US" altLang="ja-JP"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42</a:t>
            </a:fld>
            <a:endParaRPr lang="en-US" altLang="ja-JP"/>
          </a:p>
        </p:txBody>
      </p:sp>
    </p:spTree>
    <p:extLst>
      <p:ext uri="{BB962C8B-B14F-4D97-AF65-F5344CB8AC3E}">
        <p14:creationId xmlns:p14="http://schemas.microsoft.com/office/powerpoint/2010/main" val="69101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スライド イメージ プレースホルダー 1">
            <a:extLst>
              <a:ext uri="{FF2B5EF4-FFF2-40B4-BE49-F238E27FC236}">
                <a16:creationId xmlns:a16="http://schemas.microsoft.com/office/drawing/2014/main" id="{E810D131-7947-43C2-9A8F-A8B98CACAEFB}"/>
              </a:ext>
            </a:extLst>
          </p:cNvPr>
          <p:cNvSpPr>
            <a:spLocks noGrp="1" noRot="1" noChangeAspect="1" noChangeArrowheads="1" noTextEdit="1"/>
          </p:cNvSpPr>
          <p:nvPr>
            <p:ph type="sldImg"/>
          </p:nvPr>
        </p:nvSpPr>
        <p:spPr>
          <a:ln/>
        </p:spPr>
      </p:sp>
      <p:sp>
        <p:nvSpPr>
          <p:cNvPr id="87043" name="ノート プレースホルダー 2">
            <a:extLst>
              <a:ext uri="{FF2B5EF4-FFF2-40B4-BE49-F238E27FC236}">
                <a16:creationId xmlns:a16="http://schemas.microsoft.com/office/drawing/2014/main" id="{77CD8513-DE3E-4FDB-A100-194826F95A79}"/>
              </a:ext>
            </a:extLst>
          </p:cNvPr>
          <p:cNvSpPr>
            <a:spLocks noGrp="1"/>
          </p:cNvSpPr>
          <p:nvPr>
            <p:ph type="body" idx="1"/>
          </p:nvPr>
        </p:nvSpPr>
        <p:spPr>
          <a:xfrm>
            <a:off x="694779" y="4721225"/>
            <a:ext cx="5949181" cy="47849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solidFill>
                <a:srgbClr val="FF0000"/>
              </a:solidFill>
            </a:endParaRPr>
          </a:p>
          <a:p>
            <a:r>
              <a:rPr lang="en-US" altLang="ja-JP" dirty="0">
                <a:latin typeface="ＭＳ Ｐ明朝" panose="02020600040205080304" pitchFamily="18" charset="-128"/>
              </a:rPr>
              <a:t>【</a:t>
            </a:r>
            <a:r>
              <a:rPr lang="ja-JP" altLang="en-US" dirty="0">
                <a:latin typeface="ＭＳ Ｐ明朝" panose="02020600040205080304" pitchFamily="18" charset="-128"/>
              </a:rPr>
              <a:t>参考</a:t>
            </a:r>
            <a:r>
              <a:rPr lang="en-US" altLang="ja-JP" dirty="0">
                <a:latin typeface="ＭＳ Ｐ明朝" panose="02020600040205080304" pitchFamily="18" charset="-128"/>
              </a:rPr>
              <a:t>】</a:t>
            </a:r>
            <a:r>
              <a:rPr lang="ja-JP" altLang="en-US" dirty="0">
                <a:latin typeface="ＭＳ Ｐ明朝" panose="02020600040205080304" pitchFamily="18" charset="-128"/>
              </a:rPr>
              <a:t>パスワードの定期変更について</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a:t>
            </a:r>
            <a:r>
              <a:rPr lang="en-US" altLang="ja-JP" dirty="0">
                <a:latin typeface="Century" panose="02040604050505020304" pitchFamily="18" charset="0"/>
              </a:rPr>
              <a:t>JIS Q27002(ISO/IEC 27002)</a:t>
            </a:r>
            <a:r>
              <a:rPr lang="ja-JP" altLang="en-US" dirty="0">
                <a:latin typeface="ＭＳ Ｐ明朝" panose="02020600040205080304" pitchFamily="18" charset="-128"/>
              </a:rPr>
              <a:t>情報技術−セキュリティ技術−情報セキュリティマネジメントの実践のための規範</a:t>
            </a:r>
            <a:r>
              <a:rPr lang="ja-JP" altLang="en-US" dirty="0">
                <a:latin typeface="Century" panose="02040604050505020304" pitchFamily="18" charset="0"/>
              </a:rPr>
              <a:t>」</a:t>
            </a:r>
            <a:r>
              <a:rPr lang="en-US" altLang="ja-JP" dirty="0">
                <a:latin typeface="Century" panose="02040604050505020304" pitchFamily="18" charset="0"/>
              </a:rPr>
              <a:t> 2014</a:t>
            </a:r>
            <a:r>
              <a:rPr lang="ja-JP" altLang="en-US" dirty="0">
                <a:latin typeface="Century" panose="02040604050505020304" pitchFamily="18" charset="0"/>
              </a:rPr>
              <a:t>年版</a:t>
            </a:r>
            <a:r>
              <a:rPr lang="ja-JP" altLang="en-US" dirty="0">
                <a:latin typeface="ＭＳ Ｐ明朝" panose="02020600040205080304" pitchFamily="18" charset="-128"/>
              </a:rPr>
              <a:t>に以下の記述がある。</a:t>
            </a:r>
            <a:endParaRPr lang="en-US" altLang="ja-JP" dirty="0">
              <a:latin typeface="ＭＳ Ｐ明朝" panose="02020600040205080304" pitchFamily="18" charset="-128"/>
            </a:endParaRPr>
          </a:p>
          <a:p>
            <a:r>
              <a:rPr lang="en-US" altLang="ja-JP" b="1" dirty="0"/>
              <a:t>9.4.3 </a:t>
            </a:r>
            <a:r>
              <a:rPr lang="ja-JP" altLang="en-US" b="1" dirty="0">
                <a:latin typeface="+mn-ea"/>
              </a:rPr>
              <a:t>パスワード管理システム</a:t>
            </a:r>
            <a:br>
              <a:rPr lang="en-US" altLang="ja-JP" b="1" dirty="0">
                <a:latin typeface="ＭＳ Ｐ明朝" panose="02020600040205080304" pitchFamily="18" charset="-128"/>
              </a:rPr>
            </a:br>
            <a:r>
              <a:rPr lang="en-US" altLang="ja-JP" dirty="0">
                <a:latin typeface="ＭＳ Ｐ明朝" panose="02020600040205080304" pitchFamily="18" charset="-128"/>
              </a:rPr>
              <a:t>e)</a:t>
            </a:r>
            <a:r>
              <a:rPr lang="ja-JP" altLang="en-US" dirty="0">
                <a:latin typeface="ＭＳ Ｐ明朝" panose="02020600040205080304" pitchFamily="18" charset="-128"/>
              </a:rPr>
              <a:t>パスワードは，</a:t>
            </a:r>
            <a:r>
              <a:rPr lang="ja-JP" altLang="en-US" b="1" dirty="0">
                <a:solidFill>
                  <a:srgbClr val="FF0000"/>
                </a:solidFill>
                <a:latin typeface="ＭＳ Ｐ明朝" panose="02020600040205080304" pitchFamily="18" charset="-128"/>
              </a:rPr>
              <a:t>定期的に及び必要に応じて変更させるようにする。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この後、</a:t>
            </a:r>
            <a:r>
              <a:rPr lang="en-US" altLang="ja-JP" dirty="0">
                <a:latin typeface="Century" panose="02040604050505020304" pitchFamily="18" charset="0"/>
              </a:rPr>
              <a:t>NIST</a:t>
            </a:r>
            <a:r>
              <a:rPr lang="ja-JP" altLang="en-US" dirty="0">
                <a:latin typeface="ＭＳ Ｐ明朝" panose="02020600040205080304" pitchFamily="18" charset="-128"/>
              </a:rPr>
              <a:t>文書</a:t>
            </a:r>
            <a:r>
              <a:rPr lang="en-US" altLang="ja-JP" baseline="30000" dirty="0">
                <a:latin typeface="ＭＳ Ｐ明朝" panose="02020600040205080304" pitchFamily="18" charset="-128"/>
              </a:rPr>
              <a:t>※</a:t>
            </a:r>
            <a:r>
              <a:rPr lang="en-US" altLang="ja-JP" dirty="0">
                <a:latin typeface="ＭＳ Ｐ明朝" panose="02020600040205080304" pitchFamily="18" charset="-128"/>
              </a:rPr>
              <a:t>(</a:t>
            </a:r>
            <a:r>
              <a:rPr lang="en-US" altLang="ja-JP" dirty="0"/>
              <a:t>NIST SP800-63B June 2017</a:t>
            </a:r>
            <a:r>
              <a:rPr lang="en-US" altLang="ja-JP" dirty="0">
                <a:latin typeface="ＭＳ Ｐ明朝" panose="02020600040205080304" pitchFamily="18" charset="-128"/>
              </a:rPr>
              <a:t>)</a:t>
            </a:r>
            <a:r>
              <a:rPr lang="en-US" altLang="ja-JP" dirty="0"/>
              <a:t>2017</a:t>
            </a:r>
            <a:r>
              <a:rPr lang="ja-JP" altLang="en-US" dirty="0">
                <a:latin typeface="ＭＳ Ｐ明朝" panose="02020600040205080304" pitchFamily="18" charset="-128"/>
              </a:rPr>
              <a:t>年版ではパスワードについて以下の改訂があった。</a:t>
            </a:r>
            <a:endParaRPr lang="en-US" altLang="ja-JP" dirty="0">
              <a:latin typeface="ＭＳ Ｐ明朝" panose="02020600040205080304" pitchFamily="18" charset="-128"/>
            </a:endParaRPr>
          </a:p>
          <a:p>
            <a:r>
              <a:rPr lang="en-US" altLang="ja-JP" b="1" dirty="0">
                <a:latin typeface="Century" panose="02040604050505020304" pitchFamily="18" charset="0"/>
              </a:rPr>
              <a:t>5.1.1.2</a:t>
            </a:r>
            <a:r>
              <a:rPr lang="en-US" altLang="ja-JP" b="1" dirty="0">
                <a:latin typeface="ＭＳ Ｐ明朝" panose="02020600040205080304" pitchFamily="18" charset="-128"/>
              </a:rPr>
              <a:t> </a:t>
            </a:r>
            <a:r>
              <a:rPr lang="ja-JP" altLang="en-US" b="1" dirty="0">
                <a:latin typeface="ＭＳ Ｐ明朝" panose="02020600040205080304" pitchFamily="18" charset="-128"/>
              </a:rPr>
              <a:t>記憶シークレット</a:t>
            </a:r>
            <a:r>
              <a:rPr lang="en-US" altLang="ja-JP" b="1" dirty="0">
                <a:latin typeface="Century" panose="02040604050505020304" pitchFamily="18" charset="0"/>
              </a:rPr>
              <a:t>Verifier(</a:t>
            </a:r>
            <a:r>
              <a:rPr lang="ja-JP" altLang="en-US" b="1" dirty="0">
                <a:latin typeface="ＭＳ Ｐ明朝" panose="02020600040205080304" pitchFamily="18" charset="-128"/>
              </a:rPr>
              <a:t>パスワード</a:t>
            </a:r>
            <a:r>
              <a:rPr lang="en-US" altLang="ja-JP" b="1" dirty="0">
                <a:latin typeface="ＭＳ Ｐ明朝" panose="02020600040205080304" pitchFamily="18" charset="-128"/>
              </a:rPr>
              <a:t>)</a:t>
            </a:r>
            <a:br>
              <a:rPr lang="en-US" altLang="ja-JP" b="1" dirty="0">
                <a:latin typeface="ＭＳ Ｐ明朝" panose="02020600040205080304" pitchFamily="18" charset="-128"/>
              </a:rPr>
            </a:br>
            <a:r>
              <a:rPr lang="en-US" altLang="ja-JP" dirty="0">
                <a:latin typeface="Century" panose="02040604050505020304" pitchFamily="18" charset="0"/>
              </a:rPr>
              <a:t>Verifier</a:t>
            </a:r>
            <a:r>
              <a:rPr lang="ja-JP" altLang="en-US" dirty="0">
                <a:latin typeface="ＭＳ Ｐ明朝" panose="02020600040205080304" pitchFamily="18" charset="-128"/>
              </a:rPr>
              <a:t>は，記憶シークレットを任意で</a:t>
            </a:r>
            <a:r>
              <a:rPr lang="en-US" altLang="ja-JP" b="1" dirty="0">
                <a:solidFill>
                  <a:srgbClr val="FF0000"/>
                </a:solidFill>
                <a:latin typeface="ＭＳ Ｐ明朝" panose="02020600040205080304" pitchFamily="18" charset="-128"/>
              </a:rPr>
              <a:t>(</a:t>
            </a:r>
            <a:r>
              <a:rPr lang="ja-JP" altLang="en-US" b="1" dirty="0">
                <a:solidFill>
                  <a:srgbClr val="FF0000"/>
                </a:solidFill>
                <a:latin typeface="ＭＳ Ｐ明朝" panose="02020600040205080304" pitchFamily="18" charset="-128"/>
              </a:rPr>
              <a:t>例えば，定期的に</a:t>
            </a:r>
            <a:r>
              <a:rPr lang="en-US" altLang="ja-JP" b="1" dirty="0">
                <a:solidFill>
                  <a:srgbClr val="FF0000"/>
                </a:solidFill>
                <a:latin typeface="ＭＳ Ｐ明朝" panose="02020600040205080304" pitchFamily="18" charset="-128"/>
              </a:rPr>
              <a:t>)</a:t>
            </a:r>
            <a:r>
              <a:rPr lang="ja-JP" altLang="en-US" b="1" dirty="0">
                <a:solidFill>
                  <a:srgbClr val="FF0000"/>
                </a:solidFill>
                <a:latin typeface="ＭＳ Ｐ明朝" panose="02020600040205080304" pitchFamily="18" charset="-128"/>
              </a:rPr>
              <a:t>変更するよう要求すべきではない</a:t>
            </a:r>
            <a:r>
              <a:rPr lang="en-US" altLang="ja-JP" dirty="0">
                <a:solidFill>
                  <a:srgbClr val="FF0000"/>
                </a:solidFill>
                <a:latin typeface="Century" panose="02040604050505020304" pitchFamily="18" charset="0"/>
              </a:rPr>
              <a:t>(SHOULD NOT)</a:t>
            </a:r>
            <a:r>
              <a:rPr lang="ja-JP" altLang="en-US" dirty="0">
                <a:latin typeface="ＭＳ Ｐ明朝" panose="02020600040205080304" pitchFamily="18" charset="-128"/>
              </a:rPr>
              <a:t>．しかしながら</a:t>
            </a:r>
            <a:r>
              <a:rPr lang="en-US" altLang="ja-JP" dirty="0">
                <a:latin typeface="Century" panose="02040604050505020304" pitchFamily="18" charset="0"/>
              </a:rPr>
              <a:t>Authenticator</a:t>
            </a:r>
            <a:r>
              <a:rPr lang="ja-JP" altLang="en-US" dirty="0">
                <a:latin typeface="ＭＳ Ｐ明朝" panose="02020600040205080304" pitchFamily="18" charset="-128"/>
              </a:rPr>
              <a:t>が危殆化した証拠がある場合は，変更を強制するものとする</a:t>
            </a:r>
            <a:r>
              <a:rPr lang="en-US" altLang="ja-JP" dirty="0">
                <a:latin typeface="Century" panose="02040604050505020304" pitchFamily="18" charset="0"/>
              </a:rPr>
              <a:t>(SHALL)</a:t>
            </a:r>
            <a:r>
              <a:rPr lang="ja-JP" altLang="en-US" dirty="0">
                <a:latin typeface="Century" panose="02040604050505020304" pitchFamily="18" charset="0"/>
              </a:rPr>
              <a:t>．</a:t>
            </a:r>
            <a:endParaRPr lang="en-US" altLang="ja-JP" dirty="0">
              <a:latin typeface="Century" panose="02040604050505020304" pitchFamily="18" charset="0"/>
            </a:endParaRPr>
          </a:p>
          <a:p>
            <a:pPr marL="171450" indent="-171450">
              <a:buFont typeface="Wingdings" panose="05000000000000000000" pitchFamily="2" charset="2"/>
              <a:buChar char="l"/>
            </a:pPr>
            <a:r>
              <a:rPr lang="ja-JP" altLang="en-US" dirty="0">
                <a:latin typeface="ＭＳ Ｐ明朝" panose="02020600040205080304" pitchFamily="18" charset="-128"/>
              </a:rPr>
              <a:t>パスワード定期変更の要否については議論があるが、不要とする背景には以下がある。</a:t>
            </a:r>
            <a:endParaRPr lang="en-US" altLang="ja-JP" dirty="0">
              <a:latin typeface="ＭＳ Ｐ明朝" panose="02020600040205080304" pitchFamily="18" charset="-128"/>
            </a:endParaRPr>
          </a:p>
          <a:p>
            <a:r>
              <a:rPr lang="ja-JP" altLang="en-US" dirty="0">
                <a:latin typeface="ＭＳ Ｐ明朝" panose="02020600040205080304" pitchFamily="18" charset="-128"/>
              </a:rPr>
              <a:t>・コンピュータを使って攻撃した場合に数千年あるいはそれ以上の時間がかかる強固なパスワードを使えば、攻撃期間中に変更しても安全性は変わらない。</a:t>
            </a:r>
            <a:endParaRPr lang="en-US" altLang="ja-JP" dirty="0">
              <a:latin typeface="ＭＳ Ｐ明朝" panose="02020600040205080304" pitchFamily="18" charset="-128"/>
            </a:endParaRPr>
          </a:p>
          <a:p>
            <a:r>
              <a:rPr lang="ja-JP" altLang="en-US" dirty="0">
                <a:latin typeface="ＭＳ Ｐ明朝" panose="02020600040205080304" pitchFamily="18" charset="-128"/>
              </a:rPr>
              <a:t>・ユーザーに定期変更を義務づけると、憶えづらくなるため、強固でない脆弱なパスワードを使う傾向がある。</a:t>
            </a:r>
            <a:endParaRPr lang="en-US" altLang="ja-JP" dirty="0">
              <a:latin typeface="ＭＳ Ｐ明朝" panose="02020600040205080304" pitchFamily="18" charset="-128"/>
            </a:endParaRPr>
          </a:p>
          <a:p>
            <a:endParaRPr lang="en-US" altLang="ja-JP" dirty="0"/>
          </a:p>
          <a:p>
            <a:r>
              <a:rPr lang="en-US" altLang="ja-JP" dirty="0"/>
              <a:t>※</a:t>
            </a:r>
            <a:r>
              <a:rPr lang="en-US" altLang="ja-JP" b="1" dirty="0"/>
              <a:t>NIST</a:t>
            </a:r>
            <a:r>
              <a:rPr lang="ja-JP" altLang="en-US" b="1" dirty="0"/>
              <a:t>文書</a:t>
            </a:r>
            <a:r>
              <a:rPr lang="ja-JP" altLang="en-US" dirty="0"/>
              <a:t>　</a:t>
            </a:r>
            <a:r>
              <a:rPr lang="zh-TW" altLang="en-US" dirty="0">
                <a:latin typeface="ＭＳ Ｐ明朝" panose="02020600040205080304" pitchFamily="18" charset="-128"/>
              </a:rPr>
              <a:t>米国国立標準技術研究所</a:t>
            </a:r>
            <a:r>
              <a:rPr lang="ja-JP" altLang="en-US" dirty="0">
                <a:latin typeface="ＭＳ Ｐ明朝" panose="02020600040205080304" pitchFamily="18" charset="-128"/>
              </a:rPr>
              <a:t>が策定する米国の政府機関がセキュリティ対策を実施する際に利用することを前提としてまとめられた文書</a:t>
            </a:r>
            <a:endParaRPr lang="en-US" altLang="ja-JP" dirty="0">
              <a:latin typeface="ＭＳ Ｐ明朝" panose="02020600040205080304" pitchFamily="18" charset="-128"/>
            </a:endParaRPr>
          </a:p>
          <a:p>
            <a:endParaRPr lang="en-US" altLang="ja-JP" dirty="0"/>
          </a:p>
          <a:p>
            <a:pPr marL="171450" indent="-171450">
              <a:buFont typeface="Wingdings" panose="05000000000000000000" pitchFamily="2" charset="2"/>
              <a:buChar char="l"/>
            </a:pPr>
            <a:endParaRPr lang="ja-JP" altLang="en-US" dirty="0"/>
          </a:p>
        </p:txBody>
      </p:sp>
      <p:sp>
        <p:nvSpPr>
          <p:cNvPr id="87044" name="スライド番号プレースホルダー 3">
            <a:extLst>
              <a:ext uri="{FF2B5EF4-FFF2-40B4-BE49-F238E27FC236}">
                <a16:creationId xmlns:a16="http://schemas.microsoft.com/office/drawing/2014/main" id="{8D83B6CE-E5EA-400D-BB20-7D1D3F5E32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E702709-4BBA-4270-9B99-6A7ADF1CC38C}" type="slidenum">
              <a:rPr lang="en-US" altLang="ja-JP" smtClean="0">
                <a:latin typeface="メイリオ" panose="020B0604030504040204" pitchFamily="50" charset="-128"/>
                <a:ea typeface="メイリオ" panose="020B0604030504040204" pitchFamily="50" charset="-128"/>
              </a:rPr>
              <a:pPr>
                <a:spcBef>
                  <a:spcPct val="0"/>
                </a:spcBef>
              </a:pPr>
              <a:t>43</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スライド イメージ プレースホルダー 1">
            <a:extLst>
              <a:ext uri="{FF2B5EF4-FFF2-40B4-BE49-F238E27FC236}">
                <a16:creationId xmlns:a16="http://schemas.microsoft.com/office/drawing/2014/main" id="{563089A5-7C6A-43D0-8DCF-A49049E9ED89}"/>
              </a:ext>
            </a:extLst>
          </p:cNvPr>
          <p:cNvSpPr>
            <a:spLocks noGrp="1" noRot="1" noChangeAspect="1" noChangeArrowheads="1" noTextEdit="1"/>
          </p:cNvSpPr>
          <p:nvPr>
            <p:ph type="sldImg"/>
          </p:nvPr>
        </p:nvSpPr>
        <p:spPr>
          <a:ln/>
        </p:spPr>
      </p:sp>
      <p:sp>
        <p:nvSpPr>
          <p:cNvPr id="89091" name="ノート プレースホルダー 2">
            <a:extLst>
              <a:ext uri="{FF2B5EF4-FFF2-40B4-BE49-F238E27FC236}">
                <a16:creationId xmlns:a16="http://schemas.microsoft.com/office/drawing/2014/main" id="{DFED2C79-8BD7-4BB0-8652-1D9D25C86B4D}"/>
              </a:ext>
            </a:extLst>
          </p:cNvPr>
          <p:cNvSpPr>
            <a:spLocks noGrp="1"/>
          </p:cNvSpPr>
          <p:nvPr>
            <p:ph type="body" idx="1"/>
          </p:nvPr>
        </p:nvSpPr>
        <p:spPr>
          <a:xfrm>
            <a:off x="681038" y="4721225"/>
            <a:ext cx="5602882"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どんなに強固なパスワードでも一度知られてしまったら悪用されてしまう。</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他者に知られないようにするために十分な注意を払う。</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使い回しせず多数のパスワードを使う場合、全てを憶えることは難しくなるため、メモなどに書き記すことがあるが、パスワードを書き記したメモなども安全に管理する。</a:t>
            </a:r>
            <a:endParaRPr lang="en-US" altLang="ja-JP" dirty="0">
              <a:latin typeface="ＭＳ Ｐ明朝" panose="02020600040205080304" pitchFamily="18" charset="-128"/>
            </a:endParaRPr>
          </a:p>
        </p:txBody>
      </p:sp>
      <p:sp>
        <p:nvSpPr>
          <p:cNvPr id="89092" name="スライド番号プレースホルダー 3">
            <a:extLst>
              <a:ext uri="{FF2B5EF4-FFF2-40B4-BE49-F238E27FC236}">
                <a16:creationId xmlns:a16="http://schemas.microsoft.com/office/drawing/2014/main" id="{E190A254-7975-4AD5-B4EC-5E6ADB4FCBE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624C67-7D49-4D11-9559-19F49E7DF9B8}" type="slidenum">
              <a:rPr lang="en-US" altLang="ja-JP" smtClean="0">
                <a:latin typeface="メイリオ" panose="020B0604030504040204" pitchFamily="50" charset="-128"/>
                <a:ea typeface="メイリオ" panose="020B0604030504040204" pitchFamily="50" charset="-128"/>
              </a:rPr>
              <a:pPr>
                <a:spcBef>
                  <a:spcPct val="0"/>
                </a:spcBef>
              </a:pPr>
              <a:t>44</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en-US" altLang="ja-JP" dirty="0"/>
              <a:t>｢</a:t>
            </a:r>
            <a:r>
              <a:rPr lang="ja-JP" altLang="en-US" dirty="0"/>
              <a:t>長く</a:t>
            </a:r>
            <a:r>
              <a:rPr lang="en-US" altLang="ja-JP" dirty="0"/>
              <a:t>｣｢</a:t>
            </a:r>
            <a:r>
              <a:rPr lang="ja-JP" altLang="en-US" dirty="0"/>
              <a:t>複雑に</a:t>
            </a:r>
            <a:r>
              <a:rPr lang="en-US" altLang="ja-JP" dirty="0"/>
              <a:t>｣</a:t>
            </a:r>
            <a:r>
              <a:rPr lang="ja-JP" altLang="en-US" dirty="0"/>
              <a:t>にすると強度は増すが、憶えにくくなり、複数のサービスで「使い回し」してしまう。</a:t>
            </a:r>
            <a:endParaRPr lang="en-US" altLang="ja-JP" dirty="0"/>
          </a:p>
          <a:p>
            <a:pPr marL="171450" indent="-171450">
              <a:buFont typeface="Wingdings" panose="05000000000000000000" pitchFamily="2" charset="2"/>
              <a:buChar char="l"/>
            </a:pPr>
            <a:r>
              <a:rPr lang="en-US" altLang="ja-JP" dirty="0"/>
              <a:t>｢</a:t>
            </a:r>
            <a:r>
              <a:rPr lang="ja-JP" altLang="en-US" dirty="0"/>
              <a:t>長く</a:t>
            </a:r>
            <a:r>
              <a:rPr lang="en-US" altLang="ja-JP" dirty="0"/>
              <a:t>｣｢</a:t>
            </a:r>
            <a:r>
              <a:rPr lang="ja-JP" altLang="en-US" dirty="0"/>
              <a:t>複雑に</a:t>
            </a:r>
            <a:r>
              <a:rPr lang="en-US" altLang="ja-JP" dirty="0"/>
              <a:t>｣</a:t>
            </a:r>
            <a:r>
              <a:rPr lang="ja-JP" altLang="en-US" dirty="0"/>
              <a:t>しかし</a:t>
            </a:r>
            <a:r>
              <a:rPr lang="en-US" altLang="ja-JP" dirty="0"/>
              <a:t>｢</a:t>
            </a:r>
            <a:r>
              <a:rPr lang="ja-JP" altLang="en-US" dirty="0"/>
              <a:t>使い回さない</a:t>
            </a:r>
            <a:r>
              <a:rPr lang="en-US" altLang="ja-JP" dirty="0"/>
              <a:t>｣</a:t>
            </a:r>
            <a:r>
              <a:rPr lang="ja-JP" altLang="en-US" dirty="0"/>
              <a:t>ための工夫が必要である。</a:t>
            </a:r>
            <a:endParaRPr lang="ja-JP" altLang="en-US" dirty="0">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45</a:t>
            </a:fld>
            <a:endParaRPr lang="en-US" altLang="ja-JP" dirty="0"/>
          </a:p>
        </p:txBody>
      </p:sp>
    </p:spTree>
    <p:extLst>
      <p:ext uri="{BB962C8B-B14F-4D97-AF65-F5344CB8AC3E}">
        <p14:creationId xmlns:p14="http://schemas.microsoft.com/office/powerpoint/2010/main" val="916510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スライド イメージ プレースホルダー 1">
            <a:extLst>
              <a:ext uri="{FF2B5EF4-FFF2-40B4-BE49-F238E27FC236}">
                <a16:creationId xmlns:a16="http://schemas.microsoft.com/office/drawing/2014/main" id="{BCC071D1-8A53-4616-BC0E-1B53B378B339}"/>
              </a:ext>
            </a:extLst>
          </p:cNvPr>
          <p:cNvSpPr>
            <a:spLocks noGrp="1" noRot="1" noChangeAspect="1" noChangeArrowheads="1" noTextEdit="1"/>
          </p:cNvSpPr>
          <p:nvPr>
            <p:ph type="sldImg"/>
          </p:nvPr>
        </p:nvSpPr>
        <p:spPr>
          <a:ln/>
        </p:spPr>
      </p:sp>
      <p:sp>
        <p:nvSpPr>
          <p:cNvPr id="91139" name="ノート プレースホルダー 2">
            <a:extLst>
              <a:ext uri="{FF2B5EF4-FFF2-40B4-BE49-F238E27FC236}">
                <a16:creationId xmlns:a16="http://schemas.microsoft.com/office/drawing/2014/main" id="{DB8D4B2F-D435-4DB3-A2BF-FC165B4967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社内</a:t>
            </a:r>
            <a:r>
              <a:rPr lang="en-US" altLang="ja-JP" dirty="0">
                <a:latin typeface="Century" panose="02040604050505020304" pitchFamily="18" charset="0"/>
              </a:rPr>
              <a:t>LAN</a:t>
            </a:r>
            <a:r>
              <a:rPr lang="ja-JP" altLang="en-US" dirty="0"/>
              <a:t>やウェブサービスなど、ネットワークを使って複数の人がファイルやデータを共有して業務を行うことが増えている。</a:t>
            </a:r>
            <a:endParaRPr lang="en-US" altLang="ja-JP" dirty="0"/>
          </a:p>
          <a:p>
            <a:pPr marL="171450" indent="-171450">
              <a:buFont typeface="Wingdings" panose="05000000000000000000" pitchFamily="2" charset="2"/>
              <a:buChar char="l"/>
            </a:pPr>
            <a:r>
              <a:rPr lang="ja-JP" altLang="en-US" dirty="0"/>
              <a:t>このような環境では「誰に」「どの情報</a:t>
            </a:r>
            <a:r>
              <a:rPr lang="en-US" altLang="ja-JP" dirty="0"/>
              <a:t>(</a:t>
            </a:r>
            <a:r>
              <a:rPr lang="ja-JP" altLang="en-US" dirty="0"/>
              <a:t>ファイル、データ</a:t>
            </a:r>
            <a:r>
              <a:rPr lang="en-US" altLang="ja-JP" dirty="0"/>
              <a:t>)</a:t>
            </a:r>
            <a:r>
              <a:rPr lang="ja-JP" altLang="en-US" dirty="0"/>
              <a:t>に」「どのようなアクセス</a:t>
            </a:r>
            <a:r>
              <a:rPr lang="en-US" altLang="ja-JP" dirty="0"/>
              <a:t>(</a:t>
            </a:r>
            <a:r>
              <a:rPr lang="ja-JP" altLang="en-US" dirty="0"/>
              <a:t>読む、書く、実行する</a:t>
            </a:r>
            <a:r>
              <a:rPr lang="en-US" altLang="ja-JP" dirty="0"/>
              <a:t>)</a:t>
            </a:r>
            <a:r>
              <a:rPr lang="ja-JP" altLang="en-US" dirty="0"/>
              <a:t>を許可するか、しないかを決めて技術的に制限しないと、不正にアクセスされてしまう危険がある。</a:t>
            </a:r>
            <a:endParaRPr lang="en-US" altLang="ja-JP" dirty="0"/>
          </a:p>
          <a:p>
            <a:endParaRPr lang="ja-JP" altLang="en-US" dirty="0"/>
          </a:p>
        </p:txBody>
      </p:sp>
      <p:sp>
        <p:nvSpPr>
          <p:cNvPr id="91140" name="スライド番号プレースホルダー 3">
            <a:extLst>
              <a:ext uri="{FF2B5EF4-FFF2-40B4-BE49-F238E27FC236}">
                <a16:creationId xmlns:a16="http://schemas.microsoft.com/office/drawing/2014/main" id="{4FD485EE-CAAC-4874-A801-0E35DD89ED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BAC3C1-BEBD-4FEB-83D3-F110327B1E27}" type="slidenum">
              <a:rPr lang="en-US" altLang="ja-JP" smtClean="0">
                <a:latin typeface="メイリオ" panose="020B0604030504040204" pitchFamily="50" charset="-128"/>
                <a:ea typeface="メイリオ" panose="020B0604030504040204" pitchFamily="50" charset="-128"/>
              </a:rPr>
              <a:pPr>
                <a:spcBef>
                  <a:spcPct val="0"/>
                </a:spcBef>
              </a:pPr>
              <a:t>46</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530874"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ネットワークを利用して複数の人が情報を共有する環境が増えている。</a:t>
            </a:r>
            <a:endParaRPr lang="en-US" altLang="ja-JP" dirty="0"/>
          </a:p>
          <a:p>
            <a:r>
              <a:rPr lang="ja-JP" altLang="en-US" dirty="0"/>
              <a:t>①文書など大量の電子化ファイルを社内で共有するためのファイルサーバーや</a:t>
            </a:r>
            <a:r>
              <a:rPr lang="en-US" altLang="ja-JP" dirty="0">
                <a:latin typeface="Century" panose="02040604050505020304" pitchFamily="18" charset="0"/>
              </a:rPr>
              <a:t>NAS(Network Attached Storage)</a:t>
            </a:r>
            <a:endParaRPr lang="en-US" altLang="ja-JP" dirty="0"/>
          </a:p>
          <a:p>
            <a:r>
              <a:rPr lang="ja-JP" altLang="en-US" dirty="0"/>
              <a:t>②インターネット接続機能を備えた複合機</a:t>
            </a:r>
            <a:r>
              <a:rPr lang="en-US" altLang="ja-JP" dirty="0">
                <a:latin typeface="Century" panose="02040604050505020304" pitchFamily="18" charset="0"/>
              </a:rPr>
              <a:t>(</a:t>
            </a:r>
            <a:r>
              <a:rPr lang="ja-JP" altLang="en-US" dirty="0"/>
              <a:t>プリンタ、コピー、</a:t>
            </a:r>
            <a:r>
              <a:rPr lang="en-US" altLang="ja-JP" dirty="0"/>
              <a:t>FAX</a:t>
            </a:r>
            <a:r>
              <a:rPr lang="ja-JP" altLang="en-US" dirty="0"/>
              <a:t>、スキャナ、ファイルサーバーなど多様な機能を持ったオフィス機器</a:t>
            </a:r>
            <a:r>
              <a:rPr lang="en-US" altLang="ja-JP" dirty="0"/>
              <a:t>)</a:t>
            </a:r>
          </a:p>
          <a:p>
            <a:r>
              <a:rPr lang="ja-JP" altLang="en-US" dirty="0"/>
              <a:t>③インターネットを介して利用するクラウドサービス</a:t>
            </a:r>
            <a:endParaRPr lang="en-US" altLang="ja-JP" dirty="0"/>
          </a:p>
          <a:p>
            <a:r>
              <a:rPr lang="ja-JP" altLang="en-US" dirty="0"/>
              <a:t>④ビデオ会議システム、ウェブカメラなどのオフィス機器</a:t>
            </a:r>
            <a:endParaRPr lang="en-US" altLang="ja-JP" dirty="0"/>
          </a:p>
          <a:p>
            <a:pPr marL="171450" indent="-171450">
              <a:buFont typeface="Wingdings" panose="05000000000000000000" pitchFamily="2" charset="2"/>
              <a:buChar char="l"/>
            </a:pPr>
            <a:r>
              <a:rPr lang="ja-JP" altLang="en-US" dirty="0"/>
              <a:t>業務を効率化するためネットワークに接続できるオフィス機器やクラウドサービスは爆発的に増加している。</a:t>
            </a:r>
            <a:endParaRPr lang="en-US" altLang="ja-JP" dirty="0"/>
          </a:p>
          <a:p>
            <a:pPr marL="171450" indent="-171450">
              <a:buFont typeface="Wingdings" panose="05000000000000000000" pitchFamily="2" charset="2"/>
              <a:buChar char="l"/>
            </a:pPr>
            <a:r>
              <a:rPr lang="ja-JP" altLang="en-US" dirty="0"/>
              <a:t>その一方でアクセスしてもよい人を制限して機器やサービスの設定を行わないと、知らぬ間に無関係な人に不正アクセスされてしまうおそれがある。</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47</a:t>
            </a:fld>
            <a:endParaRPr lang="en-US" altLang="ja-JP" dirty="0"/>
          </a:p>
        </p:txBody>
      </p:sp>
    </p:spTree>
    <p:extLst>
      <p:ext uri="{BB962C8B-B14F-4D97-AF65-F5344CB8AC3E}">
        <p14:creationId xmlns:p14="http://schemas.microsoft.com/office/powerpoint/2010/main" val="1624116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useBgFill="1">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t>ネットワーク接続可能なオフィス機器やクラウドサービスは、</a:t>
            </a:r>
            <a:r>
              <a:rPr lang="ja-JP" altLang="en-US" dirty="0">
                <a:latin typeface="Century" panose="02040604050505020304" pitchFamily="18" charset="0"/>
              </a:rPr>
              <a:t>特定の人やグループしかアクセスできないようにするアクセス制御機能を備えていることが多い。</a:t>
            </a:r>
            <a:endParaRPr lang="en-US" altLang="ja-JP" dirty="0">
              <a:latin typeface="Century" panose="02040604050505020304" pitchFamily="18" charset="0"/>
            </a:endParaRPr>
          </a:p>
          <a:p>
            <a:pPr marL="171450" indent="-171450">
              <a:buFont typeface="Wingdings" panose="05000000000000000000" pitchFamily="2" charset="2"/>
              <a:buChar char="l"/>
            </a:pPr>
            <a:r>
              <a:rPr lang="ja-JP" altLang="en-US" dirty="0">
                <a:latin typeface="Century" panose="02040604050505020304" pitchFamily="18" charset="0"/>
              </a:rPr>
              <a:t>ファイルサーバーなどのオフィス機器や、業務で利用するクラウドサービスに秘密情報や重要情報を保存する場合は、必要な人だけしかアクセスできないように、アクセス制御機能を活用する</a:t>
            </a:r>
            <a:r>
              <a:rPr lang="ja-JP" altLang="en-US" dirty="0"/>
              <a:t>。</a:t>
            </a:r>
            <a:endParaRPr lang="en-US" altLang="ja-JP" dirty="0"/>
          </a:p>
          <a:p>
            <a:pPr marL="171450" indent="-171450">
              <a:buFont typeface="Wingdings" panose="05000000000000000000" pitchFamily="2" charset="2"/>
              <a:buChar char="l"/>
            </a:pPr>
            <a:r>
              <a:rPr lang="ja-JP" altLang="en-US" dirty="0"/>
              <a:t>また、異動や退職に伴いアクセスする必要がなくなった時には、速やかに設定を変更して、不正なアクセスができないようにする。</a:t>
            </a:r>
            <a:endParaRPr lang="en-US" altLang="ja-JP" dirty="0"/>
          </a:p>
          <a:p>
            <a:endParaRPr lang="ja-JP" altLang="en-US" dirty="0">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48</a:t>
            </a:fld>
            <a:endParaRPr lang="en-US" altLang="ja-JP" dirty="0"/>
          </a:p>
        </p:txBody>
      </p:sp>
    </p:spTree>
    <p:extLst>
      <p:ext uri="{BB962C8B-B14F-4D97-AF65-F5344CB8AC3E}">
        <p14:creationId xmlns:p14="http://schemas.microsoft.com/office/powerpoint/2010/main" val="4192998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スライド イメージ プレースホルダー 1">
            <a:extLst>
              <a:ext uri="{FF2B5EF4-FFF2-40B4-BE49-F238E27FC236}">
                <a16:creationId xmlns:a16="http://schemas.microsoft.com/office/drawing/2014/main" id="{00607AD1-2458-4F7E-86F6-22D6CDFE8CB3}"/>
              </a:ext>
            </a:extLst>
          </p:cNvPr>
          <p:cNvSpPr>
            <a:spLocks noGrp="1" noRot="1" noChangeAspect="1" noChangeArrowheads="1" noTextEdit="1"/>
          </p:cNvSpPr>
          <p:nvPr>
            <p:ph type="sldImg"/>
          </p:nvPr>
        </p:nvSpPr>
        <p:spPr>
          <a:ln/>
        </p:spPr>
      </p:sp>
      <p:sp>
        <p:nvSpPr>
          <p:cNvPr id="95235" name="ノート プレースホルダー 2">
            <a:extLst>
              <a:ext uri="{FF2B5EF4-FFF2-40B4-BE49-F238E27FC236}">
                <a16:creationId xmlns:a16="http://schemas.microsoft.com/office/drawing/2014/main" id="{8841D29E-4EA9-4883-82EB-5E0C1A65E0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技術的なサイバー攻撃や人間の弱点を狙った詐欺など、攻撃手口は巧妙化を続け、被害は引き続き起きている。</a:t>
            </a:r>
            <a:endParaRPr lang="en-US" altLang="ja-JP" dirty="0"/>
          </a:p>
          <a:p>
            <a:pPr marL="171450" indent="-171450">
              <a:buFont typeface="Wingdings" panose="05000000000000000000" pitchFamily="2" charset="2"/>
              <a:buChar char="l"/>
            </a:pPr>
            <a:r>
              <a:rPr lang="ja-JP" altLang="en-US" dirty="0"/>
              <a:t>一方で脆弱性の解消や適切なパスワード管理などの基本的な対策で防げたはずの被害も多い。</a:t>
            </a:r>
            <a:endParaRPr lang="en-US" altLang="ja-JP" dirty="0"/>
          </a:p>
          <a:p>
            <a:pPr marL="171450" indent="-171450">
              <a:buFont typeface="Wingdings" panose="05000000000000000000" pitchFamily="2" charset="2"/>
              <a:buChar char="l"/>
            </a:pPr>
            <a:r>
              <a:rPr lang="ja-JP" altLang="en-US" dirty="0"/>
              <a:t>最近のセキュリティ事故は、一部の不注意や脆弱性が、組織全体さらに顧客や取引先等の関係者にまで被害が及ぶことが多い。手口とその対策を社内で共有し、全員が実行すること</a:t>
            </a:r>
            <a:r>
              <a:rPr lang="en-US" altLang="ja-JP" dirty="0"/>
              <a:t>7</a:t>
            </a:r>
            <a:r>
              <a:rPr lang="ja-JP" altLang="en-US" dirty="0"/>
              <a:t>は最も重要な「対策」である。</a:t>
            </a:r>
          </a:p>
        </p:txBody>
      </p:sp>
      <p:sp>
        <p:nvSpPr>
          <p:cNvPr id="95236" name="スライド番号プレースホルダー 3">
            <a:extLst>
              <a:ext uri="{FF2B5EF4-FFF2-40B4-BE49-F238E27FC236}">
                <a16:creationId xmlns:a16="http://schemas.microsoft.com/office/drawing/2014/main" id="{25FBA24D-96B2-41D5-B476-7769B6CDF1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EBBBD81-CF1E-4B28-A929-D24812DFBD4F}" type="slidenum">
              <a:rPr lang="en-US" altLang="ja-JP" smtClean="0">
                <a:latin typeface="メイリオ" panose="020B0604030504040204" pitchFamily="50" charset="-128"/>
                <a:ea typeface="メイリオ" panose="020B0604030504040204" pitchFamily="50" charset="-128"/>
              </a:rPr>
              <a:pPr>
                <a:spcBef>
                  <a:spcPct val="0"/>
                </a:spcBef>
              </a:pPr>
              <a:t>49</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ー 1">
            <a:extLst>
              <a:ext uri="{FF2B5EF4-FFF2-40B4-BE49-F238E27FC236}">
                <a16:creationId xmlns:a16="http://schemas.microsoft.com/office/drawing/2014/main" id="{AF6BA6E5-A861-4F24-9D1C-E7D4BBDB2E06}"/>
              </a:ext>
            </a:extLst>
          </p:cNvPr>
          <p:cNvSpPr>
            <a:spLocks noGrp="1" noRot="1" noChangeAspect="1" noChangeArrowheads="1" noTextEdit="1"/>
          </p:cNvSpPr>
          <p:nvPr>
            <p:ph type="sldImg"/>
          </p:nvPr>
        </p:nvSpPr>
        <p:spPr>
          <a:xfrm>
            <a:off x="811213" y="865188"/>
            <a:ext cx="4965700" cy="3725862"/>
          </a:xfrm>
          <a:ln/>
        </p:spPr>
      </p:sp>
      <p:sp>
        <p:nvSpPr>
          <p:cNvPr id="16387" name="ノート プレースホルダー 2">
            <a:extLst>
              <a:ext uri="{FF2B5EF4-FFF2-40B4-BE49-F238E27FC236}">
                <a16:creationId xmlns:a16="http://schemas.microsoft.com/office/drawing/2014/main" id="{9E663B0A-3BBD-4A29-96C1-A1932377B0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en-US" altLang="ja-JP" dirty="0">
                <a:latin typeface="Century" panose="02040604050505020304" pitchFamily="18" charset="0"/>
              </a:rPr>
              <a:t>IPA</a:t>
            </a:r>
            <a:r>
              <a:rPr lang="ja-JP" altLang="en-US" dirty="0">
                <a:latin typeface="ＭＳ Ｐ明朝" panose="02020600040205080304" pitchFamily="18" charset="-128"/>
              </a:rPr>
              <a:t>「</a:t>
            </a:r>
            <a:r>
              <a:rPr lang="en-US" altLang="ja-JP" dirty="0">
                <a:latin typeface="Century" panose="02040604050505020304" pitchFamily="18" charset="0"/>
              </a:rPr>
              <a:t>IT</a:t>
            </a:r>
            <a:r>
              <a:rPr lang="ja-JP" altLang="en-US" dirty="0">
                <a:latin typeface="ＭＳ Ｐ明朝" panose="02020600040205080304" pitchFamily="18" charset="-128"/>
              </a:rPr>
              <a:t>サプライチェーンにおける情報セキュリティの責任範囲に関する調査」報告書から引用している。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en-US" altLang="ja-JP" dirty="0"/>
              <a:t>IPA</a:t>
            </a:r>
            <a:r>
              <a:rPr lang="ja-JP" altLang="en-US" dirty="0"/>
              <a:t>が</a:t>
            </a:r>
            <a:r>
              <a:rPr lang="en-US" altLang="ja-JP" dirty="0"/>
              <a:t>2017</a:t>
            </a:r>
            <a:r>
              <a:rPr lang="ja-JP" altLang="en-US" dirty="0"/>
              <a:t>年度に実施した「</a:t>
            </a:r>
            <a:r>
              <a:rPr lang="en-US" altLang="ja-JP" dirty="0"/>
              <a:t>IT</a:t>
            </a:r>
            <a:r>
              <a:rPr lang="ja-JP" altLang="en-US" dirty="0"/>
              <a:t>サプライチェーンの業務委託におけるセキュリティインシデント及びマネジメントに関する調査」</a:t>
            </a:r>
            <a:r>
              <a:rPr lang="en-US" altLang="ja-JP" baseline="30000" dirty="0"/>
              <a:t>※</a:t>
            </a:r>
            <a:r>
              <a:rPr lang="ja-JP" altLang="en-US" dirty="0">
                <a:latin typeface="ＭＳ Ｐ明朝" panose="02020600040205080304" pitchFamily="18" charset="-128"/>
              </a:rPr>
              <a:t>では、委託元に専門知識が少なかったり、ビジネススピードを優先させるためにリスクを受容しながらも事業を進めたりする状況があり、契約等で情報セキュリティに係る責任範囲を明確にしていない実態がある。</a:t>
            </a:r>
            <a:endParaRPr lang="en-US" altLang="ja-JP" dirty="0">
              <a:latin typeface="ＭＳ Ｐ明朝" panose="02020600040205080304" pitchFamily="18" charset="-128"/>
            </a:endParaRPr>
          </a:p>
          <a:p>
            <a:pPr>
              <a:spcBef>
                <a:spcPts val="1200"/>
              </a:spcBef>
            </a:pPr>
            <a:r>
              <a:rPr lang="en-US" altLang="ja-JP" dirty="0"/>
              <a:t>※IT</a:t>
            </a:r>
            <a:r>
              <a:rPr lang="ja-JP" altLang="en-US" dirty="0"/>
              <a:t>サプライチェーンの業務委託におけるセキュリティインシデント及びマネジメントに関する調査</a:t>
            </a:r>
            <a:br>
              <a:rPr lang="en-US" altLang="ja-JP" dirty="0"/>
            </a:br>
            <a:r>
              <a:rPr lang="en-US" altLang="ja-JP" dirty="0"/>
              <a:t>https://www.ipa.go.jp/security/fy29/reports/scrm/index.html</a:t>
            </a:r>
          </a:p>
          <a:p>
            <a:endParaRPr lang="ja-JP" altLang="en-US" dirty="0">
              <a:latin typeface="ＭＳ Ｐ明朝" panose="02020600040205080304" pitchFamily="18" charset="-128"/>
            </a:endParaRPr>
          </a:p>
        </p:txBody>
      </p:sp>
      <p:sp>
        <p:nvSpPr>
          <p:cNvPr id="16388" name="スライド番号プレースホルダー 3">
            <a:extLst>
              <a:ext uri="{FF2B5EF4-FFF2-40B4-BE49-F238E27FC236}">
                <a16:creationId xmlns:a16="http://schemas.microsoft.com/office/drawing/2014/main" id="{2628C0EB-8A79-46A5-AD0F-A35FE89A12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C64D0A0-E83C-42ED-A7F0-CA1FC02E2C24}" type="slidenum">
              <a:rPr lang="en-US" altLang="ja-JP" smtClean="0">
                <a:latin typeface="メイリオ" panose="020B0604030504040204" pitchFamily="50" charset="-128"/>
                <a:ea typeface="メイリオ" panose="020B0604030504040204" pitchFamily="50" charset="-128"/>
              </a:rPr>
              <a:pPr>
                <a:spcBef>
                  <a:spcPct val="0"/>
                </a:spcBef>
              </a:pPr>
              <a:t>5</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52841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530874"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日々発生する脅威や攻撃手口について、偏りなく認識するためには、公的機関、民間団体、企業などが公開しているセキュリティ関連情報を適宜に参照する必要がある。</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50</a:t>
            </a:fld>
            <a:endParaRPr lang="en-US" altLang="ja-JP" dirty="0"/>
          </a:p>
        </p:txBody>
      </p:sp>
    </p:spTree>
    <p:extLst>
      <p:ext uri="{BB962C8B-B14F-4D97-AF65-F5344CB8AC3E}">
        <p14:creationId xmlns:p14="http://schemas.microsoft.com/office/powerpoint/2010/main" val="40791540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595287" y="4721225"/>
            <a:ext cx="6210325" cy="5000972"/>
          </a:xfrm>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セキュリティに関わる情報を収集するには様々な方法があるが、公的機関・民間団体・企業のセキュリティ情報のポータルサイトとして「ここからセキュリティ！」がある。</a:t>
            </a:r>
            <a:endParaRPr lang="en-US" altLang="ja-JP" dirty="0">
              <a:latin typeface="ＭＳ Ｐ明朝" panose="02020600040205080304" pitchFamily="18" charset="-128"/>
            </a:endParaRPr>
          </a:p>
          <a:p>
            <a:pPr marL="180975"/>
            <a:r>
              <a:rPr lang="en-US" altLang="ja-JP" dirty="0">
                <a:latin typeface="ＭＳ Ｐ明朝" panose="02020600040205080304" pitchFamily="18" charset="-128"/>
              </a:rPr>
              <a:t>IPA</a:t>
            </a:r>
            <a:r>
              <a:rPr lang="ja-JP" altLang="en-US" dirty="0">
                <a:latin typeface="ＭＳ Ｐ明朝" panose="02020600040205080304" pitchFamily="18" charset="-128"/>
              </a:rPr>
              <a:t>ここからセキュリティ！</a:t>
            </a:r>
            <a:r>
              <a:rPr lang="en-US" altLang="ja-JP" dirty="0">
                <a:latin typeface="Century" panose="02040604050505020304" pitchFamily="18" charset="0"/>
              </a:rPr>
              <a:t>https://www.ipa.go.jp/security/kokokara/</a:t>
            </a:r>
          </a:p>
          <a:p>
            <a:pPr marL="180975"/>
            <a:r>
              <a:rPr lang="ja-JP" altLang="en-US" dirty="0">
                <a:latin typeface="Century" panose="02040604050505020304" pitchFamily="18" charset="0"/>
              </a:rPr>
              <a:t>「情報セキュリティに関するデータとレポート」</a:t>
            </a:r>
            <a:r>
              <a:rPr lang="en-US" altLang="ja-JP" dirty="0">
                <a:latin typeface="Century" panose="02040604050505020304" pitchFamily="18" charset="0"/>
              </a:rPr>
              <a:t>※</a:t>
            </a:r>
            <a:r>
              <a:rPr lang="ja-JP" altLang="en-US" dirty="0">
                <a:latin typeface="Century" panose="02040604050505020304" pitchFamily="18" charset="0"/>
              </a:rPr>
              <a:t>以下の組織が公表する最新情報</a:t>
            </a:r>
            <a:endParaRPr lang="en-US" altLang="ja-JP" dirty="0">
              <a:latin typeface="Century" panose="02040604050505020304" pitchFamily="18" charset="0"/>
            </a:endParaRPr>
          </a:p>
          <a:p>
            <a:pPr marL="180975"/>
            <a:r>
              <a:rPr lang="ja-JP" altLang="en-US" dirty="0">
                <a:latin typeface="Century" panose="02040604050505020304" pitchFamily="18" charset="0"/>
              </a:rPr>
              <a:t>①官民ボード</a:t>
            </a:r>
            <a:endParaRPr lang="en-US" altLang="ja-JP" dirty="0">
              <a:latin typeface="Century" panose="02040604050505020304" pitchFamily="18" charset="0"/>
            </a:endParaRPr>
          </a:p>
          <a:p>
            <a:pPr marL="180975"/>
            <a:r>
              <a:rPr lang="ja-JP" altLang="en-US" dirty="0">
                <a:latin typeface="Century" panose="02040604050505020304" pitchFamily="18" charset="0"/>
              </a:rPr>
              <a:t>②警察庁</a:t>
            </a:r>
            <a:endParaRPr lang="en-US" altLang="ja-JP" dirty="0">
              <a:latin typeface="Century" panose="02040604050505020304" pitchFamily="18" charset="0"/>
            </a:endParaRPr>
          </a:p>
          <a:p>
            <a:pPr marL="180975"/>
            <a:r>
              <a:rPr lang="ja-JP" altLang="en-US" dirty="0">
                <a:latin typeface="Century" panose="02040604050505020304" pitchFamily="18" charset="0"/>
              </a:rPr>
              <a:t>③総務省</a:t>
            </a:r>
            <a:endParaRPr lang="en-US" altLang="ja-JP" dirty="0">
              <a:latin typeface="Century" panose="02040604050505020304" pitchFamily="18" charset="0"/>
            </a:endParaRPr>
          </a:p>
          <a:p>
            <a:pPr marL="180975"/>
            <a:r>
              <a:rPr lang="ja-JP" altLang="en-US" dirty="0">
                <a:latin typeface="Century" panose="02040604050505020304" pitchFamily="18" charset="0"/>
              </a:rPr>
              <a:t>④経済産業省</a:t>
            </a:r>
            <a:endParaRPr lang="en-US" altLang="ja-JP" dirty="0">
              <a:latin typeface="Century" panose="02040604050505020304" pitchFamily="18" charset="0"/>
            </a:endParaRPr>
          </a:p>
          <a:p>
            <a:pPr marL="180975"/>
            <a:r>
              <a:rPr lang="ja-JP" altLang="en-US" dirty="0">
                <a:latin typeface="Century" panose="02040604050505020304" pitchFamily="18" charset="0"/>
              </a:rPr>
              <a:t>⑤内閣サイバーセキュリティセンター</a:t>
            </a:r>
            <a:r>
              <a:rPr lang="en-US" altLang="ja-JP" dirty="0">
                <a:latin typeface="Century" panose="02040604050505020304" pitchFamily="18" charset="0"/>
              </a:rPr>
              <a:t>(NISC)</a:t>
            </a:r>
          </a:p>
          <a:p>
            <a:pPr marL="180975"/>
            <a:r>
              <a:rPr lang="ja-JP" altLang="en-US" dirty="0">
                <a:latin typeface="Century" panose="02040604050505020304" pitchFamily="18" charset="0"/>
              </a:rPr>
              <a:t>⑥</a:t>
            </a:r>
            <a:r>
              <a:rPr lang="en-US" altLang="ja-JP" dirty="0">
                <a:latin typeface="Century" panose="02040604050505020304" pitchFamily="18" charset="0"/>
              </a:rPr>
              <a:t>NICT(</a:t>
            </a:r>
            <a:r>
              <a:rPr lang="zh-TW" altLang="en-US" dirty="0"/>
              <a:t>国立研究開発法人情報通信研究機構</a:t>
            </a:r>
            <a:r>
              <a:rPr lang="en-US" altLang="ja-JP" dirty="0">
                <a:latin typeface="Century" panose="02040604050505020304" pitchFamily="18" charset="0"/>
              </a:rPr>
              <a:t>)</a:t>
            </a:r>
          </a:p>
          <a:p>
            <a:pPr marL="180975"/>
            <a:r>
              <a:rPr lang="ja-JP" altLang="en-US" dirty="0">
                <a:latin typeface="Century" panose="02040604050505020304" pitchFamily="18" charset="0"/>
              </a:rPr>
              <a:t>⑦</a:t>
            </a:r>
            <a:r>
              <a:rPr lang="en-US" altLang="ja-JP" dirty="0">
                <a:latin typeface="Century" panose="02040604050505020304" pitchFamily="18" charset="0"/>
              </a:rPr>
              <a:t>IPA</a:t>
            </a:r>
          </a:p>
          <a:p>
            <a:pPr marL="180975"/>
            <a:r>
              <a:rPr lang="ja-JP" altLang="en-US" dirty="0">
                <a:latin typeface="Century" panose="02040604050505020304" pitchFamily="18" charset="0"/>
              </a:rPr>
              <a:t>⑧</a:t>
            </a:r>
            <a:r>
              <a:rPr lang="en-US" altLang="ja-JP" dirty="0">
                <a:latin typeface="Century" panose="02040604050505020304" pitchFamily="18" charset="0"/>
              </a:rPr>
              <a:t>JNSA(</a:t>
            </a:r>
            <a:r>
              <a:rPr lang="ja-JP" altLang="en-US" dirty="0">
                <a:latin typeface="Century" panose="02040604050505020304" pitchFamily="18" charset="0"/>
              </a:rPr>
              <a:t>特定非営利活動法人日本ネットワークセキュリティ協会</a:t>
            </a:r>
            <a:r>
              <a:rPr lang="en-US" altLang="ja-JP" dirty="0">
                <a:latin typeface="Century" panose="02040604050505020304" pitchFamily="18" charset="0"/>
              </a:rPr>
              <a:t>)</a:t>
            </a:r>
          </a:p>
          <a:p>
            <a:pPr marL="180975">
              <a:tabLst>
                <a:tab pos="1257300" algn="l"/>
              </a:tabLst>
            </a:pPr>
            <a:r>
              <a:rPr lang="ja-JP" altLang="en-US" dirty="0">
                <a:latin typeface="Century" panose="02040604050505020304" pitchFamily="18" charset="0"/>
              </a:rPr>
              <a:t>⑨</a:t>
            </a:r>
            <a:r>
              <a:rPr lang="en-US" altLang="ja-JP" dirty="0">
                <a:latin typeface="Century" panose="02040604050505020304" pitchFamily="18" charset="0"/>
              </a:rPr>
              <a:t>JPCERT/CC(Japan Computer Emergency Response Team Coordination Center )</a:t>
            </a:r>
          </a:p>
          <a:p>
            <a:pPr marL="180975">
              <a:tabLst>
                <a:tab pos="1257300" algn="l"/>
              </a:tabLst>
            </a:pPr>
            <a:r>
              <a:rPr lang="ja-JP" altLang="en-US" dirty="0">
                <a:latin typeface="Century" panose="02040604050505020304" pitchFamily="18" charset="0"/>
              </a:rPr>
              <a:t>⑩</a:t>
            </a:r>
            <a:r>
              <a:rPr lang="ja-JP" altLang="en-US" dirty="0"/>
              <a:t>フィッシング対策協議会</a:t>
            </a:r>
            <a:endParaRPr lang="en-US" altLang="ja-JP" dirty="0"/>
          </a:p>
          <a:p>
            <a:pPr marL="180975">
              <a:tabLst>
                <a:tab pos="1257300" algn="l"/>
              </a:tabLst>
            </a:pPr>
            <a:r>
              <a:rPr lang="ja-JP" altLang="en-US" dirty="0"/>
              <a:t>⑪</a:t>
            </a:r>
            <a:r>
              <a:rPr lang="en-US" altLang="ja-JP" dirty="0">
                <a:latin typeface="Century" panose="02040604050505020304" pitchFamily="18" charset="0"/>
              </a:rPr>
              <a:t>IBM</a:t>
            </a:r>
          </a:p>
          <a:p>
            <a:pPr marL="180975">
              <a:tabLst>
                <a:tab pos="1257300" algn="l"/>
              </a:tabLst>
            </a:pPr>
            <a:r>
              <a:rPr lang="ja-JP" altLang="en-US" dirty="0"/>
              <a:t>⑫シマンテック</a:t>
            </a:r>
            <a:endParaRPr lang="en-US" altLang="ja-JP" dirty="0"/>
          </a:p>
          <a:p>
            <a:pPr marL="180975">
              <a:tabLst>
                <a:tab pos="1257300" algn="l"/>
              </a:tabLst>
            </a:pPr>
            <a:r>
              <a:rPr lang="ja-JP" altLang="en-US" dirty="0"/>
              <a:t>⑬トレンドマイクロ</a:t>
            </a:r>
            <a:endParaRPr lang="en-US" altLang="ja-JP" dirty="0"/>
          </a:p>
          <a:p>
            <a:pPr marL="180975">
              <a:tabLst>
                <a:tab pos="1257300" algn="l"/>
              </a:tabLst>
            </a:pPr>
            <a:r>
              <a:rPr lang="ja-JP" altLang="en-US" dirty="0"/>
              <a:t>⑭ラック</a:t>
            </a:r>
            <a:endParaRPr lang="en-US" altLang="ja-JP" dirty="0"/>
          </a:p>
          <a:p>
            <a:pPr marL="180975">
              <a:tabLst>
                <a:tab pos="1257300" algn="l"/>
              </a:tabLst>
            </a:pPr>
            <a:r>
              <a:rPr lang="ja-JP" altLang="en-US" dirty="0"/>
              <a:t>⑮マカフィー</a:t>
            </a:r>
            <a:endParaRPr lang="en-US" altLang="ja-JP" dirty="0"/>
          </a:p>
          <a:p>
            <a:pPr marL="180975">
              <a:tabLst>
                <a:tab pos="1257300" algn="l"/>
              </a:tabLst>
            </a:pPr>
            <a:endParaRPr lang="en-US" altLang="ja-JP" dirty="0"/>
          </a:p>
          <a:p>
            <a:pPr marL="180975">
              <a:tabLst>
                <a:tab pos="1257300" algn="l"/>
              </a:tabLst>
            </a:pPr>
            <a:endParaRPr lang="en-US" altLang="ja-JP" dirty="0"/>
          </a:p>
          <a:p>
            <a:pPr marL="180975">
              <a:tabLst>
                <a:tab pos="1257300" algn="l"/>
              </a:tabLst>
            </a:pPr>
            <a:endParaRPr lang="en-US" altLang="ja-JP" dirty="0">
              <a:latin typeface="Century" panose="02040604050505020304" pitchFamily="18" charset="0"/>
            </a:endParaRPr>
          </a:p>
          <a:p>
            <a:pPr marL="180975"/>
            <a:endParaRPr lang="en-US" altLang="ja-JP" dirty="0">
              <a:latin typeface="Century" panose="02040604050505020304" pitchFamily="18" charset="0"/>
            </a:endParaRPr>
          </a:p>
          <a:p>
            <a:pPr marL="180975"/>
            <a:endParaRPr lang="en-US" altLang="ja-JP" dirty="0">
              <a:latin typeface="Century" panose="02040604050505020304" pitchFamily="18" charset="0"/>
            </a:endParaRPr>
          </a:p>
          <a:p>
            <a:pPr marL="180975"/>
            <a:endParaRPr lang="en-US" altLang="ja-JP" dirty="0">
              <a:latin typeface="Century" panose="02040604050505020304" pitchFamily="18" charset="0"/>
            </a:endParaRPr>
          </a:p>
          <a:p>
            <a:pPr marL="180975"/>
            <a:endParaRPr lang="en-US" altLang="ja-JP" dirty="0">
              <a:latin typeface="Century" panose="020406040505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51</a:t>
            </a:fld>
            <a:endParaRPr lang="en-US" altLang="ja-JP"/>
          </a:p>
        </p:txBody>
      </p:sp>
    </p:spTree>
    <p:extLst>
      <p:ext uri="{BB962C8B-B14F-4D97-AF65-F5344CB8AC3E}">
        <p14:creationId xmlns:p14="http://schemas.microsoft.com/office/powerpoint/2010/main" val="3229446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スライド イメージ プレースホルダー 1">
            <a:extLst>
              <a:ext uri="{FF2B5EF4-FFF2-40B4-BE49-F238E27FC236}">
                <a16:creationId xmlns:a16="http://schemas.microsoft.com/office/drawing/2014/main" id="{6ADC2F29-A1D5-447B-8ACA-2C3CC169A8D3}"/>
              </a:ext>
            </a:extLst>
          </p:cNvPr>
          <p:cNvSpPr>
            <a:spLocks noGrp="1" noRot="1" noChangeAspect="1" noChangeArrowheads="1" noTextEdit="1"/>
          </p:cNvSpPr>
          <p:nvPr>
            <p:ph type="sldImg"/>
          </p:nvPr>
        </p:nvSpPr>
        <p:spPr>
          <a:ln/>
        </p:spPr>
      </p:sp>
      <p:sp>
        <p:nvSpPr>
          <p:cNvPr id="28675" name="ノート プレースホルダー 2">
            <a:extLst>
              <a:ext uri="{FF2B5EF4-FFF2-40B4-BE49-F238E27FC236}">
                <a16:creationId xmlns:a16="http://schemas.microsoft.com/office/drawing/2014/main" id="{71C4232F-A50D-4624-9610-FF47A53591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従業員一人ひとりが注意し、実行すべき対策</a:t>
            </a:r>
            <a:r>
              <a:rPr lang="en-US" altLang="ja-JP" dirty="0">
                <a:latin typeface="Century" panose="02040604050505020304" pitchFamily="18" charset="0"/>
              </a:rPr>
              <a:t>13</a:t>
            </a:r>
            <a:r>
              <a:rPr lang="ja-JP" altLang="en-US" dirty="0">
                <a:latin typeface="ＭＳ Ｐ明朝" panose="02020600040205080304" pitchFamily="18" charset="-128"/>
              </a:rPr>
              <a:t>項目を説明する。</a:t>
            </a:r>
            <a:endParaRPr lang="en-US" altLang="ja-JP" dirty="0">
              <a:ea typeface="メイリオ" panose="020B0604030504040204" pitchFamily="50" charset="-128"/>
            </a:endParaRPr>
          </a:p>
          <a:p>
            <a:pPr eaLnBrk="1" hangingPunct="1"/>
            <a:endParaRPr lang="ja-JP" altLang="ja-JP" dirty="0">
              <a:ea typeface="メイリオ" panose="020B0604030504040204" pitchFamily="50" charset="-128"/>
            </a:endParaRPr>
          </a:p>
          <a:p>
            <a:endParaRPr lang="ja-JP" altLang="en-US" dirty="0"/>
          </a:p>
        </p:txBody>
      </p:sp>
      <p:sp>
        <p:nvSpPr>
          <p:cNvPr id="28676" name="スライド番号プレースホルダー 3">
            <a:extLst>
              <a:ext uri="{FF2B5EF4-FFF2-40B4-BE49-F238E27FC236}">
                <a16:creationId xmlns:a16="http://schemas.microsoft.com/office/drawing/2014/main" id="{3921B1ED-FA3B-447F-A0E7-FE239EC1AE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012F07-91D9-451A-AEA2-839E69D2C05E}" type="slidenum">
              <a:rPr lang="en-US" altLang="ja-JP" smtClean="0">
                <a:latin typeface="メイリオ" panose="020B0604030504040204" pitchFamily="50" charset="-128"/>
                <a:ea typeface="メイリオ" panose="020B0604030504040204" pitchFamily="50" charset="-128"/>
              </a:rPr>
              <a:pPr>
                <a:spcBef>
                  <a:spcPct val="0"/>
                </a:spcBef>
              </a:pPr>
              <a:t>52</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235640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en-US" altLang="ja-JP" dirty="0">
                <a:latin typeface="Century" panose="02040604050505020304" pitchFamily="18" charset="0"/>
              </a:rPr>
              <a:t>No.6</a:t>
            </a:r>
            <a:r>
              <a:rPr lang="ja-JP" altLang="en-US" dirty="0">
                <a:latin typeface="Century" panose="02040604050505020304" pitchFamily="18" charset="0"/>
              </a:rPr>
              <a:t>～</a:t>
            </a:r>
            <a:r>
              <a:rPr lang="en-US" altLang="ja-JP" dirty="0">
                <a:latin typeface="Century" panose="02040604050505020304" pitchFamily="18" charset="0"/>
              </a:rPr>
              <a:t>11</a:t>
            </a:r>
            <a:r>
              <a:rPr lang="ja-JP" altLang="en-US" dirty="0">
                <a:latin typeface="ＭＳ Ｐ明朝" panose="02020600040205080304" pitchFamily="18" charset="-128"/>
              </a:rPr>
              <a:t>は従業員として注意すべき項目のうち</a:t>
            </a:r>
            <a:r>
              <a:rPr lang="en-US" altLang="ja-JP" dirty="0">
                <a:latin typeface="ＭＳ Ｐ明朝" panose="02020600040205080304" pitchFamily="18" charset="-128"/>
              </a:rPr>
              <a:t>IT</a:t>
            </a:r>
            <a:r>
              <a:rPr lang="ja-JP" altLang="en-US" dirty="0">
                <a:latin typeface="ＭＳ Ｐ明朝" panose="02020600040205080304" pitchFamily="18" charset="-128"/>
              </a:rPr>
              <a:t>機器を利用するうえでの対策を解説する。 </a:t>
            </a:r>
            <a:endParaRPr lang="en-US" altLang="ja-JP" dirty="0">
              <a:latin typeface="ＭＳ Ｐ明朝" panose="02020600040205080304" pitchFamily="18" charset="-128"/>
            </a:endParaRPr>
          </a:p>
          <a:p>
            <a:endParaRPr lang="ja-JP" altLang="en-US" dirty="0">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53</a:t>
            </a:fld>
            <a:endParaRPr lang="en-US" altLang="ja-JP"/>
          </a:p>
        </p:txBody>
      </p:sp>
    </p:spTree>
    <p:extLst>
      <p:ext uri="{BB962C8B-B14F-4D97-AF65-F5344CB8AC3E}">
        <p14:creationId xmlns:p14="http://schemas.microsoft.com/office/powerpoint/2010/main" val="23445092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スライド イメージ プレースホルダー 1">
            <a:extLst>
              <a:ext uri="{FF2B5EF4-FFF2-40B4-BE49-F238E27FC236}">
                <a16:creationId xmlns:a16="http://schemas.microsoft.com/office/drawing/2014/main" id="{6A953252-3FBE-439A-B40F-E8B337DC859D}"/>
              </a:ext>
            </a:extLst>
          </p:cNvPr>
          <p:cNvSpPr>
            <a:spLocks noGrp="1" noRot="1" noChangeAspect="1" noChangeArrowheads="1" noTextEdit="1"/>
          </p:cNvSpPr>
          <p:nvPr>
            <p:ph type="sldImg"/>
          </p:nvPr>
        </p:nvSpPr>
        <p:spPr>
          <a:ln/>
        </p:spPr>
      </p:sp>
      <p:sp>
        <p:nvSpPr>
          <p:cNvPr id="103427" name="ノート プレースホルダー 2">
            <a:extLst>
              <a:ext uri="{FF2B5EF4-FFF2-40B4-BE49-F238E27FC236}">
                <a16:creationId xmlns:a16="http://schemas.microsoft.com/office/drawing/2014/main" id="{23640750-A4AC-43B1-97EB-B532F3831DCB}"/>
              </a:ext>
            </a:extLst>
          </p:cNvPr>
          <p:cNvSpPr>
            <a:spLocks noGrp="1"/>
          </p:cNvSpPr>
          <p:nvPr>
            <p:ph type="body" idx="1"/>
          </p:nvPr>
        </p:nvSpPr>
        <p:spPr>
          <a:xfrm>
            <a:off x="681038" y="4721225"/>
            <a:ext cx="5530874"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メールを感染経路としたウイルスの被害は拡大する一方である。</a:t>
            </a:r>
            <a:endParaRPr lang="en-US" altLang="ja-JP" dirty="0"/>
          </a:p>
          <a:p>
            <a:pPr marL="171450" indent="-171450">
              <a:buFont typeface="Wingdings" panose="05000000000000000000" pitchFamily="2" charset="2"/>
              <a:buChar char="l"/>
            </a:pPr>
            <a:r>
              <a:rPr lang="ja-JP" altLang="en-US" dirty="0"/>
              <a:t>世界中の人が使っているメールを悪用すれば、コストをかけずにウイルスメールを同時に無差別に大量に送信することが可能で、攻撃の成功率が高くなることから、メールによる攻撃は後を絶たない。</a:t>
            </a:r>
            <a:endParaRPr lang="en-US" altLang="ja-JP" dirty="0"/>
          </a:p>
          <a:p>
            <a:endParaRPr lang="en-US" altLang="ja-JP" dirty="0"/>
          </a:p>
          <a:p>
            <a:r>
              <a:rPr lang="en-US" altLang="ja-JP" dirty="0"/>
              <a:t>【</a:t>
            </a:r>
            <a:r>
              <a:rPr lang="ja-JP" altLang="en-US" dirty="0"/>
              <a:t>参考</a:t>
            </a:r>
            <a:r>
              <a:rPr lang="en-US" altLang="ja-JP" dirty="0"/>
              <a:t>】</a:t>
            </a:r>
            <a:r>
              <a:rPr lang="ja-JP" altLang="en-US" sz="900" b="1" dirty="0"/>
              <a:t>迷惑メール対策推進協議会「迷惑メール白書</a:t>
            </a:r>
            <a:r>
              <a:rPr lang="en-US" altLang="ja-JP" sz="900" b="1" dirty="0">
                <a:latin typeface="Century" panose="02040604050505020304" pitchFamily="18" charset="0"/>
              </a:rPr>
              <a:t>2019</a:t>
            </a:r>
            <a:r>
              <a:rPr lang="ja-JP" altLang="en-US" sz="900" b="1" dirty="0"/>
              <a:t>」から</a:t>
            </a:r>
            <a:endParaRPr lang="en-US" altLang="ja-JP" sz="900" b="1" dirty="0"/>
          </a:p>
          <a:p>
            <a:r>
              <a:rPr lang="ja-JP" altLang="en-US" sz="900" dirty="0"/>
              <a:t>国内の</a:t>
            </a:r>
            <a:r>
              <a:rPr lang="en-US" altLang="ja-JP" sz="900" dirty="0">
                <a:latin typeface="Century" panose="02040604050505020304" pitchFamily="18" charset="0"/>
              </a:rPr>
              <a:t>ISP</a:t>
            </a:r>
            <a:r>
              <a:rPr lang="ja-JP" altLang="en-US" sz="900" dirty="0"/>
              <a:t>が取り扱う国内着の電子メールのうち、迷惑メール</a:t>
            </a:r>
            <a:r>
              <a:rPr lang="en-US" altLang="ja-JP" sz="900" baseline="30000" dirty="0"/>
              <a:t>※</a:t>
            </a:r>
            <a:r>
              <a:rPr lang="ja-JP" altLang="en-US" sz="900" dirty="0"/>
              <a:t>の占める割合は</a:t>
            </a:r>
            <a:r>
              <a:rPr lang="en-US" altLang="ja-JP" sz="900" dirty="0">
                <a:latin typeface="Century" panose="02040604050505020304" pitchFamily="18" charset="0"/>
              </a:rPr>
              <a:t>2019 </a:t>
            </a:r>
            <a:r>
              <a:rPr lang="ja-JP" altLang="en-US" sz="900" dirty="0"/>
              <a:t>年</a:t>
            </a:r>
            <a:r>
              <a:rPr lang="en-US" altLang="ja-JP" sz="900" dirty="0"/>
              <a:t>3</a:t>
            </a:r>
            <a:r>
              <a:rPr lang="ja-JP" altLang="en-US" sz="900" dirty="0"/>
              <a:t>月時点で約</a:t>
            </a:r>
            <a:r>
              <a:rPr lang="en-US" altLang="ja-JP" sz="900" dirty="0">
                <a:latin typeface="Century" panose="02040604050505020304" pitchFamily="18" charset="0"/>
              </a:rPr>
              <a:t>44</a:t>
            </a:r>
            <a:r>
              <a:rPr lang="ja-JP" altLang="en-US" sz="900" dirty="0"/>
              <a:t>％となっており、</a:t>
            </a:r>
            <a:r>
              <a:rPr lang="en-US" altLang="ja-JP" sz="900" dirty="0">
                <a:latin typeface="Century" panose="02040604050505020304" pitchFamily="18" charset="0"/>
              </a:rPr>
              <a:t>2017</a:t>
            </a:r>
            <a:r>
              <a:rPr lang="ja-JP" altLang="en-US" sz="900" dirty="0"/>
              <a:t>年度の同時期と比較すると約</a:t>
            </a:r>
            <a:r>
              <a:rPr lang="en-US" altLang="ja-JP" sz="900" dirty="0">
                <a:latin typeface="Century" panose="02040604050505020304" pitchFamily="18" charset="0"/>
              </a:rPr>
              <a:t>7</a:t>
            </a:r>
            <a:r>
              <a:rPr lang="ja-JP" altLang="en-US" sz="900" dirty="0">
                <a:latin typeface="Century" panose="02040604050505020304" pitchFamily="18" charset="0"/>
              </a:rPr>
              <a:t>％</a:t>
            </a:r>
            <a:r>
              <a:rPr lang="ja-JP" altLang="en-US" sz="900" dirty="0"/>
              <a:t>の増加となっています。また、国内着の迷惑メールの発信元</a:t>
            </a:r>
            <a:r>
              <a:rPr lang="en-US" altLang="ja-JP" sz="900" dirty="0"/>
              <a:t>(</a:t>
            </a:r>
            <a:r>
              <a:rPr lang="ja-JP" altLang="en-US" sz="900" dirty="0"/>
              <a:t>国</a:t>
            </a:r>
            <a:r>
              <a:rPr lang="en-US" altLang="ja-JP" sz="900" dirty="0"/>
              <a:t>)</a:t>
            </a:r>
            <a:r>
              <a:rPr lang="ja-JP" altLang="en-US" sz="900" dirty="0"/>
              <a:t>としては、</a:t>
            </a:r>
            <a:r>
              <a:rPr lang="en-US" altLang="ja-JP" sz="900" dirty="0">
                <a:latin typeface="Century" panose="02040604050505020304" pitchFamily="18" charset="0"/>
              </a:rPr>
              <a:t>2017</a:t>
            </a:r>
            <a:r>
              <a:rPr lang="ja-JP" altLang="en-US" sz="900" dirty="0"/>
              <a:t>年度は日本、米国、中国がその上位</a:t>
            </a:r>
            <a:r>
              <a:rPr lang="en-US" altLang="ja-JP" sz="900" dirty="0"/>
              <a:t>3</a:t>
            </a:r>
            <a:r>
              <a:rPr lang="ja-JP" altLang="en-US" sz="900" dirty="0"/>
              <a:t>カ国でしたが、</a:t>
            </a:r>
            <a:r>
              <a:rPr lang="en-US" altLang="ja-JP" sz="900" dirty="0">
                <a:latin typeface="Century" panose="02040604050505020304" pitchFamily="18" charset="0"/>
              </a:rPr>
              <a:t>2018</a:t>
            </a:r>
            <a:r>
              <a:rPr lang="ja-JP" altLang="en-US" sz="900" dirty="0"/>
              <a:t>年度は中国にかわりブラジルが第</a:t>
            </a:r>
            <a:r>
              <a:rPr lang="en-US" altLang="ja-JP" sz="900" dirty="0">
                <a:latin typeface="Century" panose="02040604050505020304" pitchFamily="18" charset="0"/>
              </a:rPr>
              <a:t>3</a:t>
            </a:r>
            <a:r>
              <a:rPr lang="ja-JP" altLang="en-US" sz="900" dirty="0"/>
              <a:t>位となり、</a:t>
            </a:r>
            <a:r>
              <a:rPr lang="en-US" altLang="ja-JP" sz="900" dirty="0">
                <a:latin typeface="Century" panose="02040604050505020304" pitchFamily="18" charset="0"/>
              </a:rPr>
              <a:t>2019</a:t>
            </a:r>
            <a:r>
              <a:rPr lang="ja-JP" altLang="en-US" sz="900" dirty="0"/>
              <a:t>年</a:t>
            </a:r>
            <a:r>
              <a:rPr lang="en-US" altLang="ja-JP" sz="900" dirty="0">
                <a:latin typeface="Century" panose="02040604050505020304" pitchFamily="18" charset="0"/>
              </a:rPr>
              <a:t>3</a:t>
            </a:r>
            <a:r>
              <a:rPr lang="ja-JP" altLang="en-US" sz="900" dirty="0"/>
              <a:t>月の割合は、それぞれ約</a:t>
            </a:r>
            <a:r>
              <a:rPr lang="en-US" altLang="ja-JP" sz="900" dirty="0">
                <a:latin typeface="Century" panose="02040604050505020304" pitchFamily="18" charset="0"/>
              </a:rPr>
              <a:t>36</a:t>
            </a:r>
            <a:r>
              <a:rPr lang="ja-JP" altLang="en-US" sz="900" dirty="0"/>
              <a:t>％、約</a:t>
            </a:r>
            <a:r>
              <a:rPr lang="en-US" altLang="ja-JP" sz="900" dirty="0">
                <a:latin typeface="Century" panose="02040604050505020304" pitchFamily="18" charset="0"/>
              </a:rPr>
              <a:t>9</a:t>
            </a:r>
            <a:r>
              <a:rPr lang="ja-JP" altLang="en-US" sz="900" dirty="0"/>
              <a:t>％、約</a:t>
            </a:r>
            <a:r>
              <a:rPr lang="en-US" altLang="ja-JP" sz="900" dirty="0">
                <a:latin typeface="Century" panose="02040604050505020304" pitchFamily="18" charset="0"/>
              </a:rPr>
              <a:t>7</a:t>
            </a:r>
            <a:r>
              <a:rPr lang="ja-JP" altLang="en-US" sz="900" dirty="0"/>
              <a:t>％となっています。</a:t>
            </a:r>
            <a:endParaRPr lang="en-US" altLang="ja-JP" sz="900" dirty="0"/>
          </a:p>
          <a:p>
            <a:r>
              <a:rPr lang="en-US" altLang="ja-JP" sz="900" dirty="0"/>
              <a:t>※</a:t>
            </a:r>
            <a:r>
              <a:rPr lang="ja-JP" altLang="en-US" sz="900" dirty="0"/>
              <a:t>迷惑メール</a:t>
            </a:r>
            <a:r>
              <a:rPr lang="en-US" altLang="ja-JP" sz="900" dirty="0"/>
              <a:t>(</a:t>
            </a:r>
            <a:r>
              <a:rPr lang="ja-JP" altLang="en-US" sz="900" dirty="0"/>
              <a:t>スパムメール</a:t>
            </a:r>
            <a:r>
              <a:rPr lang="en-US" altLang="ja-JP" sz="900" dirty="0"/>
              <a:t>)</a:t>
            </a:r>
            <a:r>
              <a:rPr lang="ja-JP" altLang="en-US" sz="900" dirty="0"/>
              <a:t>　</a:t>
            </a:r>
            <a:br>
              <a:rPr lang="en-US" altLang="ja-JP" sz="900" dirty="0"/>
            </a:br>
            <a:r>
              <a:rPr lang="ja-JP" altLang="en-US" sz="900" dirty="0"/>
              <a:t>商用目的かどうかによらず、宣伝や嫌がらせなどの目的で不特定多数に大量に送信されるメールのこと。ウイルスなどのマルウェア感染や不正アプリのインストールを目的とするものも含む。</a:t>
            </a:r>
            <a:endParaRPr lang="en-US" altLang="ja-JP" sz="900" dirty="0"/>
          </a:p>
          <a:p>
            <a:endParaRPr lang="en-US" altLang="ja-JP" dirty="0"/>
          </a:p>
          <a:p>
            <a:endParaRPr lang="en-US" altLang="ja-JP" dirty="0"/>
          </a:p>
          <a:p>
            <a:r>
              <a:rPr lang="ja-JP" altLang="en-US" dirty="0"/>
              <a:t>　</a:t>
            </a:r>
          </a:p>
        </p:txBody>
      </p:sp>
      <p:sp>
        <p:nvSpPr>
          <p:cNvPr id="103428" name="スライド番号プレースホルダー 3">
            <a:extLst>
              <a:ext uri="{FF2B5EF4-FFF2-40B4-BE49-F238E27FC236}">
                <a16:creationId xmlns:a16="http://schemas.microsoft.com/office/drawing/2014/main" id="{DFB2EFAC-FA4F-45B8-BFC9-A8F9D3920F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C3EC68-8DD6-46CA-B8C7-17878A2B820B}" type="slidenum">
              <a:rPr lang="en-US" altLang="ja-JP" smtClean="0">
                <a:latin typeface="メイリオ" panose="020B0604030504040204" pitchFamily="50" charset="-128"/>
                <a:ea typeface="メイリオ" panose="020B0604030504040204" pitchFamily="50" charset="-128"/>
              </a:rPr>
              <a:pPr>
                <a:spcBef>
                  <a:spcPct val="0"/>
                </a:spcBef>
              </a:pPr>
              <a:t>54</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9E75B508-B1A7-4EBF-96F1-13FC092CAC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96879F-D05B-4BE6-B684-B47DE9BCD88B}" type="slidenum">
              <a:rPr lang="en-US" altLang="ja-JP" smtClean="0">
                <a:latin typeface="メイリオ" panose="020B0604030504040204" pitchFamily="50" charset="-128"/>
                <a:ea typeface="メイリオ" panose="020B0604030504040204" pitchFamily="50" charset="-128"/>
              </a:rPr>
              <a:pPr>
                <a:spcBef>
                  <a:spcPct val="0"/>
                </a:spcBef>
              </a:pPr>
              <a:t>55</a:t>
            </a:fld>
            <a:endParaRPr lang="en-US" altLang="ja-JP" dirty="0">
              <a:latin typeface="メイリオ" panose="020B0604030504040204" pitchFamily="50" charset="-128"/>
              <a:ea typeface="メイリオ" panose="020B0604030504040204" pitchFamily="50" charset="-128"/>
            </a:endParaRPr>
          </a:p>
        </p:txBody>
      </p:sp>
      <p:sp>
        <p:nvSpPr>
          <p:cNvPr id="105475" name="Rectangle 2">
            <a:extLst>
              <a:ext uri="{FF2B5EF4-FFF2-40B4-BE49-F238E27FC236}">
                <a16:creationId xmlns:a16="http://schemas.microsoft.com/office/drawing/2014/main" id="{D2180ADC-357E-4BCA-8E84-22555A0BF2B8}"/>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7C874986-1AB9-44B3-ACA5-DC4054999B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メール送信のしくみ</a:t>
            </a:r>
            <a:r>
              <a:rPr lang="en-US" altLang="ja-JP" dirty="0"/>
              <a:t>(SMTP)</a:t>
            </a:r>
            <a:r>
              <a:rPr lang="ja-JP" altLang="en-US" dirty="0"/>
              <a:t>には、標準で差出人の本人性確認</a:t>
            </a:r>
            <a:r>
              <a:rPr lang="en-US" altLang="ja-JP" dirty="0"/>
              <a:t>(</a:t>
            </a:r>
            <a:r>
              <a:rPr lang="ja-JP" altLang="en-US" dirty="0"/>
              <a:t>認証</a:t>
            </a:r>
            <a:r>
              <a:rPr lang="en-US" altLang="ja-JP" dirty="0"/>
              <a:t>)</a:t>
            </a:r>
            <a:r>
              <a:rPr lang="ja-JP" altLang="en-US" dirty="0"/>
              <a:t>の機能が用意されていないため、送信者は、受信者の画面に表示される差出人のメールアドレスとディスプレイネーム</a:t>
            </a:r>
            <a:r>
              <a:rPr lang="en-US" altLang="ja-JP" baseline="30000" dirty="0"/>
              <a:t>※</a:t>
            </a:r>
            <a:r>
              <a:rPr lang="ja-JP" altLang="en-US" dirty="0"/>
              <a:t>を偽装することが可能である。</a:t>
            </a:r>
            <a:endParaRPr lang="en-US" altLang="ja-JP" dirty="0"/>
          </a:p>
          <a:p>
            <a:pPr marL="171450" indent="-171450">
              <a:buFont typeface="Wingdings" panose="05000000000000000000" pitchFamily="2" charset="2"/>
              <a:buChar char="l"/>
            </a:pPr>
            <a:r>
              <a:rPr lang="ja-JP" altLang="en-US" dirty="0"/>
              <a:t>攻撃者はそれを悪用し、送信元を「身に覚えのありそうな」差出人のメールアドレスやディスプレイネームに偽装し、さらに件名や本文で興味を引き、ウイルスメールを送り付ける。</a:t>
            </a:r>
            <a:endParaRPr lang="en-US" altLang="ja-JP" dirty="0"/>
          </a:p>
          <a:p>
            <a:endParaRPr lang="en-US" altLang="ja-JP" dirty="0"/>
          </a:p>
          <a:p>
            <a:r>
              <a:rPr lang="en-US" altLang="ja-JP" dirty="0"/>
              <a:t>※</a:t>
            </a:r>
            <a:r>
              <a:rPr lang="ja-JP" altLang="en-US" dirty="0"/>
              <a:t>ディスプレイネーム　 差出人として表示されるメールアドレスの前半の部分</a:t>
            </a:r>
            <a:endParaRPr lang="en-US" altLang="ja-JP" dirty="0"/>
          </a:p>
          <a:p>
            <a:r>
              <a:rPr lang="ja-JP" altLang="en-US" dirty="0"/>
              <a:t>以下の場合は“</a:t>
            </a:r>
            <a:r>
              <a:rPr lang="en-US" altLang="ja-JP" dirty="0">
                <a:latin typeface="ＭＳ Ｐ明朝" panose="02020600040205080304" pitchFamily="18" charset="-128"/>
              </a:rPr>
              <a:t> </a:t>
            </a:r>
            <a:r>
              <a:rPr lang="en-US" altLang="ja-JP" dirty="0">
                <a:latin typeface="Century" panose="02040604050505020304" pitchFamily="18" charset="0"/>
              </a:rPr>
              <a:t>IPA</a:t>
            </a:r>
            <a:r>
              <a:rPr lang="ja-JP" altLang="en-US" dirty="0"/>
              <a:t>セキュリティセンター”がディスプレイネーム</a:t>
            </a:r>
            <a:endParaRPr lang="en-US" altLang="ja-JP" dirty="0"/>
          </a:p>
          <a:p>
            <a:r>
              <a:rPr lang="en-US" altLang="ja-JP" dirty="0">
                <a:latin typeface="ＭＳ Ｐ明朝" panose="02020600040205080304" pitchFamily="18" charset="-128"/>
              </a:rPr>
              <a:t>[</a:t>
            </a:r>
            <a:r>
              <a:rPr lang="ja-JP" altLang="en-US" dirty="0">
                <a:latin typeface="ＭＳ Ｐ明朝" panose="02020600040205080304" pitchFamily="18" charset="-128"/>
              </a:rPr>
              <a:t>差出人</a:t>
            </a:r>
            <a:r>
              <a:rPr lang="en-US" altLang="ja-JP" dirty="0">
                <a:latin typeface="ＭＳ Ｐ明朝" panose="02020600040205080304" pitchFamily="18" charset="-128"/>
              </a:rPr>
              <a:t>] </a:t>
            </a:r>
            <a:r>
              <a:rPr lang="en-US" altLang="ja-JP" dirty="0">
                <a:latin typeface="Century" panose="02040604050505020304" pitchFamily="18" charset="0"/>
              </a:rPr>
              <a:t>IPA</a:t>
            </a:r>
            <a:r>
              <a:rPr lang="ja-JP" altLang="en-US" dirty="0"/>
              <a:t>セキュリティセンター</a:t>
            </a:r>
            <a:r>
              <a:rPr lang="en-US" altLang="ja-JP" dirty="0">
                <a:latin typeface="ＭＳ Ｐ明朝" panose="02020600040205080304" pitchFamily="18" charset="-128"/>
              </a:rPr>
              <a:t>&lt;</a:t>
            </a:r>
            <a:r>
              <a:rPr lang="en-US" altLang="ja-JP" dirty="0">
                <a:latin typeface="Century" panose="02040604050505020304" pitchFamily="18" charset="0"/>
              </a:rPr>
              <a:t>isec-example@ipa.go.jp</a:t>
            </a:r>
            <a:r>
              <a:rPr lang="en-US" altLang="ja-JP" dirty="0">
                <a:latin typeface="ＭＳ Ｐ明朝" panose="02020600040205080304" pitchFamily="18" charset="-128"/>
              </a:rPr>
              <a:t>&gt;</a:t>
            </a:r>
            <a:endParaRPr lang="ja-JP" altLang="ja-JP" dirty="0">
              <a:latin typeface="ＭＳ Ｐ明朝" panose="02020600040205080304" pitchFamily="18"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スライド イメージ プレースホルダー 1">
            <a:extLst>
              <a:ext uri="{FF2B5EF4-FFF2-40B4-BE49-F238E27FC236}">
                <a16:creationId xmlns:a16="http://schemas.microsoft.com/office/drawing/2014/main" id="{704557DF-D48B-4BEE-B57E-1194D9EC5B5F}"/>
              </a:ext>
            </a:extLst>
          </p:cNvPr>
          <p:cNvSpPr>
            <a:spLocks noGrp="1" noRot="1" noChangeAspect="1" noChangeArrowheads="1" noTextEdit="1"/>
          </p:cNvSpPr>
          <p:nvPr>
            <p:ph type="sldImg"/>
          </p:nvPr>
        </p:nvSpPr>
        <p:spPr>
          <a:ln/>
        </p:spPr>
      </p:sp>
      <p:sp>
        <p:nvSpPr>
          <p:cNvPr id="60419" name="ノート プレースホルダー 2">
            <a:extLst>
              <a:ext uri="{FF2B5EF4-FFF2-40B4-BE49-F238E27FC236}">
                <a16:creationId xmlns:a16="http://schemas.microsoft.com/office/drawing/2014/main" id="{DC7DD489-A475-445B-9128-FF51DB19FF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特定の企業や個人を狙った攻撃を標的型攻撃という。</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代表的な攻撃手法の一つに標的型攻撃メールがあり、メールを悪用して標的の対象をウイルスに感染させる。</a:t>
            </a:r>
          </a:p>
        </p:txBody>
      </p:sp>
      <p:sp>
        <p:nvSpPr>
          <p:cNvPr id="60420" name="スライド番号プレースホルダー 3">
            <a:extLst>
              <a:ext uri="{FF2B5EF4-FFF2-40B4-BE49-F238E27FC236}">
                <a16:creationId xmlns:a16="http://schemas.microsoft.com/office/drawing/2014/main" id="{F893DA17-A3BF-46E6-AC7E-C4EF6FCC9A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03BB8F-A250-41E3-A279-E08D07E2E11A}" type="slidenum">
              <a:rPr lang="en-US" altLang="ja-JP" smtClean="0">
                <a:latin typeface="メイリオ" panose="020B0604030504040204" pitchFamily="50" charset="-128"/>
                <a:ea typeface="メイリオ" panose="020B0604030504040204" pitchFamily="50" charset="-128"/>
              </a:rPr>
              <a:pPr>
                <a:spcBef>
                  <a:spcPct val="0"/>
                </a:spcBef>
              </a:pPr>
              <a:t>56</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474491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スライド イメージ プレースホルダー 1">
            <a:extLst>
              <a:ext uri="{FF2B5EF4-FFF2-40B4-BE49-F238E27FC236}">
                <a16:creationId xmlns:a16="http://schemas.microsoft.com/office/drawing/2014/main" id="{704557DF-D48B-4BEE-B57E-1194D9EC5B5F}"/>
              </a:ext>
            </a:extLst>
          </p:cNvPr>
          <p:cNvSpPr>
            <a:spLocks noGrp="1" noRot="1" noChangeAspect="1" noChangeArrowheads="1" noTextEdit="1"/>
          </p:cNvSpPr>
          <p:nvPr>
            <p:ph type="sldImg"/>
          </p:nvPr>
        </p:nvSpPr>
        <p:spPr>
          <a:ln/>
        </p:spPr>
      </p:sp>
      <p:sp>
        <p:nvSpPr>
          <p:cNvPr id="60419" name="ノート プレースホルダー 2">
            <a:extLst>
              <a:ext uri="{FF2B5EF4-FFF2-40B4-BE49-F238E27FC236}">
                <a16:creationId xmlns:a16="http://schemas.microsoft.com/office/drawing/2014/main" id="{DC7DD489-A475-445B-9128-FF51DB19FF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メールの添付ファイル、</a:t>
            </a:r>
            <a:r>
              <a:rPr lang="en-US" altLang="ja-JP" dirty="0">
                <a:latin typeface="ＭＳ Ｐ明朝" panose="02020600040205080304" pitchFamily="18" charset="-128"/>
              </a:rPr>
              <a:t>URL</a:t>
            </a:r>
            <a:r>
              <a:rPr lang="ja-JP" altLang="en-US" dirty="0">
                <a:latin typeface="ＭＳ Ｐ明朝" panose="02020600040205080304" pitchFamily="18" charset="-128"/>
              </a:rPr>
              <a:t>リンクを巧妙に悪用した標的型攻撃メールによる事故例である。</a:t>
            </a:r>
          </a:p>
        </p:txBody>
      </p:sp>
      <p:sp>
        <p:nvSpPr>
          <p:cNvPr id="60420" name="スライド番号プレースホルダー 3">
            <a:extLst>
              <a:ext uri="{FF2B5EF4-FFF2-40B4-BE49-F238E27FC236}">
                <a16:creationId xmlns:a16="http://schemas.microsoft.com/office/drawing/2014/main" id="{F893DA17-A3BF-46E6-AC7E-C4EF6FCC9A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03BB8F-A250-41E3-A279-E08D07E2E11A}" type="slidenum">
              <a:rPr lang="en-US" altLang="ja-JP" smtClean="0">
                <a:latin typeface="メイリオ" panose="020B0604030504040204" pitchFamily="50" charset="-128"/>
                <a:ea typeface="メイリオ" panose="020B0604030504040204" pitchFamily="50" charset="-128"/>
              </a:rPr>
              <a:pPr>
                <a:spcBef>
                  <a:spcPct val="0"/>
                </a:spcBef>
              </a:pPr>
              <a:t>57</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921524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スライド イメージ プレースホルダー 1">
            <a:extLst>
              <a:ext uri="{FF2B5EF4-FFF2-40B4-BE49-F238E27FC236}">
                <a16:creationId xmlns:a16="http://schemas.microsoft.com/office/drawing/2014/main" id="{BA70CF2D-2187-4EA4-987E-0F73CF88F6F1}"/>
              </a:ext>
            </a:extLst>
          </p:cNvPr>
          <p:cNvSpPr>
            <a:spLocks noGrp="1" noRot="1" noChangeAspect="1" noChangeArrowheads="1" noTextEdit="1"/>
          </p:cNvSpPr>
          <p:nvPr>
            <p:ph type="sldImg"/>
          </p:nvPr>
        </p:nvSpPr>
        <p:spPr>
          <a:ln/>
        </p:spPr>
      </p:sp>
      <p:sp>
        <p:nvSpPr>
          <p:cNvPr id="72707" name="ノート プレースホルダー 2">
            <a:extLst>
              <a:ext uri="{FF2B5EF4-FFF2-40B4-BE49-F238E27FC236}">
                <a16:creationId xmlns:a16="http://schemas.microsoft.com/office/drawing/2014/main" id="{2C7899FC-2C25-4EAB-B81D-A7073BEF3D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攻撃者は受信者に添付ファイルを開かせようと、巧妙に偽装</a:t>
            </a:r>
            <a:r>
              <a:rPr lang="en-US" altLang="ja-JP" baseline="30000" dirty="0">
                <a:latin typeface="ＭＳ Ｐ明朝" panose="02020600040205080304" pitchFamily="18" charset="-128"/>
              </a:rPr>
              <a:t>※</a:t>
            </a:r>
            <a:r>
              <a:rPr lang="ja-JP" altLang="en-US" dirty="0">
                <a:latin typeface="ＭＳ Ｐ明朝" panose="02020600040205080304" pitchFamily="18" charset="-128"/>
              </a:rPr>
              <a:t>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メールは大量に配信されるため、手口を知らない人は騙されて開いてしまう。</a:t>
            </a:r>
            <a:endParaRPr lang="en-US" altLang="ja-JP" dirty="0">
              <a:latin typeface="ＭＳ Ｐ明朝" panose="02020600040205080304" pitchFamily="18" charset="-128"/>
            </a:endParaRPr>
          </a:p>
          <a:p>
            <a:r>
              <a:rPr lang="en-US" altLang="ja-JP" dirty="0"/>
              <a:t>※</a:t>
            </a:r>
            <a:r>
              <a:rPr lang="ja-JP" altLang="en-US" dirty="0"/>
              <a:t>受信者のパソコンに保存されているメールデータから、実在する相手の氏名、メールアドレス、メール内容などを流用し、パソコンの所有者になりすまして、「正規のメールへの返信を装う」内容でウイルス付のメールを送信し、受信者を騙してファイルを開かせるウイルス「</a:t>
            </a:r>
            <a:r>
              <a:rPr lang="en-US" altLang="ja-JP" dirty="0" err="1">
                <a:latin typeface="Century" panose="02040604050505020304" pitchFamily="18" charset="0"/>
              </a:rPr>
              <a:t>Emotet</a:t>
            </a:r>
            <a:r>
              <a:rPr lang="ja-JP" altLang="en-US" dirty="0">
                <a:latin typeface="Century" panose="02040604050505020304" pitchFamily="18" charset="0"/>
              </a:rPr>
              <a:t>」</a:t>
            </a:r>
            <a:r>
              <a:rPr lang="ja-JP" altLang="en-US" dirty="0"/>
              <a:t>も被害が拡大している。</a:t>
            </a:r>
            <a:endParaRPr lang="en-US" altLang="ja-JP" dirty="0"/>
          </a:p>
          <a:p>
            <a:pPr marL="171450" indent="-171450">
              <a:buFont typeface="Wingdings" panose="05000000000000000000" pitchFamily="2" charset="2"/>
              <a:buChar char="l"/>
            </a:pPr>
            <a:endParaRPr lang="ja-JP" altLang="en-US" dirty="0"/>
          </a:p>
        </p:txBody>
      </p:sp>
      <p:sp>
        <p:nvSpPr>
          <p:cNvPr id="72708" name="スライド番号プレースホルダー 3">
            <a:extLst>
              <a:ext uri="{FF2B5EF4-FFF2-40B4-BE49-F238E27FC236}">
                <a16:creationId xmlns:a16="http://schemas.microsoft.com/office/drawing/2014/main" id="{38C515F5-725B-4424-A01A-4B0A3EA0AE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E4053EC-96B2-48A0-A4EC-2BC7DBFCF9BF}" type="slidenum">
              <a:rPr lang="en-US" altLang="ja-JP" smtClean="0">
                <a:latin typeface="メイリオ" panose="020B0604030504040204" pitchFamily="50" charset="-128"/>
                <a:ea typeface="メイリオ" panose="020B0604030504040204" pitchFamily="50" charset="-128"/>
              </a:rPr>
              <a:pPr>
                <a:spcBef>
                  <a:spcPct val="0"/>
                </a:spcBef>
              </a:pPr>
              <a:t>58</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327051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 イメージ プレースホルダー 1">
            <a:extLst>
              <a:ext uri="{FF2B5EF4-FFF2-40B4-BE49-F238E27FC236}">
                <a16:creationId xmlns:a16="http://schemas.microsoft.com/office/drawing/2014/main" id="{62875799-9FD5-4EBC-B55F-ABDD0F6623DA}"/>
              </a:ext>
            </a:extLst>
          </p:cNvPr>
          <p:cNvSpPr>
            <a:spLocks noGrp="1" noRot="1" noChangeAspect="1" noChangeArrowheads="1" noTextEdit="1"/>
          </p:cNvSpPr>
          <p:nvPr>
            <p:ph type="sldImg"/>
          </p:nvPr>
        </p:nvSpPr>
        <p:spPr>
          <a:ln/>
        </p:spPr>
      </p:sp>
      <p:sp>
        <p:nvSpPr>
          <p:cNvPr id="74755" name="ノート プレースホルダー 2">
            <a:extLst>
              <a:ext uri="{FF2B5EF4-FFF2-40B4-BE49-F238E27FC236}">
                <a16:creationId xmlns:a16="http://schemas.microsoft.com/office/drawing/2014/main" id="{D0AFCD5D-CDB0-4BC5-87EB-24F557E57C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en-US" altLang="ja-JP" dirty="0">
                <a:latin typeface="Century" panose="02040604050505020304" pitchFamily="18" charset="0"/>
              </a:rPr>
              <a:t>Windows</a:t>
            </a:r>
            <a:r>
              <a:rPr lang="ja-JP" altLang="en-US" dirty="0"/>
              <a:t>ファイルエクスプローラでファィルの拡張子が見えるようにする手順を説明する。</a:t>
            </a:r>
            <a:endParaRPr lang="en-US" altLang="ja-JP" dirty="0"/>
          </a:p>
          <a:p>
            <a:pPr marL="171450" indent="-171450">
              <a:buFont typeface="Wingdings" panose="05000000000000000000" pitchFamily="2" charset="2"/>
              <a:buChar char="l"/>
            </a:pPr>
            <a:r>
              <a:rPr lang="ja-JP" altLang="en-US" dirty="0"/>
              <a:t>ファイルの名前には、「○○</a:t>
            </a:r>
            <a:r>
              <a:rPr lang="en-US" altLang="ja-JP" dirty="0"/>
              <a:t>.</a:t>
            </a:r>
            <a:r>
              <a:rPr lang="en-US" altLang="ja-JP" dirty="0">
                <a:latin typeface="Century" panose="02040604050505020304" pitchFamily="18" charset="0"/>
              </a:rPr>
              <a:t>exe</a:t>
            </a:r>
            <a:r>
              <a:rPr lang="ja-JP" altLang="en-US" dirty="0"/>
              <a:t>」「△△</a:t>
            </a:r>
            <a:r>
              <a:rPr lang="en-US" altLang="ja-JP" dirty="0"/>
              <a:t>.</a:t>
            </a:r>
            <a:r>
              <a:rPr lang="en-US" altLang="ja-JP" dirty="0">
                <a:latin typeface="Century" panose="02040604050505020304" pitchFamily="18" charset="0"/>
              </a:rPr>
              <a:t>txt</a:t>
            </a:r>
            <a:r>
              <a:rPr lang="ja-JP" altLang="en-US" dirty="0"/>
              <a:t>」のように、 ．</a:t>
            </a:r>
            <a:r>
              <a:rPr lang="en-US" altLang="ja-JP" dirty="0"/>
              <a:t>(</a:t>
            </a:r>
            <a:r>
              <a:rPr lang="ja-JP" altLang="en-US" dirty="0"/>
              <a:t>ドット</a:t>
            </a:r>
            <a:r>
              <a:rPr lang="en-US" altLang="ja-JP" dirty="0"/>
              <a:t>)</a:t>
            </a:r>
            <a:r>
              <a:rPr lang="ja-JP" altLang="en-US" dirty="0"/>
              <a:t>＋</a:t>
            </a:r>
            <a:r>
              <a:rPr lang="en-US" altLang="ja-JP" dirty="0"/>
              <a:t>3</a:t>
            </a:r>
            <a:r>
              <a:rPr lang="ja-JP" altLang="en-US" dirty="0"/>
              <a:t>～</a:t>
            </a:r>
            <a:r>
              <a:rPr lang="en-US" altLang="ja-JP" dirty="0"/>
              <a:t>4</a:t>
            </a:r>
            <a:r>
              <a:rPr lang="ja-JP" altLang="en-US" dirty="0"/>
              <a:t>文字からなる「拡張子」というものがつけられている。この拡張子は、ファイルの種類を表すもので、例えば、 </a:t>
            </a:r>
            <a:r>
              <a:rPr lang="en-US" altLang="ja-JP" dirty="0">
                <a:latin typeface="Century" panose="02040604050505020304" pitchFamily="18" charset="0"/>
              </a:rPr>
              <a:t>.exe </a:t>
            </a:r>
            <a:r>
              <a:rPr lang="ja-JP" altLang="en-US" dirty="0"/>
              <a:t>はプログラムのこと、 </a:t>
            </a:r>
            <a:r>
              <a:rPr lang="en-US" altLang="ja-JP" dirty="0">
                <a:latin typeface="Century" panose="02040604050505020304" pitchFamily="18" charset="0"/>
              </a:rPr>
              <a:t>.txt </a:t>
            </a:r>
            <a:r>
              <a:rPr lang="ja-JP" altLang="en-US" dirty="0"/>
              <a:t>はテキストファイルのこと。</a:t>
            </a:r>
            <a:endParaRPr lang="en-US" altLang="ja-JP" dirty="0"/>
          </a:p>
          <a:p>
            <a:pPr marL="171450" indent="-171450">
              <a:buFont typeface="Wingdings" panose="05000000000000000000" pitchFamily="2" charset="2"/>
              <a:buChar char="l"/>
            </a:pPr>
            <a:r>
              <a:rPr lang="en-US" altLang="ja-JP" dirty="0">
                <a:latin typeface="Century" panose="02040604050505020304" pitchFamily="18" charset="0"/>
              </a:rPr>
              <a:t>Windows</a:t>
            </a:r>
            <a:r>
              <a:rPr lang="ja-JP" altLang="en-US" dirty="0"/>
              <a:t>の初期設定では、ある種類のファイルの拡張子を表示しない設定になっている。また、通常ユーザーは使わないが、システムが動くために必要なファイルやフォルダを「隠しファイル、隠しフォルダ」として、むやみに削除しないために表示しない設定にしている。コンピュータウイルスには、この設定を逆に利用してパソコンに侵入するものがある。</a:t>
            </a:r>
            <a:endParaRPr lang="en-US" altLang="ja-JP" dirty="0"/>
          </a:p>
          <a:p>
            <a:pPr marL="171450" indent="-171450">
              <a:buFont typeface="Wingdings" panose="05000000000000000000" pitchFamily="2" charset="2"/>
              <a:buChar char="l"/>
            </a:pPr>
            <a:endParaRPr lang="ja-JP" altLang="en-US" dirty="0"/>
          </a:p>
        </p:txBody>
      </p:sp>
      <p:sp>
        <p:nvSpPr>
          <p:cNvPr id="74756" name="スライド番号プレースホルダー 3">
            <a:extLst>
              <a:ext uri="{FF2B5EF4-FFF2-40B4-BE49-F238E27FC236}">
                <a16:creationId xmlns:a16="http://schemas.microsoft.com/office/drawing/2014/main" id="{3B7F26A8-9F85-4BAB-AC5F-ED0541015F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FEE8270-0F00-44AB-822F-0A776C37D6E5}" type="slidenum">
              <a:rPr lang="en-US" altLang="ja-JP" smtClean="0">
                <a:latin typeface="メイリオ" panose="020B0604030504040204" pitchFamily="50" charset="-128"/>
                <a:ea typeface="メイリオ" panose="020B0604030504040204" pitchFamily="50" charset="-128"/>
              </a:rPr>
              <a:pPr>
                <a:spcBef>
                  <a:spcPct val="0"/>
                </a:spcBef>
              </a:pPr>
              <a:t>59</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681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ー 1">
            <a:extLst>
              <a:ext uri="{FF2B5EF4-FFF2-40B4-BE49-F238E27FC236}">
                <a16:creationId xmlns:a16="http://schemas.microsoft.com/office/drawing/2014/main" id="{AF6BA6E5-A861-4F24-9D1C-E7D4BBDB2E06}"/>
              </a:ext>
            </a:extLst>
          </p:cNvPr>
          <p:cNvSpPr>
            <a:spLocks noGrp="1" noRot="1" noChangeAspect="1" noChangeArrowheads="1" noTextEdit="1"/>
          </p:cNvSpPr>
          <p:nvPr>
            <p:ph type="sldImg"/>
          </p:nvPr>
        </p:nvSpPr>
        <p:spPr>
          <a:ln/>
        </p:spPr>
      </p:sp>
      <p:sp>
        <p:nvSpPr>
          <p:cNvPr id="16387" name="ノート プレースホルダー 2">
            <a:extLst>
              <a:ext uri="{FF2B5EF4-FFF2-40B4-BE49-F238E27FC236}">
                <a16:creationId xmlns:a16="http://schemas.microsoft.com/office/drawing/2014/main" id="{9E663B0A-3BBD-4A29-96C1-A1932377B0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「個人データ</a:t>
            </a:r>
            <a:r>
              <a:rPr lang="en-US" altLang="ja-JP" baseline="30000" dirty="0">
                <a:latin typeface="ＭＳ Ｐ明朝" panose="02020600040205080304" pitchFamily="18" charset="-128"/>
              </a:rPr>
              <a:t>※</a:t>
            </a:r>
            <a:r>
              <a:rPr lang="ja-JP" altLang="en-US" dirty="0">
                <a:latin typeface="ＭＳ Ｐ明朝" panose="02020600040205080304" pitchFamily="18" charset="-128"/>
              </a:rPr>
              <a:t>の取扱いの委託」とは、契約の形態・種類を問わず、個人情報取扱事業者が他の者に個人データの取扱いを行わせることをいう。具体的には、個人データの入力</a:t>
            </a:r>
            <a:r>
              <a:rPr lang="en-US" altLang="ja-JP" dirty="0">
                <a:latin typeface="ＭＳ Ｐ明朝" panose="02020600040205080304" pitchFamily="18" charset="-128"/>
              </a:rPr>
              <a:t>(</a:t>
            </a:r>
            <a:r>
              <a:rPr lang="ja-JP" altLang="en-US" dirty="0">
                <a:latin typeface="ＭＳ Ｐ明朝" panose="02020600040205080304" pitchFamily="18" charset="-128"/>
              </a:rPr>
              <a:t>本人からの取得を含む。</a:t>
            </a:r>
            <a:r>
              <a:rPr lang="en-US" altLang="ja-JP" dirty="0">
                <a:latin typeface="ＭＳ Ｐ明朝" panose="02020600040205080304" pitchFamily="18" charset="-128"/>
              </a:rPr>
              <a:t>)</a:t>
            </a:r>
            <a:r>
              <a:rPr lang="ja-JP" altLang="en-US" dirty="0">
                <a:latin typeface="ＭＳ Ｐ明朝" panose="02020600040205080304" pitchFamily="18" charset="-128"/>
              </a:rPr>
              <a:t>、編集、分析、出力等の処理を行うことを委託すること等が想定される。</a:t>
            </a:r>
            <a:r>
              <a:rPr lang="en-US" altLang="ja-JP" dirty="0">
                <a:latin typeface="ＭＳ Ｐ明朝" panose="02020600040205080304" pitchFamily="18" charset="-128"/>
              </a:rPr>
              <a:t>[</a:t>
            </a:r>
            <a:r>
              <a:rPr lang="ja-JP" altLang="en-US" dirty="0">
                <a:latin typeface="ＭＳ Ｐ明朝" panose="02020600040205080304" pitchFamily="18" charset="-128"/>
              </a:rPr>
              <a:t>個人情報保護法ガイドライン</a:t>
            </a:r>
            <a:r>
              <a:rPr lang="en-US" altLang="ja-JP" dirty="0">
                <a:latin typeface="ＭＳ Ｐ明朝" panose="02020600040205080304" pitchFamily="18" charset="-128"/>
              </a:rPr>
              <a:t>(</a:t>
            </a:r>
            <a:r>
              <a:rPr lang="ja-JP" altLang="en-US" dirty="0">
                <a:latin typeface="ＭＳ Ｐ明朝" panose="02020600040205080304" pitchFamily="18" charset="-128"/>
              </a:rPr>
              <a:t>通則編</a:t>
            </a:r>
            <a:r>
              <a:rPr lang="en-US" altLang="ja-JP" dirty="0">
                <a:latin typeface="ＭＳ Ｐ明朝" panose="02020600040205080304" pitchFamily="18" charset="-128"/>
              </a:rPr>
              <a:t>)]</a:t>
            </a:r>
          </a:p>
          <a:p>
            <a:pPr>
              <a:tabLst>
                <a:tab pos="180975" algn="l"/>
              </a:tabLst>
            </a:pPr>
            <a:r>
              <a:rPr lang="en-US" altLang="ja-JP" dirty="0">
                <a:latin typeface="ＭＳ Ｐ明朝" panose="02020600040205080304" pitchFamily="18" charset="-128"/>
              </a:rPr>
              <a:t>	※</a:t>
            </a:r>
            <a:r>
              <a:rPr lang="ja-JP" altLang="en-US" dirty="0">
                <a:latin typeface="ＭＳ Ｐ明朝" panose="02020600040205080304" pitchFamily="18" charset="-128"/>
              </a:rPr>
              <a:t>法第</a:t>
            </a:r>
            <a:r>
              <a:rPr lang="en-US" altLang="ja-JP" dirty="0">
                <a:latin typeface="Century" panose="02040604050505020304" pitchFamily="18" charset="0"/>
              </a:rPr>
              <a:t>2</a:t>
            </a:r>
            <a:r>
              <a:rPr lang="ja-JP" altLang="en-US" dirty="0">
                <a:latin typeface="ＭＳ Ｐ明朝" panose="02020600040205080304" pitchFamily="18" charset="-128"/>
              </a:rPr>
              <a:t>条第</a:t>
            </a:r>
            <a:r>
              <a:rPr lang="en-US" altLang="ja-JP" dirty="0">
                <a:latin typeface="Century" panose="02040604050505020304" pitchFamily="18" charset="0"/>
              </a:rPr>
              <a:t>6</a:t>
            </a:r>
            <a:r>
              <a:rPr lang="ja-JP" altLang="en-US" dirty="0">
                <a:latin typeface="ＭＳ Ｐ明朝" panose="02020600040205080304" pitchFamily="18" charset="-128"/>
              </a:rPr>
              <a:t>項この法律において「個人データ」とは、個人情報データベース</a:t>
            </a:r>
            <a:r>
              <a:rPr lang="en-US" altLang="ja-JP" dirty="0">
                <a:latin typeface="ＭＳ Ｐ明朝" panose="02020600040205080304" pitchFamily="18" charset="-128"/>
              </a:rPr>
              <a:t>	</a:t>
            </a:r>
            <a:r>
              <a:rPr lang="ja-JP" altLang="en-US" dirty="0">
                <a:latin typeface="ＭＳ Ｐ明朝" panose="02020600040205080304" pitchFamily="18" charset="-128"/>
              </a:rPr>
              <a:t>等を構成する個人情報</a:t>
            </a:r>
            <a:endParaRPr lang="en-US" altLang="ja-JP" dirty="0">
              <a:latin typeface="ＭＳ Ｐ明朝" panose="02020600040205080304" pitchFamily="18" charset="-128"/>
            </a:endParaRPr>
          </a:p>
          <a:p>
            <a:pPr marL="171450" indent="-171450">
              <a:buFont typeface="Wingdings" panose="05000000000000000000" pitchFamily="2" charset="2"/>
              <a:buChar char="l"/>
              <a:tabLst>
                <a:tab pos="180975" algn="l"/>
              </a:tabLst>
            </a:pPr>
            <a:r>
              <a:rPr lang="ja-JP" altLang="en-US" dirty="0">
                <a:latin typeface="ＭＳ Ｐ明朝" panose="02020600040205080304" pitchFamily="18" charset="-128"/>
              </a:rPr>
              <a:t>個人データの取扱いの委託は様々なケースがある。身近な例では、給与計算代行、オンラインショップ運用における顧客データ管理、ダイレクトメール発送代行、メルマガ配信サービスなどが該当する</a:t>
            </a:r>
            <a:endParaRPr lang="en-US" altLang="ja-JP" dirty="0">
              <a:latin typeface="ＭＳ Ｐ明朝" panose="02020600040205080304" pitchFamily="18" charset="-128"/>
            </a:endParaRPr>
          </a:p>
          <a:p>
            <a:pPr>
              <a:tabLst>
                <a:tab pos="180975" algn="l"/>
              </a:tabLst>
            </a:pPr>
            <a:endParaRPr lang="ja-JP" altLang="en-US" dirty="0">
              <a:latin typeface="ＭＳ Ｐ明朝" panose="02020600040205080304" pitchFamily="18" charset="-128"/>
            </a:endParaRPr>
          </a:p>
          <a:p>
            <a:pPr marL="171450" indent="-171450">
              <a:buFont typeface="Wingdings" panose="05000000000000000000" pitchFamily="2" charset="2"/>
              <a:buChar char="l"/>
            </a:pPr>
            <a:endParaRPr lang="ja-JP" altLang="en-US" dirty="0">
              <a:latin typeface="メイリオ" panose="020B0604030504040204" pitchFamily="50" charset="-128"/>
              <a:ea typeface="メイリオ" panose="020B0604030504040204" pitchFamily="50" charset="-128"/>
            </a:endParaRPr>
          </a:p>
          <a:p>
            <a:endParaRPr lang="ja-JP" altLang="en-US" dirty="0"/>
          </a:p>
        </p:txBody>
      </p:sp>
      <p:sp>
        <p:nvSpPr>
          <p:cNvPr id="16388" name="スライド番号プレースホルダー 3">
            <a:extLst>
              <a:ext uri="{FF2B5EF4-FFF2-40B4-BE49-F238E27FC236}">
                <a16:creationId xmlns:a16="http://schemas.microsoft.com/office/drawing/2014/main" id="{2628C0EB-8A79-46A5-AD0F-A35FE89A12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C64D0A0-E83C-42ED-A7F0-CA1FC02E2C24}" type="slidenum">
              <a:rPr lang="en-US" altLang="ja-JP" smtClean="0">
                <a:latin typeface="メイリオ" panose="020B0604030504040204" pitchFamily="50" charset="-128"/>
                <a:ea typeface="メイリオ" panose="020B0604030504040204" pitchFamily="50" charset="-128"/>
              </a:rPr>
              <a:pPr>
                <a:spcBef>
                  <a:spcPct val="0"/>
                </a:spcBef>
              </a:pPr>
              <a:t>6</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46389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スライド イメージ プレースホルダー 1">
            <a:extLst>
              <a:ext uri="{FF2B5EF4-FFF2-40B4-BE49-F238E27FC236}">
                <a16:creationId xmlns:a16="http://schemas.microsoft.com/office/drawing/2014/main" id="{0488CC26-F662-4C3F-A848-418CB908D7CF}"/>
              </a:ext>
            </a:extLst>
          </p:cNvPr>
          <p:cNvSpPr>
            <a:spLocks noGrp="1" noRot="1" noChangeAspect="1" noChangeArrowheads="1" noTextEdit="1"/>
          </p:cNvSpPr>
          <p:nvPr>
            <p:ph type="sldImg"/>
          </p:nvPr>
        </p:nvSpPr>
        <p:spPr>
          <a:ln/>
        </p:spPr>
      </p:sp>
      <p:sp>
        <p:nvSpPr>
          <p:cNvPr id="107523" name="ノート プレースホルダー 2">
            <a:extLst>
              <a:ext uri="{FF2B5EF4-FFF2-40B4-BE49-F238E27FC236}">
                <a16:creationId xmlns:a16="http://schemas.microsoft.com/office/drawing/2014/main" id="{4FBD109B-9BC8-4B9E-88CA-BF5E269BCD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ja-JP" altLang="en-US" dirty="0"/>
              <a:t>宛先を間違えて送ってしまう誤送信は人的ミス</a:t>
            </a:r>
            <a:r>
              <a:rPr lang="en-US" altLang="ja-JP" dirty="0"/>
              <a:t>(</a:t>
            </a:r>
            <a:r>
              <a:rPr lang="ja-JP" altLang="en-US" dirty="0"/>
              <a:t>ヒューマンエラー</a:t>
            </a:r>
            <a:r>
              <a:rPr lang="en-US" altLang="ja-JP" dirty="0"/>
              <a:t>)</a:t>
            </a:r>
            <a:r>
              <a:rPr lang="ja-JP" altLang="en-US" dirty="0"/>
              <a:t>であり、完全に防ぐことは難しい。</a:t>
            </a:r>
            <a:endParaRPr lang="en-US" altLang="ja-JP" dirty="0"/>
          </a:p>
          <a:p>
            <a:pPr marL="171450" indent="-171450" eaLnBrk="1" hangingPunct="1">
              <a:buFont typeface="Wingdings" panose="05000000000000000000" pitchFamily="2" charset="2"/>
              <a:buChar char="l"/>
            </a:pPr>
            <a:r>
              <a:rPr lang="ja-JP" altLang="en-US" dirty="0"/>
              <a:t>したがって、ミスを起こさないための手順を決め、全員が意識して実行する必要がある。</a:t>
            </a:r>
            <a:endParaRPr lang="en-US" altLang="ja-JP" dirty="0"/>
          </a:p>
          <a:p>
            <a:pPr eaLnBrk="1" hangingPunct="1"/>
            <a:endParaRPr lang="ja-JP" altLang="en-US" dirty="0">
              <a:latin typeface="メイリオ" panose="020B0604030504040204" pitchFamily="50" charset="-128"/>
              <a:ea typeface="メイリオ" panose="020B0604030504040204" pitchFamily="50" charset="-128"/>
            </a:endParaRPr>
          </a:p>
        </p:txBody>
      </p:sp>
      <p:sp>
        <p:nvSpPr>
          <p:cNvPr id="107524" name="スライド番号プレースホルダー 3">
            <a:extLst>
              <a:ext uri="{FF2B5EF4-FFF2-40B4-BE49-F238E27FC236}">
                <a16:creationId xmlns:a16="http://schemas.microsoft.com/office/drawing/2014/main" id="{731B3CA1-AB45-4CD3-8B66-74CCBA022A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CE9A8D6-CE2F-4281-9EDA-4C1E51A147E1}" type="slidenum">
              <a:rPr lang="en-US" altLang="ja-JP" smtClean="0">
                <a:latin typeface="メイリオ" panose="020B0604030504040204" pitchFamily="50" charset="-128"/>
                <a:ea typeface="メイリオ" panose="020B0604030504040204" pitchFamily="50" charset="-128"/>
              </a:rPr>
              <a:pPr>
                <a:spcBef>
                  <a:spcPct val="0"/>
                </a:spcBef>
              </a:pPr>
              <a:t>60</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23CFD4D0-9121-405E-AA40-21CEB6A8DE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BFC63C-7B68-4B1C-9EE6-3E3B5744214F}" type="slidenum">
              <a:rPr lang="en-US" altLang="ja-JP" smtClean="0">
                <a:latin typeface="メイリオ" panose="020B0604030504040204" pitchFamily="50" charset="-128"/>
                <a:ea typeface="メイリオ" panose="020B0604030504040204" pitchFamily="50" charset="-128"/>
              </a:rPr>
              <a:pPr>
                <a:spcBef>
                  <a:spcPct val="0"/>
                </a:spcBef>
              </a:pPr>
              <a:t>61</a:t>
            </a:fld>
            <a:endParaRPr lang="en-US" altLang="ja-JP" dirty="0">
              <a:latin typeface="メイリオ" panose="020B0604030504040204" pitchFamily="50" charset="-128"/>
              <a:ea typeface="メイリオ" panose="020B0604030504040204" pitchFamily="50" charset="-128"/>
            </a:endParaRPr>
          </a:p>
        </p:txBody>
      </p:sp>
      <p:sp>
        <p:nvSpPr>
          <p:cNvPr id="109571" name="Rectangle 2">
            <a:extLst>
              <a:ext uri="{FF2B5EF4-FFF2-40B4-BE49-F238E27FC236}">
                <a16:creationId xmlns:a16="http://schemas.microsoft.com/office/drawing/2014/main" id="{66FB0F21-396B-47F5-8E50-C1CBF4192F91}"/>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E54C18A1-C92D-49C0-9B14-77C2FF35FF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t>メールの送信ミスには以下がある。</a:t>
            </a:r>
            <a:endParaRPr lang="en-US" altLang="ja-JP" dirty="0"/>
          </a:p>
          <a:p>
            <a:pPr eaLnBrk="1" hangingPunct="1"/>
            <a:r>
              <a:rPr lang="ja-JP" altLang="en-US" dirty="0"/>
              <a:t>①送信相手ではなく、他者のアドレスを宛先に入力してしまう。</a:t>
            </a:r>
            <a:endParaRPr lang="en-US" altLang="ja-JP" dirty="0"/>
          </a:p>
          <a:p>
            <a:pPr eaLnBrk="1" hangingPunct="1"/>
            <a:r>
              <a:rPr lang="ja-JP" altLang="en-US" dirty="0"/>
              <a:t>②複数の宛先に対して同時にメールを送信</a:t>
            </a:r>
            <a:r>
              <a:rPr lang="en-US" altLang="ja-JP" dirty="0"/>
              <a:t>(</a:t>
            </a:r>
            <a:r>
              <a:rPr lang="ja-JP" altLang="en-US" dirty="0"/>
              <a:t>同報メール</a:t>
            </a:r>
            <a:r>
              <a:rPr lang="en-US" altLang="ja-JP" dirty="0"/>
              <a:t>)</a:t>
            </a:r>
            <a:r>
              <a:rPr lang="ja-JP" altLang="en-US" dirty="0"/>
              <a:t>するときに、</a:t>
            </a:r>
            <a:r>
              <a:rPr lang="en-US" altLang="ja-JP" dirty="0"/>
              <a:t> </a:t>
            </a:r>
            <a:r>
              <a:rPr lang="en-US" altLang="ja-JP" dirty="0">
                <a:latin typeface="Century" panose="02040604050505020304" pitchFamily="18" charset="0"/>
              </a:rPr>
              <a:t>TO</a:t>
            </a:r>
            <a:r>
              <a:rPr lang="ja-JP" altLang="en-US" dirty="0"/>
              <a:t>または</a:t>
            </a:r>
            <a:r>
              <a:rPr lang="en-US" altLang="ja-JP" dirty="0">
                <a:latin typeface="Century" panose="02040604050505020304" pitchFamily="18" charset="0"/>
              </a:rPr>
              <a:t>CC</a:t>
            </a:r>
            <a:r>
              <a:rPr lang="ja-JP" altLang="en-US" dirty="0"/>
              <a:t>欄にアドレスを入力してしまう。</a:t>
            </a:r>
            <a:br>
              <a:rPr lang="en-US" altLang="ja-JP" dirty="0"/>
            </a:br>
            <a:endParaRPr lang="en-US" altLang="ja-JP" dirty="0"/>
          </a:p>
          <a:p>
            <a:pPr marL="171450" indent="-171450" eaLnBrk="1" hangingPunct="1">
              <a:buFont typeface="Wingdings" panose="05000000000000000000" pitchFamily="2" charset="2"/>
              <a:buChar char="l"/>
            </a:pPr>
            <a:r>
              <a:rPr lang="ja-JP" altLang="en-US" dirty="0"/>
              <a:t>同報メールを送信する場合、アドレスを</a:t>
            </a:r>
            <a:r>
              <a:rPr lang="en-US" altLang="ja-JP" dirty="0">
                <a:latin typeface="Century" panose="02040604050505020304" pitchFamily="18" charset="0"/>
              </a:rPr>
              <a:t>TO</a:t>
            </a:r>
            <a:r>
              <a:rPr lang="ja-JP" altLang="en-US" dirty="0"/>
              <a:t>または</a:t>
            </a:r>
            <a:r>
              <a:rPr lang="en-US" altLang="ja-JP" dirty="0">
                <a:latin typeface="Century" panose="02040604050505020304" pitchFamily="18" charset="0"/>
              </a:rPr>
              <a:t>CC</a:t>
            </a:r>
            <a:r>
              <a:rPr lang="ja-JP" altLang="en-US" dirty="0"/>
              <a:t>欄に入力すると、全てのアドレスが受信者全員に表示されてしまう。</a:t>
            </a:r>
            <a:endParaRPr lang="en-US" altLang="ja-JP" dirty="0"/>
          </a:p>
          <a:p>
            <a:pPr marL="171450" indent="-171450" eaLnBrk="1" hangingPunct="1">
              <a:buFont typeface="Wingdings" panose="05000000000000000000" pitchFamily="2" charset="2"/>
              <a:buChar char="l"/>
            </a:pPr>
            <a:r>
              <a:rPr lang="ja-JP" altLang="en-US" dirty="0"/>
              <a:t>社員同士など受信者全員がお互いのアドレスを既に知っているのであれば問題はないが、そうでない場合はメールアドレス自体の漏えいとみなされる。　</a:t>
            </a:r>
            <a:endParaRPr lang="en-US" altLang="ja-JP" dirty="0"/>
          </a:p>
          <a:p>
            <a:pPr marL="171450" marR="0" lvl="0" indent="-171450" algn="l" defTabSz="914400" rtl="0" eaLnBrk="1" fontAlgn="base" latinLnBrk="0" hangingPunct="1">
              <a:lnSpc>
                <a:spcPct val="100000"/>
              </a:lnSpc>
              <a:spcBef>
                <a:spcPct val="30000"/>
              </a:spcBef>
              <a:spcAft>
                <a:spcPct val="0"/>
              </a:spcAft>
              <a:buClrTx/>
              <a:buSzTx/>
              <a:buFont typeface="Wingdings" panose="05000000000000000000" pitchFamily="2" charset="2"/>
              <a:buChar char="l"/>
              <a:tabLst/>
              <a:defRPr/>
            </a:pPr>
            <a:r>
              <a:rPr lang="ja-JP" altLang="en-US" dirty="0"/>
              <a:t>送信ボタンを押した後にも直ぐには送信せず、宛先を再表示したり、再確認するための時間を空けるなど、メーラーに付属する誤送信防止機能を活用する。</a:t>
            </a:r>
            <a:endParaRPr lang="en-US" altLang="ja-JP" dirty="0"/>
          </a:p>
          <a:p>
            <a:pPr marL="0" indent="0" eaLnBrk="1" hangingPunct="1">
              <a:buFont typeface="Wingdings" panose="05000000000000000000" pitchFamily="2" charset="2"/>
              <a:buNone/>
            </a:pPr>
            <a:endParaRPr lang="en-US" altLang="ja-JP" dirty="0"/>
          </a:p>
          <a:p>
            <a:pPr marL="171450" indent="-171450" eaLnBrk="1" hangingPunct="1">
              <a:buFont typeface="Wingdings" panose="05000000000000000000" pitchFamily="2" charset="2"/>
              <a:buChar char="l"/>
            </a:pPr>
            <a:endParaRPr lang="en-US" altLang="ja-JP" dirty="0"/>
          </a:p>
          <a:p>
            <a:pPr eaLnBrk="1" hangingPunct="1"/>
            <a:endParaRPr lang="en-US" altLang="ja-JP" dirty="0"/>
          </a:p>
        </p:txBody>
      </p:sp>
    </p:spTree>
    <p:extLst>
      <p:ext uri="{BB962C8B-B14F-4D97-AF65-F5344CB8AC3E}">
        <p14:creationId xmlns:p14="http://schemas.microsoft.com/office/powerpoint/2010/main" val="42222226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7A013E71-BEBE-4A3F-B938-49139EEE1F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D9AF55-07B0-427D-B280-F6FEC13C8B1D}" type="slidenum">
              <a:rPr lang="en-US" altLang="ja-JP" smtClean="0">
                <a:latin typeface="メイリオ" panose="020B0604030504040204" pitchFamily="50" charset="-128"/>
                <a:ea typeface="メイリオ" panose="020B0604030504040204" pitchFamily="50" charset="-128"/>
              </a:rPr>
              <a:pPr>
                <a:spcBef>
                  <a:spcPct val="0"/>
                </a:spcBef>
              </a:pPr>
              <a:t>62</a:t>
            </a:fld>
            <a:endParaRPr lang="en-US" altLang="ja-JP" dirty="0">
              <a:latin typeface="メイリオ" panose="020B0604030504040204" pitchFamily="50" charset="-128"/>
              <a:ea typeface="メイリオ" panose="020B0604030504040204" pitchFamily="50" charset="-128"/>
            </a:endParaRPr>
          </a:p>
        </p:txBody>
      </p:sp>
      <p:sp>
        <p:nvSpPr>
          <p:cNvPr id="113667" name="Rectangle 2">
            <a:extLst>
              <a:ext uri="{FF2B5EF4-FFF2-40B4-BE49-F238E27FC236}">
                <a16:creationId xmlns:a16="http://schemas.microsoft.com/office/drawing/2014/main" id="{A0074C06-53D7-4BB2-9C5B-A04076B9A2AE}"/>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10DC06C8-93F6-4D2D-9E5E-C56E01330A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t>メールアドレスの「</a:t>
            </a:r>
            <a:r>
              <a:rPr lang="ja-JP" altLang="en-US" dirty="0">
                <a:latin typeface="Century" panose="02040604050505020304" pitchFamily="18" charset="0"/>
              </a:rPr>
              <a:t>＠</a:t>
            </a:r>
            <a:r>
              <a:rPr lang="en-US" altLang="ja-JP" dirty="0"/>
              <a:t>(</a:t>
            </a:r>
            <a:r>
              <a:rPr lang="ja-JP" altLang="en-US" dirty="0"/>
              <a:t>アットマーク</a:t>
            </a:r>
            <a:r>
              <a:rPr lang="en-US" altLang="ja-JP" dirty="0"/>
              <a:t>)</a:t>
            </a:r>
            <a:r>
              <a:rPr lang="ja-JP" altLang="en-US" dirty="0"/>
              <a:t>」の前に氏名を用いることが多いが、この場合は、個人情報保護法で定義する個人情報に該当する。</a:t>
            </a:r>
            <a:endParaRPr lang="en-US" altLang="ja-JP" dirty="0"/>
          </a:p>
          <a:p>
            <a:pPr marL="171450" indent="-171450" eaLnBrk="1" hangingPunct="1">
              <a:buFont typeface="Wingdings" panose="05000000000000000000" pitchFamily="2" charset="2"/>
              <a:buChar char="l"/>
            </a:pPr>
            <a:r>
              <a:rPr lang="ja-JP" altLang="en-US" dirty="0"/>
              <a:t>メールアドレスは、迷惑メールや標的型攻撃メールなどに悪用されたり、インターネットサービス認証用の</a:t>
            </a:r>
            <a:r>
              <a:rPr lang="en-US" altLang="ja-JP" dirty="0">
                <a:latin typeface="Century" panose="02040604050505020304" pitchFamily="18" charset="0"/>
              </a:rPr>
              <a:t>ID</a:t>
            </a:r>
            <a:r>
              <a:rPr lang="ja-JP" altLang="en-US" dirty="0"/>
              <a:t>に使うこともあることから、不正アクセスに悪用されるなど、本人に被害が及ぶ可能性がある。</a:t>
            </a:r>
            <a:endParaRPr lang="en-US" altLang="ja-JP" dirty="0"/>
          </a:p>
          <a:p>
            <a:pPr marL="171450" indent="-171450" eaLnBrk="1" hangingPunct="1">
              <a:buFont typeface="Wingdings" panose="05000000000000000000" pitchFamily="2" charset="2"/>
              <a:buChar char="l"/>
            </a:pPr>
            <a:r>
              <a:rPr lang="ja-JP" altLang="en-US" dirty="0"/>
              <a:t>実在するメールアドレスは、攻撃者にとって魅力があり、ホームページや</a:t>
            </a:r>
            <a:r>
              <a:rPr lang="en-US" altLang="ja-JP" dirty="0">
                <a:latin typeface="Century" panose="02040604050505020304" pitchFamily="18" charset="0"/>
              </a:rPr>
              <a:t>SNS</a:t>
            </a:r>
            <a:r>
              <a:rPr lang="ja-JP" altLang="en-US" dirty="0"/>
              <a:t>などで公表されているメールアドレスをコンピュータプログラムで自動収集して不正に利用することもある。メールアドレスの取り扱いには十分注意が必要である。</a:t>
            </a:r>
            <a:endParaRPr lang="en-US" altLang="ja-JP" dirty="0"/>
          </a:p>
          <a:p>
            <a:pPr marL="171450" indent="-171450" eaLnBrk="1" hangingPunct="1">
              <a:buFont typeface="Wingdings" panose="05000000000000000000" pitchFamily="2" charset="2"/>
              <a:buChar char="l"/>
            </a:pPr>
            <a:endParaRPr lang="en-US" altLang="ja-JP" dirty="0"/>
          </a:p>
          <a:p>
            <a:pPr marL="171450" indent="-171450" eaLnBrk="1" hangingPunct="1">
              <a:buFont typeface="Wingdings" panose="05000000000000000000" pitchFamily="2" charset="2"/>
              <a:buChar char="l"/>
            </a:pPr>
            <a:endParaRPr lang="ja-JP" altLang="ja-JP"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D2B1BEDD-E0E8-4E18-A27E-F5B6DAD806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1488614-6F45-41C9-92F0-B850DA9902BF}" type="slidenum">
              <a:rPr lang="en-US" altLang="ja-JP" smtClean="0">
                <a:latin typeface="メイリオ" panose="020B0604030504040204" pitchFamily="50" charset="-128"/>
                <a:ea typeface="メイリオ" panose="020B0604030504040204" pitchFamily="50" charset="-128"/>
              </a:rPr>
              <a:pPr>
                <a:spcBef>
                  <a:spcPct val="0"/>
                </a:spcBef>
              </a:pPr>
              <a:t>63</a:t>
            </a:fld>
            <a:endParaRPr lang="en-US" altLang="ja-JP" dirty="0">
              <a:latin typeface="メイリオ" panose="020B0604030504040204" pitchFamily="50" charset="-128"/>
              <a:ea typeface="メイリオ" panose="020B0604030504040204" pitchFamily="50" charset="-128"/>
            </a:endParaRPr>
          </a:p>
        </p:txBody>
      </p:sp>
      <p:sp>
        <p:nvSpPr>
          <p:cNvPr id="115715" name="Rectangle 2">
            <a:extLst>
              <a:ext uri="{FF2B5EF4-FFF2-40B4-BE49-F238E27FC236}">
                <a16:creationId xmlns:a16="http://schemas.microsoft.com/office/drawing/2014/main" id="{1311F2FB-FAC0-4D60-8D0F-1E6B36D33918}"/>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6EFF69E4-398D-47E5-9285-3CC9E08F01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ja-JP" dirty="0">
                <a:latin typeface="ＭＳ Ｐ明朝" panose="02020600040205080304" pitchFamily="18" charset="-128"/>
              </a:rPr>
              <a:t>メールアドレス</a:t>
            </a:r>
            <a:r>
              <a:rPr lang="ja-JP" altLang="en-US" dirty="0">
                <a:latin typeface="ＭＳ Ｐ明朝" panose="02020600040205080304" pitchFamily="18" charset="-128"/>
              </a:rPr>
              <a:t>の</a:t>
            </a:r>
            <a:r>
              <a:rPr lang="ja-JP" altLang="ja-JP" dirty="0">
                <a:latin typeface="ＭＳ Ｐ明朝" panose="02020600040205080304" pitchFamily="18" charset="-128"/>
              </a:rPr>
              <a:t>漏えい</a:t>
            </a:r>
            <a:r>
              <a:rPr lang="ja-JP" altLang="en-US" dirty="0">
                <a:latin typeface="ＭＳ Ｐ明朝" panose="02020600040205080304" pitchFamily="18" charset="-128"/>
              </a:rPr>
              <a:t>事故が数多く</a:t>
            </a:r>
            <a:r>
              <a:rPr lang="ja-JP" altLang="ja-JP" dirty="0">
                <a:latin typeface="ＭＳ Ｐ明朝" panose="02020600040205080304" pitchFamily="18" charset="-128"/>
              </a:rPr>
              <a:t>ニュース</a:t>
            </a:r>
            <a:r>
              <a:rPr lang="ja-JP" altLang="en-US" dirty="0">
                <a:latin typeface="ＭＳ Ｐ明朝" panose="02020600040205080304" pitchFamily="18" charset="-128"/>
              </a:rPr>
              <a:t>で報道されている。これらは、</a:t>
            </a:r>
            <a:r>
              <a:rPr lang="ja-JP" altLang="ja-JP" dirty="0">
                <a:latin typeface="ＭＳ Ｐ明朝" panose="02020600040205080304" pitchFamily="18" charset="-128"/>
              </a:rPr>
              <a:t>本来</a:t>
            </a:r>
            <a:r>
              <a:rPr lang="en-US" altLang="ja-JP" dirty="0">
                <a:latin typeface="Century" panose="02040604050505020304" pitchFamily="18" charset="0"/>
              </a:rPr>
              <a:t>BCC</a:t>
            </a:r>
            <a:r>
              <a:rPr lang="ja-JP" altLang="ja-JP" dirty="0">
                <a:latin typeface="ＭＳ Ｐ明朝" panose="02020600040205080304" pitchFamily="18" charset="-128"/>
              </a:rPr>
              <a:t>に設定すべきであった複数のメールアドレスを、宛先</a:t>
            </a:r>
            <a:r>
              <a:rPr lang="en-US" altLang="ja-JP" dirty="0">
                <a:latin typeface="ＭＳ Ｐ明朝" panose="02020600040205080304" pitchFamily="18" charset="-128"/>
              </a:rPr>
              <a:t>(</a:t>
            </a:r>
            <a:r>
              <a:rPr lang="en-US" altLang="ja-JP" dirty="0">
                <a:latin typeface="Century" panose="02040604050505020304" pitchFamily="18" charset="0"/>
              </a:rPr>
              <a:t>To</a:t>
            </a:r>
            <a:r>
              <a:rPr lang="en-US" altLang="ja-JP" dirty="0">
                <a:latin typeface="ＭＳ Ｐ明朝" panose="02020600040205080304" pitchFamily="18" charset="-128"/>
              </a:rPr>
              <a:t>)</a:t>
            </a:r>
            <a:r>
              <a:rPr lang="ja-JP" altLang="ja-JP" dirty="0">
                <a:latin typeface="ＭＳ Ｐ明朝" panose="02020600040205080304" pitchFamily="18" charset="-128"/>
              </a:rPr>
              <a:t>や</a:t>
            </a:r>
            <a:r>
              <a:rPr lang="en-US" altLang="ja-JP" dirty="0">
                <a:latin typeface="Century" panose="02040604050505020304" pitchFamily="18" charset="0"/>
              </a:rPr>
              <a:t>CC</a:t>
            </a:r>
            <a:r>
              <a:rPr lang="ja-JP" altLang="ja-JP" dirty="0">
                <a:latin typeface="ＭＳ Ｐ明朝" panose="02020600040205080304" pitchFamily="18" charset="-128"/>
              </a:rPr>
              <a:t>に指定したために発生したもので</a:t>
            </a:r>
            <a:r>
              <a:rPr lang="ja-JP" altLang="en-US" dirty="0">
                <a:latin typeface="ＭＳ Ｐ明朝" panose="02020600040205080304" pitchFamily="18" charset="-128"/>
              </a:rPr>
              <a:t>ある</a:t>
            </a:r>
            <a:r>
              <a:rPr lang="ja-JP" altLang="ja-JP" dirty="0">
                <a:latin typeface="ＭＳ Ｐ明朝" panose="02020600040205080304" pitchFamily="18" charset="-128"/>
              </a:rPr>
              <a:t>。</a:t>
            </a:r>
            <a:endParaRPr lang="ja-JP" altLang="en-US" dirty="0">
              <a:latin typeface="ＭＳ Ｐ明朝" panose="02020600040205080304" pitchFamily="18" charset="-128"/>
            </a:endParaRPr>
          </a:p>
          <a:p>
            <a:pPr marL="171450" indent="-171450">
              <a:buFont typeface="Wingdings" panose="05000000000000000000" pitchFamily="2" charset="2"/>
              <a:buChar char="l"/>
            </a:pPr>
            <a:r>
              <a:rPr lang="en-US" altLang="ja-JP" dirty="0">
                <a:latin typeface="Century" panose="02040604050505020304" pitchFamily="18" charset="0"/>
              </a:rPr>
              <a:t>BCC</a:t>
            </a:r>
            <a:r>
              <a:rPr lang="en-US" altLang="ja-JP" dirty="0">
                <a:latin typeface="ＭＳ Ｐ明朝" panose="02020600040205080304" pitchFamily="18" charset="-128"/>
              </a:rPr>
              <a:t>(</a:t>
            </a:r>
            <a:r>
              <a:rPr lang="ja-JP" altLang="ja-JP" dirty="0">
                <a:latin typeface="ＭＳ Ｐ明朝" panose="02020600040205080304" pitchFamily="18" charset="-128"/>
              </a:rPr>
              <a:t>ブラインド・カーボン・コピー</a:t>
            </a:r>
            <a:r>
              <a:rPr lang="en-US" altLang="ja-JP" dirty="0">
                <a:latin typeface="ＭＳ Ｐ明朝" panose="02020600040205080304" pitchFamily="18" charset="-128"/>
              </a:rPr>
              <a:t>)</a:t>
            </a:r>
            <a:r>
              <a:rPr lang="ja-JP" altLang="en-US" dirty="0">
                <a:latin typeface="ＭＳ Ｐ明朝" panose="02020600040205080304" pitchFamily="18" charset="-128"/>
              </a:rPr>
              <a:t>とは、</a:t>
            </a:r>
            <a:r>
              <a:rPr lang="en-US" altLang="ja-JP" dirty="0">
                <a:latin typeface="ＭＳ Ｐ明朝" panose="02020600040205080304" pitchFamily="18" charset="-128"/>
              </a:rPr>
              <a:t> </a:t>
            </a:r>
            <a:r>
              <a:rPr lang="ja-JP" altLang="ja-JP" dirty="0">
                <a:latin typeface="ＭＳ Ｐ明朝" panose="02020600040205080304" pitchFamily="18" charset="-128"/>
              </a:rPr>
              <a:t>お互いを知らない複数の宛先にメールを送る場合に使用するもので、宛先</a:t>
            </a:r>
            <a:r>
              <a:rPr lang="ja-JP" altLang="en-US" dirty="0">
                <a:latin typeface="ＭＳ Ｐ明朝" panose="02020600040205080304" pitchFamily="18" charset="-128"/>
              </a:rPr>
              <a:t>ごと</a:t>
            </a:r>
            <a:r>
              <a:rPr lang="ja-JP" altLang="ja-JP" dirty="0">
                <a:latin typeface="ＭＳ Ｐ明朝" panose="02020600040205080304" pitchFamily="18" charset="-128"/>
              </a:rPr>
              <a:t>のメールには、それぞれの宛先情報</a:t>
            </a:r>
            <a:r>
              <a:rPr lang="en-US" altLang="ja-JP" dirty="0">
                <a:latin typeface="ＭＳ Ｐ明朝" panose="02020600040205080304" pitchFamily="18" charset="-128"/>
              </a:rPr>
              <a:t>(</a:t>
            </a:r>
            <a:r>
              <a:rPr lang="ja-JP" altLang="ja-JP" dirty="0">
                <a:latin typeface="ＭＳ Ｐ明朝" panose="02020600040205080304" pitchFamily="18" charset="-128"/>
              </a:rPr>
              <a:t>メールアドレス</a:t>
            </a:r>
            <a:r>
              <a:rPr lang="en-US" altLang="ja-JP" dirty="0">
                <a:latin typeface="ＭＳ Ｐ明朝" panose="02020600040205080304" pitchFamily="18" charset="-128"/>
              </a:rPr>
              <a:t>)</a:t>
            </a:r>
            <a:r>
              <a:rPr lang="ja-JP" altLang="ja-JP" dirty="0">
                <a:latin typeface="ＭＳ Ｐ明朝" panose="02020600040205080304" pitchFamily="18" charset="-128"/>
              </a:rPr>
              <a:t>が表示され</a:t>
            </a:r>
            <a:r>
              <a:rPr lang="ja-JP" altLang="en-US" dirty="0">
                <a:latin typeface="ＭＳ Ｐ明朝" panose="02020600040205080304" pitchFamily="18" charset="-128"/>
              </a:rPr>
              <a:t>ない。</a:t>
            </a:r>
          </a:p>
          <a:p>
            <a:pPr marL="171450" indent="-171450">
              <a:buFont typeface="Wingdings" panose="05000000000000000000" pitchFamily="2" charset="2"/>
              <a:buChar char="l"/>
            </a:pPr>
            <a:r>
              <a:rPr lang="ja-JP" altLang="en-US" dirty="0">
                <a:latin typeface="ＭＳ Ｐ明朝" panose="02020600040205080304" pitchFamily="18" charset="-128"/>
              </a:rPr>
              <a:t>他方、</a:t>
            </a:r>
            <a:r>
              <a:rPr lang="en-US" altLang="ja-JP" dirty="0">
                <a:latin typeface="ＭＳ Ｐ明朝" panose="02020600040205080304" pitchFamily="18" charset="-128"/>
              </a:rPr>
              <a:t> </a:t>
            </a:r>
            <a:r>
              <a:rPr lang="en-US" altLang="ja-JP" dirty="0">
                <a:latin typeface="Century" panose="02040604050505020304" pitchFamily="18" charset="0"/>
              </a:rPr>
              <a:t>TO </a:t>
            </a:r>
            <a:r>
              <a:rPr lang="en-US" altLang="ja-JP" dirty="0">
                <a:latin typeface="ＭＳ Ｐ明朝" panose="02020600040205080304" pitchFamily="18" charset="-128"/>
              </a:rPr>
              <a:t>(</a:t>
            </a:r>
            <a:r>
              <a:rPr lang="ja-JP" altLang="ja-JP" dirty="0">
                <a:latin typeface="ＭＳ Ｐ明朝" panose="02020600040205080304" pitchFamily="18" charset="-128"/>
              </a:rPr>
              <a:t>宛</a:t>
            </a:r>
            <a:r>
              <a:rPr lang="en-US" altLang="ja-JP" dirty="0">
                <a:latin typeface="ＭＳ Ｐ明朝" panose="02020600040205080304" pitchFamily="18" charset="-128"/>
              </a:rPr>
              <a:t>)</a:t>
            </a:r>
            <a:r>
              <a:rPr lang="ja-JP" altLang="ja-JP" dirty="0">
                <a:latin typeface="ＭＳ Ｐ明朝" panose="02020600040205080304" pitchFamily="18" charset="-128"/>
              </a:rPr>
              <a:t>や</a:t>
            </a:r>
            <a:r>
              <a:rPr lang="en-US" altLang="ja-JP" dirty="0">
                <a:latin typeface="Century" panose="02040604050505020304" pitchFamily="18" charset="0"/>
              </a:rPr>
              <a:t>CC</a:t>
            </a:r>
            <a:r>
              <a:rPr lang="en-US" altLang="ja-JP" dirty="0">
                <a:latin typeface="ＭＳ Ｐ明朝" panose="02020600040205080304" pitchFamily="18" charset="-128"/>
              </a:rPr>
              <a:t>(</a:t>
            </a:r>
            <a:r>
              <a:rPr lang="ja-JP" altLang="ja-JP" dirty="0">
                <a:latin typeface="ＭＳ Ｐ明朝" panose="02020600040205080304" pitchFamily="18" charset="-128"/>
              </a:rPr>
              <a:t>カーボン・コピー</a:t>
            </a:r>
            <a:r>
              <a:rPr lang="en-US" altLang="ja-JP" dirty="0">
                <a:latin typeface="ＭＳ Ｐ明朝" panose="02020600040205080304" pitchFamily="18" charset="-128"/>
              </a:rPr>
              <a:t>)</a:t>
            </a:r>
            <a:r>
              <a:rPr lang="ja-JP" altLang="ja-JP" dirty="0">
                <a:latin typeface="ＭＳ Ｐ明朝" panose="02020600040205080304" pitchFamily="18" charset="-128"/>
              </a:rPr>
              <a:t>を使うと、指定された宛先情報が</a:t>
            </a:r>
            <a:r>
              <a:rPr lang="ja-JP" altLang="en-US" dirty="0">
                <a:latin typeface="ＭＳ Ｐ明朝" panose="02020600040205080304" pitchFamily="18" charset="-128"/>
              </a:rPr>
              <a:t>送信された</a:t>
            </a:r>
            <a:r>
              <a:rPr lang="ja-JP" altLang="ja-JP" dirty="0">
                <a:latin typeface="ＭＳ Ｐ明朝" panose="02020600040205080304" pitchFamily="18" charset="-128"/>
              </a:rPr>
              <a:t>すべてのメールに表示され</a:t>
            </a:r>
            <a:r>
              <a:rPr lang="ja-JP" altLang="en-US" dirty="0">
                <a:latin typeface="ＭＳ Ｐ明朝" panose="02020600040205080304" pitchFamily="18" charset="-128"/>
              </a:rPr>
              <a:t>、結果として、相互に他のメールアドレスを知ることとなってしまう。</a:t>
            </a:r>
          </a:p>
          <a:p>
            <a:pPr eaLnBrk="1" hangingPunct="1"/>
            <a:endParaRPr lang="ja-JP" altLang="ja-JP" dirty="0">
              <a:ea typeface="メイリオ" panose="020B0604030504040204" pitchFamily="50"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 イメージ プレースホルダー 1">
            <a:extLst>
              <a:ext uri="{FF2B5EF4-FFF2-40B4-BE49-F238E27FC236}">
                <a16:creationId xmlns:a16="http://schemas.microsoft.com/office/drawing/2014/main" id="{8B04E05C-E91E-4BEE-AB39-55F9AE2852AB}"/>
              </a:ext>
            </a:extLst>
          </p:cNvPr>
          <p:cNvSpPr>
            <a:spLocks noGrp="1" noRot="1" noChangeAspect="1" noChangeArrowheads="1" noTextEdit="1"/>
          </p:cNvSpPr>
          <p:nvPr>
            <p:ph type="sldImg"/>
          </p:nvPr>
        </p:nvSpPr>
        <p:spPr>
          <a:ln/>
        </p:spPr>
      </p:sp>
      <p:sp>
        <p:nvSpPr>
          <p:cNvPr id="117763" name="ノート プレースホルダー 2">
            <a:extLst>
              <a:ext uri="{FF2B5EF4-FFF2-40B4-BE49-F238E27FC236}">
                <a16:creationId xmlns:a16="http://schemas.microsoft.com/office/drawing/2014/main" id="{B9096A04-E168-445D-AA9A-FFA1D42EAC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メールのデータは、不特定多数の利用者が共用する公衆回線を使うインターネット上をテキストデータで流れている。</a:t>
            </a:r>
            <a:endParaRPr lang="en-US" altLang="ja-JP" dirty="0"/>
          </a:p>
          <a:p>
            <a:pPr marL="171450" indent="-171450">
              <a:buFont typeface="Wingdings" panose="05000000000000000000" pitchFamily="2" charset="2"/>
              <a:buChar char="l"/>
            </a:pPr>
            <a:r>
              <a:rPr lang="ja-JP" altLang="en-US" dirty="0"/>
              <a:t>このため回線を流れる通信を盗聴すると、通信内容を収集したり分析したりすることができてしまう。</a:t>
            </a:r>
          </a:p>
        </p:txBody>
      </p:sp>
      <p:sp>
        <p:nvSpPr>
          <p:cNvPr id="117764" name="スライド番号プレースホルダー 3">
            <a:extLst>
              <a:ext uri="{FF2B5EF4-FFF2-40B4-BE49-F238E27FC236}">
                <a16:creationId xmlns:a16="http://schemas.microsoft.com/office/drawing/2014/main" id="{05FD1419-2C50-4B51-8F7D-8157AB69957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DA3504-EDA2-4CB1-B563-CE05B7A95174}" type="slidenum">
              <a:rPr lang="en-US" altLang="ja-JP" smtClean="0">
                <a:latin typeface="メイリオ" panose="020B0604030504040204" pitchFamily="50" charset="-128"/>
                <a:ea typeface="メイリオ" panose="020B0604030504040204" pitchFamily="50" charset="-128"/>
              </a:rPr>
              <a:pPr>
                <a:spcBef>
                  <a:spcPct val="0"/>
                </a:spcBef>
              </a:pPr>
              <a:t>64</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A6D64DA1-A41C-4A42-BFD5-F1BB52AA2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2B399F-0F4E-4D47-B53B-ED17797F2B7F}" type="slidenum">
              <a:rPr lang="en-US" altLang="ja-JP" smtClean="0">
                <a:latin typeface="メイリオ" panose="020B0604030504040204" pitchFamily="50" charset="-128"/>
                <a:ea typeface="メイリオ" panose="020B0604030504040204" pitchFamily="50" charset="-128"/>
              </a:rPr>
              <a:pPr>
                <a:spcBef>
                  <a:spcPct val="0"/>
                </a:spcBef>
              </a:pPr>
              <a:t>65</a:t>
            </a:fld>
            <a:endParaRPr lang="en-US" altLang="ja-JP" dirty="0">
              <a:latin typeface="メイリオ" panose="020B0604030504040204" pitchFamily="50" charset="-128"/>
              <a:ea typeface="メイリオ" panose="020B0604030504040204" pitchFamily="50" charset="-128"/>
            </a:endParaRPr>
          </a:p>
        </p:txBody>
      </p:sp>
      <p:sp>
        <p:nvSpPr>
          <p:cNvPr id="119811" name="Rectangle 2">
            <a:extLst>
              <a:ext uri="{FF2B5EF4-FFF2-40B4-BE49-F238E27FC236}">
                <a16:creationId xmlns:a16="http://schemas.microsoft.com/office/drawing/2014/main" id="{024F5A12-FC7F-4F7D-864C-293E8730A99B}"/>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C5886872-2306-4301-99D5-165F7F47E3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t>メールの盗聴による漏えいを防ぐ手段に暗号化がある。</a:t>
            </a:r>
            <a:endParaRPr lang="en-US" altLang="ja-JP" dirty="0"/>
          </a:p>
          <a:p>
            <a:pPr marL="171450" indent="-171450" eaLnBrk="1" hangingPunct="1">
              <a:buFont typeface="Wingdings" panose="05000000000000000000" pitchFamily="2" charset="2"/>
              <a:buChar char="l"/>
            </a:pPr>
            <a:r>
              <a:rPr lang="ja-JP" altLang="en-US" dirty="0"/>
              <a:t>メールを暗号化するには以下の技術がある。</a:t>
            </a:r>
            <a:endParaRPr lang="en-US" altLang="ja-JP" dirty="0"/>
          </a:p>
          <a:p>
            <a:pPr eaLnBrk="1" hangingPunct="1"/>
            <a:r>
              <a:rPr lang="ja-JP" altLang="en-US" dirty="0"/>
              <a:t>①</a:t>
            </a:r>
            <a:r>
              <a:rPr lang="en-US" altLang="ja-JP" dirty="0">
                <a:latin typeface="Century" panose="02040604050505020304" pitchFamily="18" charset="0"/>
              </a:rPr>
              <a:t>S/MIME</a:t>
            </a:r>
            <a:r>
              <a:rPr lang="ja-JP" altLang="en-US" dirty="0"/>
              <a:t>　送受信データを暗号化</a:t>
            </a:r>
            <a:endParaRPr lang="en-US" altLang="ja-JP" dirty="0"/>
          </a:p>
          <a:p>
            <a:pPr eaLnBrk="1" hangingPunct="1"/>
            <a:r>
              <a:rPr lang="en-US" altLang="ja-JP" dirty="0"/>
              <a:t>②</a:t>
            </a:r>
            <a:r>
              <a:rPr lang="en-US" altLang="ja-JP" dirty="0">
                <a:latin typeface="Century" panose="02040604050505020304" pitchFamily="18" charset="0"/>
              </a:rPr>
              <a:t>PGP</a:t>
            </a:r>
            <a:r>
              <a:rPr lang="ja-JP" altLang="en-US" dirty="0"/>
              <a:t>　送受信データを暗号化</a:t>
            </a:r>
            <a:endParaRPr lang="en-US" altLang="ja-JP" dirty="0"/>
          </a:p>
          <a:p>
            <a:pPr eaLnBrk="1" hangingPunct="1"/>
            <a:r>
              <a:rPr lang="en-US" altLang="ja-JP" dirty="0"/>
              <a:t>③</a:t>
            </a:r>
            <a:r>
              <a:rPr lang="en-US" altLang="ja-JP" dirty="0">
                <a:latin typeface="Century" panose="02040604050505020304" pitchFamily="18" charset="0"/>
              </a:rPr>
              <a:t>SMTP over SSL</a:t>
            </a:r>
            <a:r>
              <a:rPr lang="ja-JP" altLang="en-US" dirty="0"/>
              <a:t>　送信データを暗号化</a:t>
            </a:r>
          </a:p>
          <a:p>
            <a:pPr eaLnBrk="1" hangingPunct="1"/>
            <a:r>
              <a:rPr lang="ja-JP" altLang="en-US" dirty="0"/>
              <a:t>④</a:t>
            </a:r>
            <a:r>
              <a:rPr lang="en-US" altLang="ja-JP" dirty="0">
                <a:latin typeface="Century" panose="02040604050505020304" pitchFamily="18" charset="0"/>
              </a:rPr>
              <a:t>POP</a:t>
            </a:r>
            <a:r>
              <a:rPr lang="ja-JP" altLang="en-US" dirty="0">
                <a:latin typeface="Century" panose="02040604050505020304" pitchFamily="18" charset="0"/>
              </a:rPr>
              <a:t>　</a:t>
            </a:r>
            <a:r>
              <a:rPr lang="en-US" altLang="ja-JP" dirty="0">
                <a:latin typeface="Century" panose="02040604050505020304" pitchFamily="18" charset="0"/>
              </a:rPr>
              <a:t>over SSL </a:t>
            </a:r>
            <a:r>
              <a:rPr lang="ja-JP" altLang="en-US" dirty="0"/>
              <a:t>　受信データを暗号化</a:t>
            </a:r>
            <a:endParaRPr lang="en-US" altLang="ja-JP" dirty="0"/>
          </a:p>
          <a:p>
            <a:pPr eaLnBrk="1" hangingPunct="1">
              <a:tabLst>
                <a:tab pos="990600" algn="l"/>
              </a:tabLst>
            </a:pPr>
            <a:r>
              <a:rPr lang="ja-JP" altLang="en-US" dirty="0"/>
              <a:t>⑤</a:t>
            </a:r>
            <a:r>
              <a:rPr lang="en-US" altLang="ja-JP" dirty="0">
                <a:latin typeface="Century" panose="02040604050505020304" pitchFamily="18" charset="0"/>
              </a:rPr>
              <a:t>STARTTLS</a:t>
            </a:r>
            <a:r>
              <a:rPr lang="ja-JP" altLang="en-US" dirty="0"/>
              <a:t>　送信者と受信者がお互い暗号化通信ができる状態であったときに途中から暗号化に切り替える</a:t>
            </a:r>
          </a:p>
          <a:p>
            <a:pPr eaLnBrk="1" hangingPunct="1">
              <a:tabLst>
                <a:tab pos="631825" algn="l"/>
              </a:tabLst>
            </a:pPr>
            <a:r>
              <a:rPr lang="ja-JP" altLang="en-US" dirty="0"/>
              <a:t>⑥</a:t>
            </a:r>
            <a:r>
              <a:rPr lang="en-US" altLang="ja-JP" dirty="0">
                <a:latin typeface="Century" panose="02040604050505020304" pitchFamily="18" charset="0"/>
              </a:rPr>
              <a:t>APOP</a:t>
            </a:r>
            <a:r>
              <a:rPr lang="ja-JP" altLang="en-US" dirty="0">
                <a:latin typeface="Century" panose="02040604050505020304" pitchFamily="18" charset="0"/>
              </a:rPr>
              <a:t>　</a:t>
            </a:r>
            <a:r>
              <a:rPr lang="ja-JP" altLang="en-US" dirty="0"/>
              <a:t>メールサーバーにログインするための認証用パスワードを暗号化</a:t>
            </a:r>
            <a:r>
              <a:rPr lang="en-US" altLang="ja-JP" dirty="0"/>
              <a:t>(</a:t>
            </a:r>
            <a:r>
              <a:rPr lang="ja-JP" altLang="en-US" dirty="0"/>
              <a:t>メール本文は暗号化しない</a:t>
            </a:r>
            <a:r>
              <a:rPr lang="en-US" altLang="ja-JP" dirty="0"/>
              <a:t>)</a:t>
            </a:r>
          </a:p>
          <a:p>
            <a:pPr eaLnBrk="1" hangingPunct="1">
              <a:tabLst>
                <a:tab pos="631825" algn="l"/>
              </a:tabLst>
            </a:pPr>
            <a:r>
              <a:rPr lang="ja-JP" altLang="en-US" dirty="0"/>
              <a:t>⑥を除くといずれも送信側だけでなく、相手先</a:t>
            </a:r>
            <a:r>
              <a:rPr lang="en-US" altLang="ja-JP" dirty="0"/>
              <a:t>(</a:t>
            </a:r>
            <a:r>
              <a:rPr lang="ja-JP" altLang="en-US" dirty="0"/>
              <a:t>受信側</a:t>
            </a:r>
            <a:r>
              <a:rPr lang="en-US" altLang="ja-JP" dirty="0"/>
              <a:t>)</a:t>
            </a:r>
            <a:r>
              <a:rPr lang="ja-JP" altLang="en-US" dirty="0"/>
              <a:t>の環境も暗号化に対応している必要があり、相手先が対応していない場合は通信経路全体を暗号化することはできない。</a:t>
            </a:r>
          </a:p>
          <a:p>
            <a:pPr eaLnBrk="1" hangingPunct="1">
              <a:tabLst>
                <a:tab pos="631825" algn="l"/>
              </a:tabLst>
            </a:pPr>
            <a:endParaRPr lang="en-US" altLang="ja-JP" dirty="0"/>
          </a:p>
          <a:p>
            <a:pPr eaLnBrk="1" hangingPunct="1">
              <a:tabLst>
                <a:tab pos="631825" algn="l"/>
              </a:tabLst>
            </a:pPr>
            <a:endParaRPr lang="en-US" altLang="ja-JP" dirty="0"/>
          </a:p>
          <a:p>
            <a:pPr marL="171450" indent="-171450" eaLnBrk="1" hangingPunct="1">
              <a:buFont typeface="Wingdings" panose="05000000000000000000" pitchFamily="2" charset="2"/>
              <a:buChar char="l"/>
            </a:pPr>
            <a:endParaRPr lang="en-US" altLang="ja-JP" dirty="0">
              <a:ea typeface="メイリオ" panose="020B0604030504040204" pitchFamily="50" charset="-128"/>
            </a:endParaRPr>
          </a:p>
          <a:p>
            <a:pPr eaLnBrk="1" hangingPunct="1"/>
            <a:endParaRPr lang="ja-JP" altLang="ja-JP" dirty="0">
              <a:ea typeface="メイリオ" panose="020B0604030504040204" pitchFamily="50"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CA06D787-C6AB-4A44-A441-7F48167636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D32BD79-FD06-4279-9ECC-530FAB00653C}" type="slidenum">
              <a:rPr lang="en-US" altLang="ja-JP" smtClean="0">
                <a:latin typeface="メイリオ" panose="020B0604030504040204" pitchFamily="50" charset="-128"/>
                <a:ea typeface="メイリオ" panose="020B0604030504040204" pitchFamily="50" charset="-128"/>
              </a:rPr>
              <a:pPr>
                <a:spcBef>
                  <a:spcPct val="0"/>
                </a:spcBef>
              </a:pPr>
              <a:t>66</a:t>
            </a:fld>
            <a:endParaRPr lang="en-US" altLang="ja-JP" dirty="0">
              <a:latin typeface="メイリオ" panose="020B0604030504040204" pitchFamily="50" charset="-128"/>
              <a:ea typeface="メイリオ" panose="020B0604030504040204" pitchFamily="50" charset="-128"/>
            </a:endParaRPr>
          </a:p>
        </p:txBody>
      </p:sp>
      <p:sp>
        <p:nvSpPr>
          <p:cNvPr id="121859" name="Rectangle 2">
            <a:extLst>
              <a:ext uri="{FF2B5EF4-FFF2-40B4-BE49-F238E27FC236}">
                <a16:creationId xmlns:a16="http://schemas.microsoft.com/office/drawing/2014/main" id="{52A2FAA2-E04B-48BB-B907-5F63FF45F7AB}"/>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F46CA8B5-5647-4A65-872C-E50A0C494B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tabLst>
                <a:tab pos="631825" algn="l"/>
              </a:tabLst>
            </a:pPr>
            <a:r>
              <a:rPr lang="ja-JP" altLang="en-US" dirty="0"/>
              <a:t>相手先</a:t>
            </a:r>
            <a:r>
              <a:rPr lang="en-US" altLang="ja-JP" dirty="0"/>
              <a:t>(</a:t>
            </a:r>
            <a:r>
              <a:rPr lang="ja-JP" altLang="en-US" dirty="0"/>
              <a:t>受信側</a:t>
            </a:r>
            <a:r>
              <a:rPr lang="en-US" altLang="ja-JP" dirty="0"/>
              <a:t>)</a:t>
            </a:r>
            <a:r>
              <a:rPr lang="ja-JP" altLang="en-US" dirty="0"/>
              <a:t>が技術的に暗号化に対応しいていないか、それが不明な場合は重要情報</a:t>
            </a:r>
            <a:r>
              <a:rPr lang="en-US" altLang="ja-JP" dirty="0"/>
              <a:t>(</a:t>
            </a:r>
            <a:r>
              <a:rPr lang="ja-JP" altLang="en-US" dirty="0"/>
              <a:t>秘匿性がある情報、秘密情報</a:t>
            </a:r>
            <a:r>
              <a:rPr lang="en-US" altLang="ja-JP" dirty="0"/>
              <a:t>)</a:t>
            </a:r>
            <a:r>
              <a:rPr lang="ja-JP" altLang="en-US" dirty="0"/>
              <a:t>を別のファイルにして、ファイルを暗号化したうえでメールに添付する。</a:t>
            </a:r>
            <a:endParaRPr lang="en-US" altLang="ja-JP" dirty="0"/>
          </a:p>
          <a:p>
            <a:pPr marL="171450" indent="-171450" eaLnBrk="1" hangingPunct="1">
              <a:buFont typeface="Wingdings" panose="05000000000000000000" pitchFamily="2" charset="2"/>
              <a:buChar char="l"/>
              <a:tabLst>
                <a:tab pos="631825" algn="l"/>
              </a:tabLst>
            </a:pPr>
            <a:r>
              <a:rPr lang="ja-JP" altLang="en-US" dirty="0"/>
              <a:t>添付ファイルを暗号化することによる効果は以下がある。</a:t>
            </a:r>
            <a:endParaRPr lang="en-US" altLang="ja-JP" dirty="0"/>
          </a:p>
          <a:p>
            <a:pPr eaLnBrk="1" hangingPunct="1">
              <a:tabLst>
                <a:tab pos="631825" algn="l"/>
              </a:tabLst>
            </a:pPr>
            <a:r>
              <a:rPr lang="ja-JP" altLang="en-US" dirty="0"/>
              <a:t>①通信を盗聴されても漏えいしない。</a:t>
            </a:r>
            <a:endParaRPr lang="en-US" altLang="ja-JP" dirty="0"/>
          </a:p>
          <a:p>
            <a:pPr eaLnBrk="1" hangingPunct="1">
              <a:tabLst>
                <a:tab pos="631825" algn="l"/>
              </a:tabLst>
            </a:pPr>
            <a:r>
              <a:rPr lang="ja-JP" altLang="en-US" dirty="0"/>
              <a:t>②間違った相手に誤送信しても漏えいしない。</a:t>
            </a:r>
            <a:endParaRPr lang="en-US" altLang="ja-JP" dirty="0"/>
          </a:p>
          <a:p>
            <a:pPr marL="171450" indent="-171450" eaLnBrk="1" hangingPunct="1">
              <a:buFont typeface="Wingdings" panose="05000000000000000000" pitchFamily="2" charset="2"/>
              <a:buChar char="l"/>
              <a:tabLst>
                <a:tab pos="631825" algn="l"/>
              </a:tabLst>
            </a:pPr>
            <a:r>
              <a:rPr lang="ja-JP" altLang="en-US" dirty="0"/>
              <a:t>相手先</a:t>
            </a:r>
            <a:r>
              <a:rPr lang="en-US" altLang="ja-JP" dirty="0"/>
              <a:t>(</a:t>
            </a:r>
            <a:r>
              <a:rPr lang="ja-JP" altLang="en-US" dirty="0"/>
              <a:t>受信側</a:t>
            </a:r>
            <a:r>
              <a:rPr lang="en-US" altLang="ja-JP" dirty="0"/>
              <a:t>)</a:t>
            </a:r>
            <a:r>
              <a:rPr lang="ja-JP" altLang="en-US" dirty="0"/>
              <a:t>が、暗号化された添付ファイルを開くためには、手動で復号して元に戻す必要がある。</a:t>
            </a:r>
            <a:endParaRPr lang="en-US" altLang="ja-JP" dirty="0"/>
          </a:p>
          <a:p>
            <a:pPr marL="171450" indent="-171450" eaLnBrk="1" hangingPunct="1">
              <a:buFont typeface="Wingdings" panose="05000000000000000000" pitchFamily="2" charset="2"/>
              <a:buChar char="l"/>
              <a:tabLst>
                <a:tab pos="631825" algn="l"/>
              </a:tabLst>
            </a:pPr>
            <a:r>
              <a:rPr lang="ja-JP" altLang="en-US" dirty="0"/>
              <a:t>そのためには復号のための情報</a:t>
            </a:r>
            <a:r>
              <a:rPr lang="en-US" altLang="ja-JP" dirty="0"/>
              <a:t>(</a:t>
            </a:r>
            <a:r>
              <a:rPr lang="ja-JP" altLang="en-US" dirty="0"/>
              <a:t>暗号化するときのパスワード</a:t>
            </a:r>
            <a:r>
              <a:rPr lang="en-US" altLang="ja-JP" dirty="0"/>
              <a:t>)</a:t>
            </a:r>
            <a:r>
              <a:rPr lang="ja-JP" altLang="en-US" dirty="0"/>
              <a:t>を相手先に知らせる必要があるが、暗号化ファイルを添付したメール本文に復号パスワードを記述すると、盗聴された場合に、パスワードも同時に盗聴されて漏えいしてしまう。</a:t>
            </a:r>
            <a:endParaRPr lang="en-US" altLang="ja-JP" dirty="0"/>
          </a:p>
          <a:p>
            <a:pPr marL="171450" indent="-171450" eaLnBrk="1" hangingPunct="1">
              <a:buFont typeface="Wingdings" panose="05000000000000000000" pitchFamily="2" charset="2"/>
              <a:buChar char="l"/>
              <a:tabLst>
                <a:tab pos="631825" algn="l"/>
              </a:tabLst>
            </a:pPr>
            <a:r>
              <a:rPr lang="ja-JP" altLang="en-US" dirty="0"/>
              <a:t>また、</a:t>
            </a:r>
            <a:r>
              <a:rPr lang="en-US" altLang="ja-JP" dirty="0"/>
              <a:t>1</a:t>
            </a:r>
            <a:r>
              <a:rPr lang="ja-JP" altLang="en-US" dirty="0"/>
              <a:t>通目に暗号化ファイルを添付し、</a:t>
            </a:r>
            <a:r>
              <a:rPr lang="en-US" altLang="ja-JP" dirty="0">
                <a:latin typeface="Century" panose="02040604050505020304" pitchFamily="18" charset="0"/>
              </a:rPr>
              <a:t>2</a:t>
            </a:r>
            <a:r>
              <a:rPr lang="ja-JP" altLang="en-US" dirty="0"/>
              <a:t>通目にパスワードを記述すると、</a:t>
            </a:r>
            <a:r>
              <a:rPr lang="en-US" altLang="ja-JP" dirty="0"/>
              <a:t>2</a:t>
            </a:r>
            <a:r>
              <a:rPr lang="ja-JP" altLang="en-US" dirty="0"/>
              <a:t>通が同じ通信経路で流れた場合には、盗聴されると</a:t>
            </a:r>
            <a:r>
              <a:rPr lang="en-US" altLang="ja-JP" dirty="0">
                <a:latin typeface="Century" panose="02040604050505020304" pitchFamily="18" charset="0"/>
              </a:rPr>
              <a:t>2</a:t>
            </a:r>
            <a:r>
              <a:rPr lang="ja-JP" altLang="en-US" dirty="0"/>
              <a:t>通とも盗聴されてしまう。</a:t>
            </a:r>
            <a:endParaRPr lang="en-US" altLang="ja-JP" dirty="0"/>
          </a:p>
          <a:p>
            <a:pPr marL="171450" indent="-171450" eaLnBrk="1" hangingPunct="1">
              <a:buFont typeface="Wingdings" panose="05000000000000000000" pitchFamily="2" charset="2"/>
              <a:buChar char="l"/>
              <a:tabLst>
                <a:tab pos="631825" algn="l"/>
              </a:tabLst>
            </a:pPr>
            <a:r>
              <a:rPr lang="ja-JP" altLang="en-US" dirty="0"/>
              <a:t>そこで復号のためのパスワードは、以下に例示するようにメールとは別の手段で相手先に安全に伝える必要がある。</a:t>
            </a:r>
            <a:endParaRPr lang="en-US" altLang="ja-JP" dirty="0"/>
          </a:p>
          <a:p>
            <a:pPr eaLnBrk="1" hangingPunct="1">
              <a:tabLst>
                <a:tab pos="631825" algn="l"/>
              </a:tabLst>
            </a:pPr>
            <a:r>
              <a:rPr lang="ja-JP" altLang="en-US" dirty="0"/>
              <a:t>①あらかじめ相手先と強固なパスワードを決めておき、都度伝えることはしない。</a:t>
            </a:r>
            <a:endParaRPr lang="en-US" altLang="ja-JP" dirty="0"/>
          </a:p>
          <a:p>
            <a:pPr eaLnBrk="1" hangingPunct="1">
              <a:tabLst>
                <a:tab pos="631825" algn="l"/>
              </a:tabLst>
            </a:pPr>
            <a:r>
              <a:rPr lang="ja-JP" altLang="en-US" dirty="0"/>
              <a:t>②</a:t>
            </a:r>
            <a:r>
              <a:rPr lang="en-US" altLang="ja-JP" dirty="0">
                <a:latin typeface="Century" panose="02040604050505020304" pitchFamily="18" charset="0"/>
              </a:rPr>
              <a:t>SMS</a:t>
            </a:r>
            <a:r>
              <a:rPr lang="en-US" altLang="ja-JP" dirty="0"/>
              <a:t>(</a:t>
            </a:r>
            <a:r>
              <a:rPr lang="ja-JP" altLang="en-US" dirty="0"/>
              <a:t>携帯電話やスマートフォン同士で使うことができるメッセージサービス</a:t>
            </a:r>
            <a:r>
              <a:rPr lang="en-US" altLang="ja-JP" dirty="0"/>
              <a:t>)</a:t>
            </a:r>
            <a:r>
              <a:rPr lang="ja-JP" altLang="en-US" dirty="0"/>
              <a:t>、電話</a:t>
            </a:r>
            <a:r>
              <a:rPr lang="en-US" altLang="ja-JP" dirty="0"/>
              <a:t>(</a:t>
            </a:r>
            <a:r>
              <a:rPr lang="ja-JP" altLang="en-US" dirty="0"/>
              <a:t>口頭</a:t>
            </a:r>
            <a:r>
              <a:rPr lang="en-US" altLang="ja-JP" dirty="0"/>
              <a:t>)</a:t>
            </a:r>
            <a:r>
              <a:rPr lang="ja-JP" altLang="en-US" dirty="0">
                <a:latin typeface="Century" panose="02040604050505020304" pitchFamily="18" charset="0"/>
              </a:rPr>
              <a:t>、</a:t>
            </a:r>
            <a:r>
              <a:rPr lang="en-US" altLang="ja-JP" dirty="0">
                <a:latin typeface="Century" panose="02040604050505020304" pitchFamily="18" charset="0"/>
              </a:rPr>
              <a:t>FAX</a:t>
            </a:r>
            <a:r>
              <a:rPr lang="ja-JP" altLang="en-US" dirty="0">
                <a:latin typeface="Century" panose="02040604050505020304" pitchFamily="18" charset="0"/>
              </a:rPr>
              <a:t>など、メールとは異なる通信経路を利用して伝える。</a:t>
            </a:r>
            <a:endParaRPr lang="en-US" altLang="ja-JP" dirty="0">
              <a:latin typeface="Century" panose="02040604050505020304" pitchFamily="18" charset="0"/>
            </a:endParaRPr>
          </a:p>
          <a:p>
            <a:pPr marL="171450" indent="-171450" eaLnBrk="1" hangingPunct="1">
              <a:buFont typeface="Wingdings" panose="05000000000000000000" pitchFamily="2" charset="2"/>
              <a:buChar char="l"/>
              <a:tabLst>
                <a:tab pos="631825" algn="l"/>
              </a:tabLst>
            </a:pPr>
            <a:endParaRPr lang="en-US" altLang="ja-JP"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スライド イメージ プレースホルダー 1">
            <a:extLst>
              <a:ext uri="{FF2B5EF4-FFF2-40B4-BE49-F238E27FC236}">
                <a16:creationId xmlns:a16="http://schemas.microsoft.com/office/drawing/2014/main" id="{77009759-720D-4223-8783-23D8B644AF7F}"/>
              </a:ext>
            </a:extLst>
          </p:cNvPr>
          <p:cNvSpPr>
            <a:spLocks noGrp="1" noRot="1" noChangeAspect="1" noChangeArrowheads="1" noTextEdit="1"/>
          </p:cNvSpPr>
          <p:nvPr>
            <p:ph type="sldImg"/>
          </p:nvPr>
        </p:nvSpPr>
        <p:spPr>
          <a:ln/>
        </p:spPr>
      </p:sp>
      <p:sp>
        <p:nvSpPr>
          <p:cNvPr id="123907" name="ノート プレースホルダー 2">
            <a:extLst>
              <a:ext uri="{FF2B5EF4-FFF2-40B4-BE49-F238E27FC236}">
                <a16:creationId xmlns:a16="http://schemas.microsoft.com/office/drawing/2014/main" id="{7A99E3BB-56D5-4612-A34F-DC3DB75A8F24}"/>
              </a:ext>
            </a:extLst>
          </p:cNvPr>
          <p:cNvSpPr>
            <a:spLocks noGrp="1"/>
          </p:cNvSpPr>
          <p:nvPr>
            <p:ph type="body" idx="1"/>
          </p:nvPr>
        </p:nvSpPr>
        <p:spPr>
          <a:xfrm>
            <a:off x="681038" y="4721225"/>
            <a:ext cx="5602882"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en-US" altLang="ja-JP" dirty="0">
                <a:latin typeface="Century" panose="02040604050505020304" pitchFamily="18" charset="0"/>
              </a:rPr>
              <a:t>Microsoft Offiice2007</a:t>
            </a:r>
            <a:r>
              <a:rPr lang="ja-JP" altLang="en-US" dirty="0"/>
              <a:t>以降のバージョンでは、「パスワードを使用して暗号化」を利用すると、ファイル自体が強度の高い暗号化方式で暗号化される。</a:t>
            </a:r>
            <a:endParaRPr lang="en-US" altLang="ja-JP" dirty="0"/>
          </a:p>
          <a:p>
            <a:pPr marL="171450" indent="-171450">
              <a:buFont typeface="Wingdings" panose="05000000000000000000" pitchFamily="2" charset="2"/>
              <a:buChar char="l"/>
            </a:pPr>
            <a:r>
              <a:rPr lang="ja-JP" altLang="en-US" dirty="0"/>
              <a:t>ただし、強固なパスワードを使わないと、盗聴されたときに、コンピュータでパスワードを推測されてしまうため、必ず強固なパスワードを用いる。</a:t>
            </a:r>
            <a:endParaRPr lang="en-US" altLang="ja-JP" dirty="0"/>
          </a:p>
          <a:p>
            <a:pPr marL="171450" indent="-171450">
              <a:buFont typeface="Wingdings" panose="05000000000000000000" pitchFamily="2" charset="2"/>
              <a:buChar char="l"/>
            </a:pPr>
            <a:r>
              <a:rPr lang="ja-JP" altLang="en-US" dirty="0"/>
              <a:t>暗号化機能がないファイル形式を暗号化するためには、ファイルを</a:t>
            </a:r>
            <a:r>
              <a:rPr lang="en-US" altLang="ja-JP" dirty="0">
                <a:latin typeface="Century" panose="02040604050505020304" pitchFamily="18" charset="0"/>
              </a:rPr>
              <a:t>ZIP</a:t>
            </a:r>
            <a:r>
              <a:rPr lang="ja-JP" altLang="en-US" dirty="0"/>
              <a:t>形式に圧縮するときにパスワードを設定する「パスワード付圧縮ソフト」などが使われている。</a:t>
            </a:r>
            <a:endParaRPr lang="en-US" altLang="ja-JP" dirty="0"/>
          </a:p>
          <a:p>
            <a:pPr marL="171450" indent="-171450">
              <a:buFont typeface="Wingdings" panose="05000000000000000000" pitchFamily="2" charset="2"/>
              <a:buChar char="l"/>
            </a:pPr>
            <a:endParaRPr lang="ja-JP" altLang="en-US" dirty="0"/>
          </a:p>
        </p:txBody>
      </p:sp>
      <p:sp>
        <p:nvSpPr>
          <p:cNvPr id="123908" name="スライド番号プレースホルダー 3">
            <a:extLst>
              <a:ext uri="{FF2B5EF4-FFF2-40B4-BE49-F238E27FC236}">
                <a16:creationId xmlns:a16="http://schemas.microsoft.com/office/drawing/2014/main" id="{A9D844E5-A94E-44FC-985A-5BDB56B47F4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E0D5A2-579A-4723-9CB1-03912E6A669C}" type="slidenum">
              <a:rPr lang="en-US" altLang="ja-JP" smtClean="0">
                <a:latin typeface="メイリオ" panose="020B0604030504040204" pitchFamily="50" charset="-128"/>
                <a:ea typeface="メイリオ" panose="020B0604030504040204" pitchFamily="50" charset="-128"/>
              </a:rPr>
              <a:pPr>
                <a:spcBef>
                  <a:spcPct val="0"/>
                </a:spcBef>
              </a:pPr>
              <a:t>67</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スライド イメージ プレースホルダー 1">
            <a:extLst>
              <a:ext uri="{FF2B5EF4-FFF2-40B4-BE49-F238E27FC236}">
                <a16:creationId xmlns:a16="http://schemas.microsoft.com/office/drawing/2014/main" id="{BA6C1D08-97E3-4317-9540-B34D8B01830D}"/>
              </a:ext>
            </a:extLst>
          </p:cNvPr>
          <p:cNvSpPr>
            <a:spLocks noGrp="1" noRot="1" noChangeAspect="1" noChangeArrowheads="1" noTextEdit="1"/>
          </p:cNvSpPr>
          <p:nvPr>
            <p:ph type="sldImg"/>
          </p:nvPr>
        </p:nvSpPr>
        <p:spPr>
          <a:ln/>
        </p:spPr>
      </p:sp>
      <p:sp>
        <p:nvSpPr>
          <p:cNvPr id="125955" name="ノート プレースホルダー 2">
            <a:extLst>
              <a:ext uri="{FF2B5EF4-FFF2-40B4-BE49-F238E27FC236}">
                <a16:creationId xmlns:a16="http://schemas.microsoft.com/office/drawing/2014/main" id="{266CFDD3-C3AA-4CFC-8496-F26BFED324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無線</a:t>
            </a:r>
            <a:r>
              <a:rPr lang="en-US" altLang="ja-JP" dirty="0"/>
              <a:t>LAN</a:t>
            </a:r>
            <a:r>
              <a:rPr lang="ja-JP" altLang="en-US" dirty="0"/>
              <a:t>の利用形態には大別すると以下があり、それぞれのセキュリティ対策について説明する。</a:t>
            </a:r>
            <a:endParaRPr lang="en-US" altLang="ja-JP" dirty="0"/>
          </a:p>
          <a:p>
            <a:r>
              <a:rPr lang="ja-JP" altLang="en-US" dirty="0"/>
              <a:t>①会社でアクセスポイント</a:t>
            </a:r>
            <a:r>
              <a:rPr lang="en-US" altLang="ja-JP" dirty="0"/>
              <a:t>(</a:t>
            </a:r>
            <a:r>
              <a:rPr lang="ja-JP" altLang="en-US" dirty="0"/>
              <a:t>電波の送受信をする機器</a:t>
            </a:r>
            <a:r>
              <a:rPr lang="en-US" altLang="ja-JP" dirty="0"/>
              <a:t>)</a:t>
            </a:r>
            <a:r>
              <a:rPr lang="ja-JP" altLang="en-US" dirty="0"/>
              <a:t>を用意して従業員のパソコンなどから無線</a:t>
            </a:r>
            <a:r>
              <a:rPr lang="en-US" altLang="ja-JP" dirty="0">
                <a:latin typeface="Century" panose="02040604050505020304" pitchFamily="18" charset="0"/>
              </a:rPr>
              <a:t>LAN</a:t>
            </a:r>
            <a:r>
              <a:rPr lang="ja-JP" altLang="en-US" dirty="0"/>
              <a:t>に接続する。</a:t>
            </a:r>
            <a:r>
              <a:rPr lang="en-US" altLang="ja-JP" dirty="0"/>
              <a:t>※</a:t>
            </a:r>
            <a:r>
              <a:rPr lang="ja-JP" altLang="en-US" dirty="0"/>
              <a:t>屋外で専用のモバイルルーターやスマホのデザリングを利用する場合も含む。</a:t>
            </a:r>
            <a:endParaRPr lang="en-US" altLang="ja-JP" dirty="0"/>
          </a:p>
          <a:p>
            <a:r>
              <a:rPr lang="ja-JP" altLang="en-US" dirty="0"/>
              <a:t>②公衆無線</a:t>
            </a:r>
            <a:r>
              <a:rPr lang="en-US" altLang="ja-JP" dirty="0"/>
              <a:t>LAN(</a:t>
            </a:r>
            <a:r>
              <a:rPr lang="ja-JP" altLang="en-US" dirty="0"/>
              <a:t>フリー</a:t>
            </a:r>
            <a:r>
              <a:rPr lang="en-US" altLang="ja-JP" dirty="0"/>
              <a:t>Wi-Fi</a:t>
            </a:r>
            <a:r>
              <a:rPr lang="ja-JP" altLang="en-US" dirty="0"/>
              <a:t>、有料</a:t>
            </a:r>
            <a:r>
              <a:rPr lang="en-US" altLang="ja-JP" dirty="0"/>
              <a:t>Wi-Fi)</a:t>
            </a:r>
            <a:r>
              <a:rPr lang="ja-JP" altLang="en-US" dirty="0"/>
              <a:t>を利用して無線</a:t>
            </a:r>
            <a:r>
              <a:rPr lang="en-US" altLang="ja-JP" dirty="0"/>
              <a:t>LAN</a:t>
            </a:r>
            <a:r>
              <a:rPr lang="ja-JP" altLang="en-US" dirty="0"/>
              <a:t>に接続する。</a:t>
            </a:r>
            <a:endParaRPr lang="en-US" altLang="ja-JP" dirty="0"/>
          </a:p>
          <a:p>
            <a:pPr marL="171450" indent="-171450">
              <a:buFont typeface="Wingdings" panose="05000000000000000000" pitchFamily="2" charset="2"/>
              <a:buChar char="l"/>
            </a:pPr>
            <a:endParaRPr lang="ja-JP" altLang="en-US" dirty="0"/>
          </a:p>
        </p:txBody>
      </p:sp>
      <p:sp>
        <p:nvSpPr>
          <p:cNvPr id="125956" name="スライド番号プレースホルダー 3">
            <a:extLst>
              <a:ext uri="{FF2B5EF4-FFF2-40B4-BE49-F238E27FC236}">
                <a16:creationId xmlns:a16="http://schemas.microsoft.com/office/drawing/2014/main" id="{BC2B3D1E-3AAA-4BA1-9D1E-7812649BCE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74EA06-8F30-464F-8304-CFE5BFCD17F2}" type="slidenum">
              <a:rPr lang="en-US" altLang="ja-JP" smtClean="0">
                <a:latin typeface="メイリオ" panose="020B0604030504040204" pitchFamily="50" charset="-128"/>
                <a:ea typeface="メイリオ" panose="020B0604030504040204" pitchFamily="50" charset="-128"/>
              </a:rPr>
              <a:pPr>
                <a:spcBef>
                  <a:spcPct val="0"/>
                </a:spcBef>
              </a:pPr>
              <a:t>68</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93B22601-B5B0-47E5-B8E3-AF6E6B5922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2C5CD1-9918-44F7-9E3A-79BC14E81EEA}" type="slidenum">
              <a:rPr lang="en-US" altLang="ja-JP" smtClean="0">
                <a:latin typeface="メイリオ" panose="020B0604030504040204" pitchFamily="50" charset="-128"/>
                <a:ea typeface="メイリオ" panose="020B0604030504040204" pitchFamily="50" charset="-128"/>
              </a:rPr>
              <a:pPr>
                <a:spcBef>
                  <a:spcPct val="0"/>
                </a:spcBef>
              </a:pPr>
              <a:t>69</a:t>
            </a:fld>
            <a:endParaRPr lang="en-US" altLang="ja-JP" dirty="0">
              <a:latin typeface="メイリオ" panose="020B0604030504040204" pitchFamily="50" charset="-128"/>
              <a:ea typeface="メイリオ" panose="020B0604030504040204" pitchFamily="50" charset="-128"/>
            </a:endParaRPr>
          </a:p>
        </p:txBody>
      </p:sp>
      <p:sp>
        <p:nvSpPr>
          <p:cNvPr id="128003" name="Rectangle 2">
            <a:extLst>
              <a:ext uri="{FF2B5EF4-FFF2-40B4-BE49-F238E27FC236}">
                <a16:creationId xmlns:a16="http://schemas.microsoft.com/office/drawing/2014/main" id="{2B93D380-213F-4CF4-AAF3-3F5AA5C39E69}"/>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B35294FC-A3B8-483E-B71F-65676BB003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無線</a:t>
            </a:r>
            <a:r>
              <a:rPr lang="en-US" altLang="ja-JP" dirty="0"/>
              <a:t>LAN</a:t>
            </a:r>
            <a:r>
              <a:rPr lang="ja-JP" altLang="en-US" dirty="0"/>
              <a:t>はケーブルを使わずに、電波を使いデータの送受信を行うので、有線</a:t>
            </a:r>
            <a:r>
              <a:rPr lang="en-US" altLang="ja-JP" dirty="0"/>
              <a:t>LAN</a:t>
            </a:r>
            <a:r>
              <a:rPr lang="ja-JP" altLang="en-US" dirty="0"/>
              <a:t>とは異なり電波の届く範囲内であれば誰でも受信することができる。</a:t>
            </a:r>
            <a:endParaRPr lang="en-US" altLang="ja-JP" dirty="0"/>
          </a:p>
          <a:p>
            <a:pPr marL="171450" indent="-171450">
              <a:buFont typeface="Wingdings" panose="05000000000000000000" pitchFamily="2" charset="2"/>
              <a:buChar char="l"/>
            </a:pPr>
            <a:r>
              <a:rPr lang="ja-JP" altLang="en-US" dirty="0"/>
              <a:t>電波は屋内では壁などの障害物を越えて届き、屋外では周辺にいれば受信できるため、第三者に盗聴されても分からない。</a:t>
            </a:r>
            <a:endParaRPr lang="en-US" altLang="ja-JP" dirty="0"/>
          </a:p>
          <a:p>
            <a:pPr marL="171450" indent="-171450">
              <a:buFont typeface="Wingdings" panose="05000000000000000000" pitchFamily="2" charset="2"/>
              <a:buChar char="l"/>
            </a:pPr>
            <a:r>
              <a:rPr lang="ja-JP" altLang="en-US" dirty="0"/>
              <a:t>このため無線</a:t>
            </a:r>
            <a:r>
              <a:rPr lang="en-US" altLang="ja-JP" dirty="0"/>
              <a:t>LAN</a:t>
            </a:r>
            <a:r>
              <a:rPr lang="ja-JP" altLang="en-US" dirty="0"/>
              <a:t>を使うときには、通信を盗聴されたり、社内ネットワークに侵入されないようにするための対策が必要である。</a:t>
            </a:r>
            <a:endParaRPr lang="en-US" altLang="ja-JP" dirty="0"/>
          </a:p>
          <a:p>
            <a:pPr marL="171450" indent="-171450">
              <a:buFont typeface="Wingdings" panose="05000000000000000000" pitchFamily="2" charset="2"/>
              <a:buChar char="l"/>
            </a:pPr>
            <a:r>
              <a:rPr lang="ja-JP" altLang="en-US" dirty="0"/>
              <a:t>無線</a:t>
            </a:r>
            <a:r>
              <a:rPr lang="en-US" altLang="ja-JP" dirty="0">
                <a:latin typeface="Century" panose="02040604050505020304" pitchFamily="18" charset="0"/>
              </a:rPr>
              <a:t>LAN</a:t>
            </a:r>
            <a:r>
              <a:rPr lang="ja-JP" altLang="en-US" dirty="0"/>
              <a:t>の脅威とセキュリティ対策には以下がある。</a:t>
            </a:r>
            <a:endParaRPr lang="en-US" altLang="ja-JP" dirty="0"/>
          </a:p>
          <a:p>
            <a:r>
              <a:rPr lang="ja-JP" altLang="en-US" dirty="0"/>
              <a:t>①</a:t>
            </a:r>
            <a:r>
              <a:rPr lang="ja-JP" altLang="en-US" b="1" dirty="0"/>
              <a:t>通信の暗号化　</a:t>
            </a:r>
            <a:r>
              <a:rPr lang="ja-JP" altLang="en-US" dirty="0"/>
              <a:t>通信の盗聴対策</a:t>
            </a:r>
            <a:endParaRPr lang="en-US" altLang="ja-JP" b="1" dirty="0"/>
          </a:p>
          <a:p>
            <a:r>
              <a:rPr lang="ja-JP" altLang="en-US" dirty="0"/>
              <a:t>②</a:t>
            </a:r>
            <a:r>
              <a:rPr lang="ja-JP" altLang="en-US" b="1" dirty="0"/>
              <a:t>認証</a:t>
            </a:r>
            <a:r>
              <a:rPr lang="en-US" altLang="ja-JP" b="1" baseline="30000" dirty="0"/>
              <a:t>※</a:t>
            </a:r>
            <a:r>
              <a:rPr lang="ja-JP" altLang="en-US" b="1" dirty="0"/>
              <a:t>の強化　</a:t>
            </a:r>
            <a:r>
              <a:rPr lang="ja-JP" altLang="en-US" dirty="0"/>
              <a:t>社内のパソコンやサーバーへの不正侵入による情報窃取、改ざん、破壊、ウイルス感染などの対策</a:t>
            </a:r>
            <a:endParaRPr lang="en-US" altLang="ja-JP" b="1" dirty="0"/>
          </a:p>
          <a:p>
            <a:r>
              <a:rPr lang="en-US" altLang="ja-JP" sz="1000" dirty="0"/>
              <a:t>※</a:t>
            </a:r>
            <a:r>
              <a:rPr lang="ja-JP" altLang="en-US" sz="1000" b="1" dirty="0"/>
              <a:t>認証</a:t>
            </a:r>
            <a:r>
              <a:rPr lang="ja-JP" altLang="en-US" sz="1000" dirty="0"/>
              <a:t>　正規利用者であるかを技術的に確認するしくみ</a:t>
            </a:r>
            <a:endParaRPr lang="en-US" altLang="ja-JP" sz="10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BF3B40DB-349D-43B6-9F88-415A751AC0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8762EC-8927-41D8-84BA-C10AA68ED5C3}" type="slidenum">
              <a:rPr lang="en-US" altLang="ja-JP" smtClean="0">
                <a:latin typeface="メイリオ" panose="020B0604030504040204" pitchFamily="50" charset="-128"/>
                <a:ea typeface="メイリオ" panose="020B0604030504040204" pitchFamily="50" charset="-128"/>
              </a:rPr>
              <a:pPr>
                <a:spcBef>
                  <a:spcPct val="0"/>
                </a:spcBef>
              </a:pPr>
              <a:t>7</a:t>
            </a:fld>
            <a:endParaRPr lang="en-US" altLang="ja-JP" dirty="0">
              <a:latin typeface="メイリオ" panose="020B0604030504040204" pitchFamily="50" charset="-128"/>
              <a:ea typeface="メイリオ" panose="020B0604030504040204" pitchFamily="50" charset="-128"/>
            </a:endParaRPr>
          </a:p>
        </p:txBody>
      </p:sp>
      <p:sp>
        <p:nvSpPr>
          <p:cNvPr id="18435" name="Rectangle 2">
            <a:extLst>
              <a:ext uri="{FF2B5EF4-FFF2-40B4-BE49-F238E27FC236}">
                <a16:creationId xmlns:a16="http://schemas.microsoft.com/office/drawing/2014/main" id="{C829F588-ACB5-4CFF-9A7F-EBCD6938DCAF}"/>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C612F7E-E736-46B0-A6FC-7CCBFE76AF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情報セキュリティとは、情報資産</a:t>
            </a:r>
            <a:r>
              <a:rPr lang="en-US" altLang="ja-JP" dirty="0">
                <a:latin typeface="ＭＳ Ｐ明朝" panose="02020600040205080304" pitchFamily="18" charset="-128"/>
              </a:rPr>
              <a:t>(</a:t>
            </a:r>
            <a:r>
              <a:rPr lang="ja-JP" altLang="en-US" dirty="0">
                <a:latin typeface="ＭＳ Ｐ明朝" panose="02020600040205080304" pitchFamily="18" charset="-128"/>
              </a:rPr>
              <a:t>電子データ、電子データを処理するハードウェア、ネットワーク、印刷や手書きの書類</a:t>
            </a:r>
            <a:r>
              <a:rPr lang="en-US" altLang="ja-JP" dirty="0">
                <a:latin typeface="ＭＳ Ｐ明朝" panose="02020600040205080304" pitchFamily="18" charset="-128"/>
              </a:rPr>
              <a:t>)</a:t>
            </a:r>
            <a:r>
              <a:rPr lang="ja-JP" altLang="en-US" dirty="0">
                <a:latin typeface="ＭＳ Ｐ明朝" panose="02020600040205080304" pitchFamily="18" charset="-128"/>
              </a:rPr>
              <a:t>を様々な脅威から守ることである。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en-US" altLang="ja-JP" dirty="0">
                <a:latin typeface="Century" panose="02040604050505020304" pitchFamily="18" charset="0"/>
              </a:rPr>
              <a:t>JIS Q 27000</a:t>
            </a:r>
            <a:r>
              <a:rPr lang="ja-JP" altLang="en-US" dirty="0">
                <a:latin typeface="Century" panose="02040604050505020304" pitchFamily="18" charset="0"/>
              </a:rPr>
              <a:t>：</a:t>
            </a:r>
            <a:r>
              <a:rPr lang="en-US" altLang="ja-JP" dirty="0">
                <a:latin typeface="Century" panose="02040604050505020304" pitchFamily="18" charset="0"/>
              </a:rPr>
              <a:t>2014</a:t>
            </a:r>
            <a:r>
              <a:rPr lang="en-US" altLang="ja-JP" dirty="0">
                <a:latin typeface="ＭＳ Ｐ明朝" panose="02020600040205080304" pitchFamily="18" charset="-128"/>
              </a:rPr>
              <a:t>(</a:t>
            </a:r>
            <a:r>
              <a:rPr lang="ja-JP" altLang="en-US" dirty="0">
                <a:latin typeface="ＭＳ Ｐ明朝" panose="02020600040205080304" pitchFamily="18" charset="-128"/>
              </a:rPr>
              <a:t>情報技術－セキュリティ技術－情報セキュリティマネジメントシステム－用語</a:t>
            </a:r>
            <a:r>
              <a:rPr lang="en-US" altLang="ja-JP" dirty="0">
                <a:latin typeface="ＭＳ Ｐ明朝" panose="02020600040205080304" pitchFamily="18" charset="-128"/>
              </a:rPr>
              <a:t>)</a:t>
            </a:r>
            <a:r>
              <a:rPr lang="ja-JP" altLang="en-US" dirty="0">
                <a:latin typeface="ＭＳ Ｐ明朝" panose="02020600040205080304" pitchFamily="18" charset="-128"/>
              </a:rPr>
              <a:t>では情報セキュリティ：情報の機密性、完全性及び可用性を維持すること。と定義されている。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脅威には、盗聴、不正アクセス、コンピュータウイルス、盗難、人の不注意・不正などがあり、落雷、洪水などの自然災害も脅威である。</a:t>
            </a:r>
          </a:p>
          <a:p>
            <a:pPr eaLnBrk="1" hangingPunct="1"/>
            <a:endParaRPr lang="ja-JP" altLang="en-US" dirty="0">
              <a:latin typeface="ＭＳ Ｐ明朝" panose="02020600040205080304" pitchFamily="18" charset="-128"/>
            </a:endParaRPr>
          </a:p>
          <a:p>
            <a:pPr eaLnBrk="1" hangingPunct="1"/>
            <a:endParaRPr lang="ja-JP" altLang="en-US" dirty="0">
              <a:ea typeface="メイリオ" panose="020B0604030504040204" pitchFamily="50"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スライド イメージ プレースホルダー 1">
            <a:extLst>
              <a:ext uri="{FF2B5EF4-FFF2-40B4-BE49-F238E27FC236}">
                <a16:creationId xmlns:a16="http://schemas.microsoft.com/office/drawing/2014/main" id="{58160F06-8FAA-451F-9997-89DB09B814B1}"/>
              </a:ext>
            </a:extLst>
          </p:cNvPr>
          <p:cNvSpPr>
            <a:spLocks noGrp="1" noRot="1" noChangeAspect="1" noChangeArrowheads="1" noTextEdit="1"/>
          </p:cNvSpPr>
          <p:nvPr>
            <p:ph type="sldImg"/>
          </p:nvPr>
        </p:nvSpPr>
        <p:spPr>
          <a:ln/>
        </p:spPr>
      </p:sp>
      <p:sp>
        <p:nvSpPr>
          <p:cNvPr id="130051" name="ノート プレースホルダー 2">
            <a:extLst>
              <a:ext uri="{FF2B5EF4-FFF2-40B4-BE49-F238E27FC236}">
                <a16:creationId xmlns:a16="http://schemas.microsoft.com/office/drawing/2014/main" id="{66E29854-537F-40C2-AED0-61F305D8195E}"/>
              </a:ext>
            </a:extLst>
          </p:cNvPr>
          <p:cNvSpPr>
            <a:spLocks noGrp="1"/>
          </p:cNvSpPr>
          <p:nvPr>
            <p:ph type="body" idx="1"/>
          </p:nvPr>
        </p:nvSpPr>
        <p:spPr>
          <a:xfrm>
            <a:off x="681038" y="4721225"/>
            <a:ext cx="5530874" cy="48569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盗聴対策として通信を暗号化するときには、最も強力な暗号化方式を設定する。</a:t>
            </a:r>
            <a:endParaRPr lang="en-US" altLang="ja-JP" dirty="0">
              <a:latin typeface="ＭＳ Ｐ明朝" panose="02020600040205080304" pitchFamily="18" charset="-128"/>
            </a:endParaRPr>
          </a:p>
          <a:p>
            <a:r>
              <a:rPr lang="en-US" altLang="ja-JP" sz="900" dirty="0"/>
              <a:t>(</a:t>
            </a:r>
            <a:r>
              <a:rPr lang="ja-JP" altLang="en-US" sz="900" dirty="0"/>
              <a:t>暗号化方式の種類</a:t>
            </a:r>
            <a:r>
              <a:rPr lang="en-US" altLang="ja-JP" sz="900" dirty="0"/>
              <a:t>)</a:t>
            </a:r>
          </a:p>
          <a:p>
            <a:r>
              <a:rPr lang="en-US" altLang="ja-JP" sz="900" b="1" dirty="0">
                <a:latin typeface="Century" panose="02040604050505020304" pitchFamily="18" charset="0"/>
              </a:rPr>
              <a:t>WEP(Wired Equivalent Privacy)</a:t>
            </a:r>
            <a:br>
              <a:rPr lang="en-US" altLang="ja-JP" sz="900" b="1" dirty="0">
                <a:latin typeface="Century" panose="02040604050505020304" pitchFamily="18" charset="0"/>
              </a:rPr>
            </a:br>
            <a:r>
              <a:rPr lang="ja-JP" altLang="en-US" sz="900" dirty="0"/>
              <a:t>暗号化しても解読されてしまう危険性があるため</a:t>
            </a:r>
            <a:r>
              <a:rPr lang="ja-JP" altLang="en-US" sz="900" b="1" dirty="0"/>
              <a:t>使用すべきではない。</a:t>
            </a:r>
          </a:p>
          <a:p>
            <a:r>
              <a:rPr lang="en-US" altLang="ja-JP" sz="900" b="1" dirty="0">
                <a:latin typeface="Century" panose="02040604050505020304" pitchFamily="18" charset="0"/>
              </a:rPr>
              <a:t>WPA(Wi-Fi Protected Access)</a:t>
            </a:r>
            <a:br>
              <a:rPr lang="en-US" altLang="ja-JP" sz="900" b="1" dirty="0">
                <a:latin typeface="Century" panose="02040604050505020304" pitchFamily="18" charset="0"/>
              </a:rPr>
            </a:br>
            <a:r>
              <a:rPr lang="en-US" altLang="ja-JP" sz="900" dirty="0">
                <a:latin typeface="Century" panose="02040604050505020304" pitchFamily="18" charset="0"/>
              </a:rPr>
              <a:t>WEP</a:t>
            </a:r>
            <a:r>
              <a:rPr lang="en-US" altLang="ja-JP" sz="900" dirty="0"/>
              <a:t> </a:t>
            </a:r>
            <a:r>
              <a:rPr lang="ja-JP" altLang="en-US" sz="900" dirty="0"/>
              <a:t>の欠点を改善しているが暗号技術が</a:t>
            </a:r>
            <a:r>
              <a:rPr lang="en-US" altLang="ja-JP" sz="900" dirty="0">
                <a:latin typeface="Century" panose="02040604050505020304" pitchFamily="18" charset="0"/>
              </a:rPr>
              <a:t>WEP</a:t>
            </a:r>
            <a:r>
              <a:rPr lang="ja-JP" altLang="en-US" sz="900" dirty="0"/>
              <a:t>と同じままであるため、</a:t>
            </a:r>
            <a:r>
              <a:rPr lang="ja-JP" altLang="en-US" sz="900" b="1" dirty="0"/>
              <a:t>暗号化方式として万全とは言えない。</a:t>
            </a:r>
            <a:endParaRPr lang="en-US" altLang="ja-JP" sz="900" b="1" dirty="0"/>
          </a:p>
          <a:p>
            <a:r>
              <a:rPr lang="en-US" altLang="ja-JP" sz="900" b="1" dirty="0">
                <a:latin typeface="Century" panose="02040604050505020304" pitchFamily="18" charset="0"/>
              </a:rPr>
              <a:t>WPA2(Wi-Fi Protected Access 2)</a:t>
            </a:r>
            <a:br>
              <a:rPr lang="en-US" altLang="ja-JP" sz="900" b="1" dirty="0">
                <a:latin typeface="Century" panose="02040604050505020304" pitchFamily="18" charset="0"/>
              </a:rPr>
            </a:br>
            <a:r>
              <a:rPr lang="en-US" altLang="ja-JP" sz="900" dirty="0">
                <a:latin typeface="Century" panose="02040604050505020304" pitchFamily="18" charset="0"/>
              </a:rPr>
              <a:t>WPA</a:t>
            </a:r>
            <a:r>
              <a:rPr lang="ja-JP" altLang="en-US" sz="900" dirty="0"/>
              <a:t>の改良版であり、より強力な暗号技術である</a:t>
            </a:r>
            <a:r>
              <a:rPr lang="en-US" altLang="ja-JP" sz="900" dirty="0">
                <a:latin typeface="Century" panose="02040604050505020304" pitchFamily="18" charset="0"/>
              </a:rPr>
              <a:t>AES</a:t>
            </a:r>
            <a:r>
              <a:rPr lang="ja-JP" altLang="en-US" sz="900" dirty="0"/>
              <a:t>を採用しているため、</a:t>
            </a:r>
            <a:r>
              <a:rPr lang="ja-JP" altLang="en-US" sz="900" b="1" dirty="0"/>
              <a:t>暗号化方式として</a:t>
            </a:r>
            <a:r>
              <a:rPr lang="en-US" altLang="ja-JP" sz="900" b="1" dirty="0"/>
              <a:t>WPA2-PSK</a:t>
            </a:r>
            <a:r>
              <a:rPr lang="ja-JP" altLang="en-US" sz="900" b="1" dirty="0"/>
              <a:t>が最も強力である。</a:t>
            </a:r>
            <a:endParaRPr lang="en-US" altLang="ja-JP" sz="900" b="1" dirty="0"/>
          </a:p>
          <a:p>
            <a:r>
              <a:rPr lang="en-US" altLang="ja-JP" sz="900" b="1" dirty="0">
                <a:latin typeface="Century" panose="02040604050505020304" pitchFamily="18" charset="0"/>
              </a:rPr>
              <a:t>WPA3</a:t>
            </a:r>
            <a:br>
              <a:rPr lang="en-US" altLang="ja-JP" sz="900" b="1" dirty="0">
                <a:latin typeface="Century" panose="02040604050505020304" pitchFamily="18" charset="0"/>
              </a:rPr>
            </a:br>
            <a:r>
              <a:rPr lang="en-US" altLang="ja-JP" sz="900" dirty="0">
                <a:latin typeface="Century" panose="02040604050505020304" pitchFamily="18" charset="0"/>
              </a:rPr>
              <a:t>IoT</a:t>
            </a:r>
            <a:r>
              <a:rPr lang="ja-JP" altLang="en-US" sz="900" dirty="0">
                <a:latin typeface="Century" panose="02040604050505020304" pitchFamily="18" charset="0"/>
              </a:rPr>
              <a:t>機器の増加などを踏まえ</a:t>
            </a:r>
            <a:r>
              <a:rPr lang="en-US" altLang="ja-JP" sz="900" dirty="0">
                <a:latin typeface="Century" panose="02040604050505020304" pitchFamily="18" charset="0"/>
              </a:rPr>
              <a:t>2018</a:t>
            </a:r>
            <a:r>
              <a:rPr lang="ja-JP" altLang="en-US" sz="900" dirty="0">
                <a:latin typeface="Century" panose="02040604050505020304" pitchFamily="18" charset="0"/>
              </a:rPr>
              <a:t>年に発表された認証と暗号化機能を強化した暗号化方式。対応機器が今後普及する見込みである。</a:t>
            </a:r>
            <a:r>
              <a:rPr lang="ja-JP" altLang="en-US" sz="900" b="1" dirty="0">
                <a:latin typeface="Century" panose="02040604050505020304" pitchFamily="18" charset="0"/>
              </a:rPr>
              <a:t>　</a:t>
            </a:r>
            <a:endParaRPr lang="ja-JP" altLang="en-US" sz="900" b="1" dirty="0"/>
          </a:p>
          <a:p>
            <a:pPr marL="171450" indent="-171450">
              <a:buFont typeface="Wingdings" panose="05000000000000000000" pitchFamily="2" charset="2"/>
              <a:buChar char="l"/>
            </a:pPr>
            <a:r>
              <a:rPr lang="ja-JP" altLang="en-US" dirty="0"/>
              <a:t>無線</a:t>
            </a:r>
            <a:r>
              <a:rPr lang="en-US" altLang="ja-JP" dirty="0">
                <a:latin typeface="Century" panose="02040604050505020304" pitchFamily="18" charset="0"/>
              </a:rPr>
              <a:t>LAN</a:t>
            </a:r>
            <a:r>
              <a:rPr lang="ja-JP" altLang="en-US" dirty="0"/>
              <a:t>ルーターを利用するときに入力するパスワード</a:t>
            </a:r>
            <a:r>
              <a:rPr lang="en-US" altLang="ja-JP" dirty="0"/>
              <a:t>(</a:t>
            </a:r>
            <a:r>
              <a:rPr lang="ja-JP" altLang="en-US" dirty="0"/>
              <a:t>「</a:t>
            </a:r>
            <a:r>
              <a:rPr lang="ja-JP" altLang="ja-JP" dirty="0">
                <a:latin typeface="メイリオ" panose="020B0604030504040204" pitchFamily="50" charset="-128"/>
              </a:rPr>
              <a:t>パスフレーズ</a:t>
            </a:r>
            <a:r>
              <a:rPr lang="ja-JP" altLang="en-US" dirty="0">
                <a:latin typeface="メイリオ" panose="020B0604030504040204" pitchFamily="50" charset="-128"/>
              </a:rPr>
              <a:t>」「セキュリティキー」などともいい機種によって表記が異なる</a:t>
            </a:r>
            <a:r>
              <a:rPr lang="en-US" altLang="ja-JP" dirty="0">
                <a:latin typeface="メイリオ" panose="020B0604030504040204" pitchFamily="50" charset="-128"/>
              </a:rPr>
              <a:t>)</a:t>
            </a:r>
            <a:r>
              <a:rPr lang="ja-JP" altLang="en-US" dirty="0">
                <a:latin typeface="メイリオ" panose="020B0604030504040204" pitchFamily="50" charset="-128"/>
              </a:rPr>
              <a:t>は、通信を暗号化するために使用する「暗号化キー」であり、正しい情報を入力することで無線</a:t>
            </a:r>
            <a:r>
              <a:rPr lang="en-US" altLang="ja-JP" dirty="0">
                <a:latin typeface="Century" panose="02040604050505020304" pitchFamily="18" charset="0"/>
              </a:rPr>
              <a:t>LAN</a:t>
            </a:r>
            <a:r>
              <a:rPr lang="ja-JP" altLang="en-US" dirty="0">
                <a:latin typeface="Century" panose="02040604050505020304" pitchFamily="18" charset="0"/>
              </a:rPr>
              <a:t>の利用が可能</a:t>
            </a:r>
            <a:r>
              <a:rPr lang="ja-JP" altLang="en-US" dirty="0">
                <a:latin typeface="メイリオ" panose="020B0604030504040204" pitchFamily="50" charset="-128"/>
              </a:rPr>
              <a:t>になる。</a:t>
            </a:r>
            <a:endParaRPr lang="en-US" altLang="ja-JP" dirty="0">
              <a:latin typeface="メイリオ" panose="020B0604030504040204" pitchFamily="50" charset="-128"/>
            </a:endParaRPr>
          </a:p>
          <a:p>
            <a:pPr marL="171450" indent="-171450">
              <a:buFont typeface="Wingdings" panose="05000000000000000000" pitchFamily="2" charset="2"/>
              <a:buChar char="l"/>
            </a:pPr>
            <a:r>
              <a:rPr lang="ja-JP" altLang="en-US" dirty="0">
                <a:latin typeface="メイリオ" panose="020B0604030504040204" pitchFamily="50" charset="-128"/>
              </a:rPr>
              <a:t>パスワードが他者に知られると、暗号化されていても解読されてしまったり、無線</a:t>
            </a:r>
            <a:r>
              <a:rPr lang="en-US" altLang="ja-JP" dirty="0">
                <a:latin typeface="Century" panose="02040604050505020304" pitchFamily="18" charset="0"/>
              </a:rPr>
              <a:t>LAN</a:t>
            </a:r>
            <a:r>
              <a:rPr lang="ja-JP" altLang="en-US" dirty="0">
                <a:latin typeface="メイリオ" panose="020B0604030504040204" pitchFamily="50" charset="-128"/>
              </a:rPr>
              <a:t>が社内ネットワークに接続している場合には不正にアクセスされてしまう。</a:t>
            </a:r>
            <a:endParaRPr lang="en-US" altLang="ja-JP" dirty="0">
              <a:latin typeface="メイリオ" panose="020B0604030504040204" pitchFamily="50" charset="-128"/>
            </a:endParaRPr>
          </a:p>
          <a:p>
            <a:pPr marL="171450" indent="-171450">
              <a:buFont typeface="Wingdings" panose="05000000000000000000" pitchFamily="2" charset="2"/>
              <a:buChar char="l"/>
            </a:pPr>
            <a:r>
              <a:rPr lang="ja-JP" altLang="en-US" dirty="0">
                <a:latin typeface="メイリオ" panose="020B0604030504040204" pitchFamily="50" charset="-128"/>
              </a:rPr>
              <a:t>パスワードを個々の従業員に知らせてしまうと退職、異動後にもアクセスすることが可能なため、システム担当者などが全端末を設定するか、定期変更などが必要である。</a:t>
            </a:r>
            <a:endParaRPr lang="en-US" altLang="ja-JP" dirty="0">
              <a:latin typeface="メイリオ" panose="020B0604030504040204" pitchFamily="50" charset="-128"/>
            </a:endParaRPr>
          </a:p>
          <a:p>
            <a:pPr marL="171450" indent="-171450">
              <a:buFont typeface="Wingdings" panose="05000000000000000000" pitchFamily="2" charset="2"/>
              <a:buChar char="l"/>
            </a:pPr>
            <a:r>
              <a:rPr lang="ja-JP" altLang="en-US" dirty="0">
                <a:latin typeface="メイリオ" panose="020B0604030504040204" pitchFamily="50" charset="-128"/>
              </a:rPr>
              <a:t>暗号化されている無線通信を傍受し復号する行為は、電波法に触れる可能性があり、犯罪行為として罰則の対象になるが、暗号化されていない場合は罰則の対象にならないため、業務で利用する場合は暗号化は必須である。</a:t>
            </a:r>
          </a:p>
          <a:p>
            <a:pPr marL="171450" indent="-171450">
              <a:buFont typeface="Wingdings" panose="05000000000000000000" pitchFamily="2" charset="2"/>
              <a:buChar char="l"/>
            </a:pPr>
            <a:endParaRPr lang="en-US" altLang="ja-JP" dirty="0">
              <a:solidFill>
                <a:srgbClr val="FF0000"/>
              </a:solidFill>
              <a:latin typeface="メイリオ" panose="020B0604030504040204" pitchFamily="50" charset="-128"/>
            </a:endParaRPr>
          </a:p>
          <a:p>
            <a:endParaRPr lang="en-US" altLang="ja-JP" dirty="0">
              <a:latin typeface="メイリオ" panose="020B0604030504040204" pitchFamily="50" charset="-128"/>
            </a:endParaRPr>
          </a:p>
        </p:txBody>
      </p:sp>
      <p:sp>
        <p:nvSpPr>
          <p:cNvPr id="130052" name="スライド番号プレースホルダー 3">
            <a:extLst>
              <a:ext uri="{FF2B5EF4-FFF2-40B4-BE49-F238E27FC236}">
                <a16:creationId xmlns:a16="http://schemas.microsoft.com/office/drawing/2014/main" id="{CDC524F8-1E35-44A7-B801-523E35A008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713E8B-86DB-489C-B6F6-0B50E4DF5775}" type="slidenum">
              <a:rPr lang="en-US" altLang="ja-JP" smtClean="0">
                <a:latin typeface="メイリオ" panose="020B0604030504040204" pitchFamily="50" charset="-128"/>
                <a:ea typeface="メイリオ" panose="020B0604030504040204" pitchFamily="50" charset="-128"/>
              </a:rPr>
              <a:pPr>
                <a:spcBef>
                  <a:spcPct val="0"/>
                </a:spcBef>
              </a:pPr>
              <a:t>70</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電波の届く範囲内にいれば、周囲に発信されている</a:t>
            </a:r>
            <a:r>
              <a:rPr lang="en-US" altLang="ja-JP" dirty="0"/>
              <a:t>SSID</a:t>
            </a:r>
            <a:r>
              <a:rPr lang="en-US" altLang="ja-JP" baseline="30000" dirty="0"/>
              <a:t>※</a:t>
            </a:r>
            <a:r>
              <a:rPr lang="ja-JP" altLang="en-US" dirty="0">
                <a:latin typeface="ＭＳ Ｐ明朝" panose="02020600040205080304" pitchFamily="18" charset="-128"/>
              </a:rPr>
              <a:t>は、パソコンやスマホなどに表示され、誰でも簡単に見つけることができるので氏名や企業名などを</a:t>
            </a:r>
            <a:r>
              <a:rPr lang="en-US" altLang="ja-JP" dirty="0"/>
              <a:t>SSID</a:t>
            </a:r>
            <a:r>
              <a:rPr lang="ja-JP" altLang="en-US" dirty="0">
                <a:latin typeface="ＭＳ Ｐ明朝" panose="02020600040205080304" pitchFamily="18" charset="-128"/>
              </a:rPr>
              <a:t>に使うと攻撃の対象になりやすい。</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en-US" altLang="ja-JP" dirty="0"/>
              <a:t>SSID</a:t>
            </a:r>
            <a:r>
              <a:rPr lang="ja-JP" altLang="en-US" dirty="0"/>
              <a:t>を表示させない機能</a:t>
            </a:r>
            <a:r>
              <a:rPr lang="en-US" altLang="ja-JP" dirty="0"/>
              <a:t>(SSID</a:t>
            </a:r>
            <a:r>
              <a:rPr lang="ja-JP" altLang="en-US" dirty="0"/>
              <a:t>ステルス</a:t>
            </a:r>
            <a:r>
              <a:rPr lang="en-US" altLang="ja-JP" dirty="0"/>
              <a:t>)</a:t>
            </a:r>
            <a:r>
              <a:rPr lang="ja-JP" altLang="en-US" dirty="0"/>
              <a:t>を利用すると、第三者は存在に気付きにくくなるが、接続しているパソコンがあれば探し出すことは可能である。</a:t>
            </a:r>
            <a:endParaRPr lang="en-US" altLang="ja-JP" dirty="0"/>
          </a:p>
          <a:p>
            <a:pPr marL="171450" indent="-171450">
              <a:buFont typeface="Wingdings" panose="05000000000000000000" pitchFamily="2" charset="2"/>
              <a:buChar char="l"/>
            </a:pPr>
            <a:r>
              <a:rPr lang="ja-JP" altLang="en-US" dirty="0"/>
              <a:t>特定の</a:t>
            </a:r>
            <a:r>
              <a:rPr lang="en-US" altLang="ja-JP" dirty="0"/>
              <a:t>SSID</a:t>
            </a:r>
            <a:r>
              <a:rPr lang="ja-JP" altLang="en-US" dirty="0"/>
              <a:t>に接続したことがあるパソコンやスマホは、その</a:t>
            </a:r>
            <a:r>
              <a:rPr lang="en-US" altLang="ja-JP" dirty="0"/>
              <a:t>SSID</a:t>
            </a:r>
            <a:r>
              <a:rPr lang="ja-JP" altLang="en-US" dirty="0"/>
              <a:t>が表示されなくても</a:t>
            </a:r>
            <a:r>
              <a:rPr lang="en-US" altLang="ja-JP" dirty="0"/>
              <a:t>SSID</a:t>
            </a:r>
            <a:r>
              <a:rPr lang="ja-JP" altLang="en-US" dirty="0"/>
              <a:t>を探し出すためにパソコンやスマホから電波を自動的に発信し続けるため、パソコンやスマホが接続しようとする</a:t>
            </a:r>
            <a:r>
              <a:rPr lang="en-US" altLang="ja-JP" dirty="0"/>
              <a:t>SSID</a:t>
            </a:r>
            <a:r>
              <a:rPr lang="ja-JP" altLang="en-US" dirty="0"/>
              <a:t>が、第三者に知られてしまう可能性がある。</a:t>
            </a:r>
            <a:endParaRPr lang="en-US" altLang="ja-JP" dirty="0"/>
          </a:p>
          <a:p>
            <a:pPr marL="171450" indent="-171450">
              <a:buFont typeface="Wingdings" panose="05000000000000000000" pitchFamily="2" charset="2"/>
              <a:buChar char="l"/>
            </a:pPr>
            <a:r>
              <a:rPr lang="ja-JP" altLang="en-US" dirty="0"/>
              <a:t>不正アクセス対策として、特定のパソコンやスマホでしか無線</a:t>
            </a:r>
            <a:r>
              <a:rPr lang="en-US" altLang="ja-JP" dirty="0"/>
              <a:t>LAN</a:t>
            </a:r>
            <a:r>
              <a:rPr lang="ja-JP" altLang="en-US" dirty="0"/>
              <a:t>を利用することができないようにする</a:t>
            </a:r>
            <a:r>
              <a:rPr lang="en-US" altLang="ja-JP" dirty="0"/>
              <a:t>RADIUS</a:t>
            </a:r>
            <a:r>
              <a:rPr lang="ja-JP" altLang="en-US" dirty="0"/>
              <a:t>認証や、許可された人しか無線</a:t>
            </a:r>
            <a:r>
              <a:rPr lang="en-US" altLang="ja-JP" dirty="0"/>
              <a:t>LAN</a:t>
            </a:r>
            <a:r>
              <a:rPr lang="ja-JP" altLang="en-US" dirty="0"/>
              <a:t>を利用できないようにするウェブ認証がある。</a:t>
            </a:r>
            <a:endParaRPr lang="en-US" altLang="ja-JP" dirty="0"/>
          </a:p>
          <a:p>
            <a:pPr marL="171450" indent="-171450">
              <a:buFont typeface="Wingdings" panose="05000000000000000000" pitchFamily="2" charset="2"/>
              <a:buChar char="l"/>
            </a:pPr>
            <a:r>
              <a:rPr lang="ja-JP" altLang="en-US" dirty="0"/>
              <a:t>ネットワーク機器固有のアドレスである</a:t>
            </a:r>
            <a:r>
              <a:rPr lang="en-US" altLang="ja-JP" dirty="0"/>
              <a:t>MAC</a:t>
            </a:r>
            <a:r>
              <a:rPr lang="ja-JP" altLang="en-US" dirty="0"/>
              <a:t>アドレスを使って、接続できる端末を制限する方法</a:t>
            </a:r>
            <a:r>
              <a:rPr lang="en-US" altLang="ja-JP" dirty="0"/>
              <a:t>(MAC</a:t>
            </a:r>
            <a:r>
              <a:rPr lang="ja-JP" altLang="en-US" dirty="0"/>
              <a:t>アドレス認証、</a:t>
            </a:r>
            <a:r>
              <a:rPr lang="en-US" altLang="ja-JP" dirty="0"/>
              <a:t> MAC</a:t>
            </a:r>
            <a:r>
              <a:rPr lang="ja-JP" altLang="en-US" dirty="0"/>
              <a:t>アドレスフィルタリング</a:t>
            </a:r>
            <a:r>
              <a:rPr lang="en-US" altLang="ja-JP" dirty="0"/>
              <a:t>)</a:t>
            </a:r>
            <a:r>
              <a:rPr lang="ja-JP" altLang="en-US" dirty="0"/>
              <a:t>があるが、</a:t>
            </a:r>
            <a:r>
              <a:rPr lang="en-US" altLang="ja-JP" dirty="0"/>
              <a:t>MAC</a:t>
            </a:r>
            <a:r>
              <a:rPr lang="ja-JP" altLang="en-US" dirty="0"/>
              <a:t>アドレスは通信を傍受すれば分かってしまい、また端末の</a:t>
            </a:r>
            <a:r>
              <a:rPr lang="en-US" altLang="ja-JP" dirty="0"/>
              <a:t>MAC</a:t>
            </a:r>
            <a:r>
              <a:rPr lang="ja-JP" altLang="en-US" dirty="0"/>
              <a:t>アドレスを偽装して、なりすましてアクセスされるリスクがあり、セキュリティ対策としては十分ではない。</a:t>
            </a:r>
            <a:endParaRPr lang="en-US" altLang="ja-JP" dirty="0"/>
          </a:p>
          <a:p>
            <a:r>
              <a:rPr lang="en-US" altLang="ja-JP" sz="900" dirty="0"/>
              <a:t>※SSID </a:t>
            </a:r>
            <a:r>
              <a:rPr lang="ja-JP" altLang="en-US" sz="900" dirty="0"/>
              <a:t>には</a:t>
            </a:r>
            <a:r>
              <a:rPr lang="en-US" altLang="ja-JP" sz="900" dirty="0"/>
              <a:t>BSSID(Basic SSID)</a:t>
            </a:r>
            <a:r>
              <a:rPr lang="ja-JP" altLang="en-US" sz="900" dirty="0"/>
              <a:t>と</a:t>
            </a:r>
            <a:r>
              <a:rPr lang="en-US" altLang="ja-JP" sz="900" dirty="0"/>
              <a:t>ESSID(Extended SSID)</a:t>
            </a:r>
            <a:r>
              <a:rPr lang="ja-JP" altLang="en-US" sz="900" dirty="0"/>
              <a:t>の</a:t>
            </a:r>
            <a:r>
              <a:rPr lang="en-US" altLang="ja-JP" sz="900" dirty="0"/>
              <a:t>2 </a:t>
            </a:r>
            <a:r>
              <a:rPr lang="ja-JP" altLang="en-US" sz="900" dirty="0"/>
              <a:t>種類がある。</a:t>
            </a:r>
            <a:r>
              <a:rPr lang="en-US" altLang="ja-JP" sz="900" dirty="0"/>
              <a:t>BSSID </a:t>
            </a:r>
            <a:r>
              <a:rPr lang="ja-JP" altLang="en-US" sz="900" dirty="0"/>
              <a:t>は</a:t>
            </a:r>
            <a:r>
              <a:rPr lang="en-US" altLang="ja-JP" sz="900" dirty="0"/>
              <a:t>48bit </a:t>
            </a:r>
            <a:r>
              <a:rPr lang="ja-JP" altLang="en-US" sz="900" dirty="0"/>
              <a:t>の識別子で、通常はアクセスポイントの</a:t>
            </a:r>
            <a:r>
              <a:rPr lang="en-US" altLang="ja-JP" sz="900" dirty="0"/>
              <a:t>MAC </a:t>
            </a:r>
            <a:r>
              <a:rPr lang="ja-JP" altLang="en-US" sz="900" dirty="0"/>
              <a:t>アドレスと同じものが使用される。</a:t>
            </a:r>
            <a:r>
              <a:rPr lang="en-US" altLang="ja-JP" sz="900" dirty="0"/>
              <a:t>ESSID </a:t>
            </a:r>
            <a:r>
              <a:rPr lang="ja-JP" altLang="en-US" sz="900" dirty="0"/>
              <a:t>は最大</a:t>
            </a:r>
            <a:r>
              <a:rPr lang="en-US" altLang="ja-JP" sz="900" dirty="0"/>
              <a:t>32 </a:t>
            </a:r>
            <a:r>
              <a:rPr lang="ja-JP" altLang="en-US" sz="900" dirty="0"/>
              <a:t>文字までの英数字が利用でき、アクセスポイントを識別するために設定する。</a:t>
            </a:r>
            <a:endParaRPr lang="en-US" altLang="ja-JP" sz="900"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71</a:t>
            </a:fld>
            <a:endParaRPr lang="en-US" altLang="ja-JP" dirty="0"/>
          </a:p>
        </p:txBody>
      </p:sp>
    </p:spTree>
    <p:extLst>
      <p:ext uri="{BB962C8B-B14F-4D97-AF65-F5344CB8AC3E}">
        <p14:creationId xmlns:p14="http://schemas.microsoft.com/office/powerpoint/2010/main" val="34082432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スライド イメージ プレースホルダー 1">
            <a:extLst>
              <a:ext uri="{FF2B5EF4-FFF2-40B4-BE49-F238E27FC236}">
                <a16:creationId xmlns:a16="http://schemas.microsoft.com/office/drawing/2014/main" id="{58160F06-8FAA-451F-9997-89DB09B814B1}"/>
              </a:ext>
            </a:extLst>
          </p:cNvPr>
          <p:cNvSpPr>
            <a:spLocks noGrp="1" noRot="1" noChangeAspect="1" noChangeArrowheads="1" noTextEdit="1"/>
          </p:cNvSpPr>
          <p:nvPr>
            <p:ph type="sldImg"/>
          </p:nvPr>
        </p:nvSpPr>
        <p:spPr>
          <a:ln/>
        </p:spPr>
      </p:sp>
      <p:sp>
        <p:nvSpPr>
          <p:cNvPr id="130051" name="ノート プレースホルダー 2">
            <a:extLst>
              <a:ext uri="{FF2B5EF4-FFF2-40B4-BE49-F238E27FC236}">
                <a16:creationId xmlns:a16="http://schemas.microsoft.com/office/drawing/2014/main" id="{66E29854-537F-40C2-AED0-61F305D8195E}"/>
              </a:ext>
            </a:extLst>
          </p:cNvPr>
          <p:cNvSpPr>
            <a:spLocks noGrp="1"/>
          </p:cNvSpPr>
          <p:nvPr>
            <p:ph type="body" idx="1"/>
          </p:nvPr>
        </p:nvSpPr>
        <p:spPr>
          <a:xfrm>
            <a:off x="681038" y="4721225"/>
            <a:ext cx="5445125" cy="4281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ログ</a:t>
            </a:r>
            <a:r>
              <a:rPr lang="en-US" altLang="ja-JP" dirty="0"/>
              <a:t>(</a:t>
            </a:r>
            <a:r>
              <a:rPr lang="ja-JP" altLang="ja-JP" dirty="0"/>
              <a:t>通信の記録</a:t>
            </a:r>
            <a:r>
              <a:rPr lang="en-US" altLang="ja-JP" dirty="0"/>
              <a:t>)</a:t>
            </a:r>
            <a:r>
              <a:rPr lang="ja-JP" altLang="ja-JP" dirty="0"/>
              <a:t>を取</a:t>
            </a:r>
            <a:r>
              <a:rPr lang="ja-JP" altLang="en-US" dirty="0"/>
              <a:t>っておけば、</a:t>
            </a:r>
            <a:r>
              <a:rPr lang="ja-JP" altLang="ja-JP" dirty="0"/>
              <a:t>事故</a:t>
            </a:r>
            <a:r>
              <a:rPr lang="ja-JP" altLang="en-US" dirty="0"/>
              <a:t>や不正</a:t>
            </a:r>
            <a:r>
              <a:rPr lang="ja-JP" altLang="ja-JP" dirty="0"/>
              <a:t>が起きた場合に</a:t>
            </a:r>
            <a:r>
              <a:rPr lang="ja-JP" altLang="en-US" dirty="0"/>
              <a:t>、原因を</a:t>
            </a:r>
            <a:r>
              <a:rPr lang="ja-JP" altLang="ja-JP" dirty="0"/>
              <a:t>調</a:t>
            </a:r>
            <a:r>
              <a:rPr lang="ja-JP" altLang="en-US" dirty="0"/>
              <a:t>べ、再発を防ぐために役立つ</a:t>
            </a:r>
            <a:r>
              <a:rPr lang="ja-JP" altLang="ja-JP" dirty="0"/>
              <a:t>だけでなく、平常時の監視</a:t>
            </a:r>
            <a:r>
              <a:rPr lang="ja-JP" altLang="en-US" dirty="0"/>
              <a:t>にも</a:t>
            </a:r>
            <a:r>
              <a:rPr lang="ja-JP" altLang="ja-JP" dirty="0"/>
              <a:t>利用することができ</a:t>
            </a:r>
            <a:r>
              <a:rPr lang="ja-JP" altLang="en-US" dirty="0"/>
              <a:t>る</a:t>
            </a:r>
            <a:r>
              <a:rPr lang="ja-JP" altLang="ja-JP" dirty="0"/>
              <a:t>。</a:t>
            </a:r>
          </a:p>
          <a:p>
            <a:pPr marL="171450" indent="-171450">
              <a:buFont typeface="Wingdings" panose="05000000000000000000" pitchFamily="2" charset="2"/>
              <a:buChar char="l"/>
            </a:pPr>
            <a:r>
              <a:rPr lang="ja-JP" altLang="ja-JP" dirty="0"/>
              <a:t>無線</a:t>
            </a:r>
            <a:r>
              <a:rPr lang="en-US" altLang="ja-JP" dirty="0">
                <a:latin typeface="Century" panose="02040604050505020304" pitchFamily="18" charset="0"/>
              </a:rPr>
              <a:t>LAN</a:t>
            </a:r>
            <a:r>
              <a:rPr lang="ja-JP" altLang="en-US" dirty="0">
                <a:latin typeface="Century" panose="02040604050505020304" pitchFamily="18" charset="0"/>
              </a:rPr>
              <a:t>の盗聴や不正アクセスは、発生しても表面化しにくい。</a:t>
            </a:r>
            <a:r>
              <a:rPr lang="ja-JP" altLang="en-US" dirty="0"/>
              <a:t>また、個人のパソコンやスマホから接続して利用することもできるため、社内での対策や利用基準を決め、従業員への教育、説明を十分行う必要がある。</a:t>
            </a:r>
            <a:endParaRPr lang="ja-JP" altLang="ja-JP" dirty="0"/>
          </a:p>
          <a:p>
            <a:pPr marL="171450" indent="-171450">
              <a:buFont typeface="Wingdings" panose="05000000000000000000" pitchFamily="2" charset="2"/>
              <a:buChar char="l"/>
            </a:pPr>
            <a:r>
              <a:rPr lang="ja-JP" altLang="ja-JP" dirty="0"/>
              <a:t>無線</a:t>
            </a:r>
            <a:r>
              <a:rPr lang="en-US" altLang="ja-JP" dirty="0">
                <a:latin typeface="Century" panose="02040604050505020304" pitchFamily="18" charset="0"/>
              </a:rPr>
              <a:t>LAN</a:t>
            </a:r>
            <a:r>
              <a:rPr lang="ja-JP" altLang="ja-JP" dirty="0"/>
              <a:t>の</a:t>
            </a:r>
            <a:r>
              <a:rPr lang="ja-JP" altLang="en-US" dirty="0"/>
              <a:t>電波は、壁の外や屋外にも届くため、必要以上に広範囲に電波が届かないように無線</a:t>
            </a:r>
            <a:r>
              <a:rPr lang="en-US" altLang="ja-JP" dirty="0">
                <a:latin typeface="Century" panose="02040604050505020304" pitchFamily="18" charset="0"/>
              </a:rPr>
              <a:t>LAN</a:t>
            </a:r>
            <a:r>
              <a:rPr lang="ja-JP" altLang="en-US" dirty="0"/>
              <a:t>機器や設置場所を考慮し、必要に応じて電波を遮断するシートを窓に貼るなどの対策も検討する。</a:t>
            </a:r>
            <a:endParaRPr lang="en-US" altLang="ja-JP" dirty="0"/>
          </a:p>
          <a:p>
            <a:endParaRPr lang="en-US" altLang="ja-JP" dirty="0"/>
          </a:p>
        </p:txBody>
      </p:sp>
      <p:sp>
        <p:nvSpPr>
          <p:cNvPr id="130052" name="スライド番号プレースホルダー 3">
            <a:extLst>
              <a:ext uri="{FF2B5EF4-FFF2-40B4-BE49-F238E27FC236}">
                <a16:creationId xmlns:a16="http://schemas.microsoft.com/office/drawing/2014/main" id="{CDC524F8-1E35-44A7-B801-523E35A008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713E8B-86DB-489C-B6F6-0B50E4DF5775}" type="slidenum">
              <a:rPr lang="en-US" altLang="ja-JP" smtClean="0">
                <a:latin typeface="メイリオ" panose="020B0604030504040204" pitchFamily="50" charset="-128"/>
                <a:ea typeface="メイリオ" panose="020B0604030504040204" pitchFamily="50" charset="-128"/>
              </a:rPr>
              <a:pPr>
                <a:spcBef>
                  <a:spcPct val="0"/>
                </a:spcBef>
              </a:pPr>
              <a:t>72</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925132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スライド イメージ プレースホルダー 1">
            <a:extLst>
              <a:ext uri="{FF2B5EF4-FFF2-40B4-BE49-F238E27FC236}">
                <a16:creationId xmlns:a16="http://schemas.microsoft.com/office/drawing/2014/main" id="{58160F06-8FAA-451F-9997-89DB09B814B1}"/>
              </a:ext>
            </a:extLst>
          </p:cNvPr>
          <p:cNvSpPr>
            <a:spLocks noGrp="1" noRot="1" noChangeAspect="1" noChangeArrowheads="1" noTextEdit="1"/>
          </p:cNvSpPr>
          <p:nvPr>
            <p:ph type="sldImg"/>
          </p:nvPr>
        </p:nvSpPr>
        <p:spPr>
          <a:ln/>
        </p:spPr>
      </p:sp>
      <p:sp>
        <p:nvSpPr>
          <p:cNvPr id="130051" name="ノート プレースホルダー 2">
            <a:extLst>
              <a:ext uri="{FF2B5EF4-FFF2-40B4-BE49-F238E27FC236}">
                <a16:creationId xmlns:a16="http://schemas.microsoft.com/office/drawing/2014/main" id="{66E29854-537F-40C2-AED0-61F305D8195E}"/>
              </a:ext>
            </a:extLst>
          </p:cNvPr>
          <p:cNvSpPr>
            <a:spLocks noGrp="1"/>
          </p:cNvSpPr>
          <p:nvPr>
            <p:ph type="body" idx="1"/>
          </p:nvPr>
        </p:nvSpPr>
        <p:spPr>
          <a:xfrm>
            <a:off x="681038" y="4721225"/>
            <a:ext cx="5890914" cy="4281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公衆無線</a:t>
            </a:r>
            <a:r>
              <a:rPr lang="en-US" altLang="ja-JP" dirty="0">
                <a:latin typeface="Century" panose="02040604050505020304" pitchFamily="18" charset="0"/>
              </a:rPr>
              <a:t>LAN</a:t>
            </a:r>
            <a:r>
              <a:rPr lang="ja-JP" altLang="en-US" dirty="0"/>
              <a:t>環境は、その利便性から整備・拡大が進んでいる。</a:t>
            </a:r>
            <a:endParaRPr lang="en-US" altLang="ja-JP" dirty="0"/>
          </a:p>
          <a:p>
            <a:pPr marL="171450" indent="-171450">
              <a:buFont typeface="Wingdings" panose="05000000000000000000" pitchFamily="2" charset="2"/>
              <a:buChar char="l"/>
            </a:pPr>
            <a:r>
              <a:rPr lang="ja-JP" altLang="en-US" dirty="0"/>
              <a:t>公衆無線</a:t>
            </a:r>
            <a:r>
              <a:rPr lang="en-US" altLang="ja-JP" dirty="0">
                <a:latin typeface="Century" panose="02040604050505020304" pitchFamily="18" charset="0"/>
              </a:rPr>
              <a:t>LAN</a:t>
            </a:r>
            <a:r>
              <a:rPr lang="ja-JP" altLang="en-US" dirty="0">
                <a:latin typeface="Century" panose="02040604050505020304" pitchFamily="18" charset="0"/>
              </a:rPr>
              <a:t>特有の</a:t>
            </a:r>
            <a:r>
              <a:rPr lang="ja-JP" altLang="en-US" dirty="0"/>
              <a:t>セキュリティ上の懸念は以下の通りである。</a:t>
            </a:r>
            <a:endParaRPr lang="en-US" altLang="ja-JP" dirty="0"/>
          </a:p>
          <a:p>
            <a:r>
              <a:rPr lang="ja-JP" altLang="en-US" dirty="0"/>
              <a:t>①不特定多数が利用するため、悪意のある第三者に狙われ、悪用されやすい。</a:t>
            </a:r>
            <a:endParaRPr lang="en-US" altLang="ja-JP" dirty="0"/>
          </a:p>
          <a:p>
            <a:r>
              <a:rPr lang="ja-JP" altLang="en-US" dirty="0"/>
              <a:t>②サービスの提供元が設定した</a:t>
            </a:r>
            <a:r>
              <a:rPr lang="en-US" altLang="ja-JP" dirty="0">
                <a:latin typeface="Century" panose="02040604050505020304" pitchFamily="18" charset="0"/>
              </a:rPr>
              <a:t>SSID</a:t>
            </a:r>
            <a:r>
              <a:rPr lang="ja-JP" altLang="en-US" dirty="0"/>
              <a:t>、パスワード</a:t>
            </a:r>
            <a:r>
              <a:rPr lang="en-US" altLang="ja-JP" dirty="0"/>
              <a:t>(</a:t>
            </a:r>
            <a:r>
              <a:rPr lang="ja-JP" altLang="en-US" dirty="0"/>
              <a:t>暗号化キー</a:t>
            </a:r>
            <a:r>
              <a:rPr lang="en-US" altLang="ja-JP" dirty="0"/>
              <a:t>)</a:t>
            </a:r>
            <a:r>
              <a:rPr lang="ja-JP" altLang="en-US" dirty="0"/>
              <a:t>、暗号化方式を使うため、利用者側で</a:t>
            </a:r>
            <a:r>
              <a:rPr lang="en-US" altLang="ja-JP" dirty="0">
                <a:latin typeface="Century" panose="02040604050505020304" pitchFamily="18" charset="0"/>
              </a:rPr>
              <a:t>SSID</a:t>
            </a:r>
            <a:r>
              <a:rPr lang="ja-JP" altLang="en-US" dirty="0"/>
              <a:t>、パスワード、暗号化方式を変更するなどの対策はできない。</a:t>
            </a:r>
            <a:endParaRPr lang="en-US" altLang="ja-JP" dirty="0"/>
          </a:p>
          <a:p>
            <a:pPr marL="171450" indent="-171450">
              <a:buFont typeface="Wingdings" panose="05000000000000000000" pitchFamily="2" charset="2"/>
              <a:buChar char="l"/>
            </a:pPr>
            <a:r>
              <a:rPr lang="ja-JP" altLang="en-US" dirty="0"/>
              <a:t>パスワードが公開されている場合は、悪意目的で実在する正規のアクセスポイントと同一の</a:t>
            </a:r>
            <a:r>
              <a:rPr lang="en-US" altLang="ja-JP" dirty="0"/>
              <a:t>SSID</a:t>
            </a:r>
            <a:r>
              <a:rPr lang="ja-JP" altLang="en-US" dirty="0"/>
              <a:t>、パスワードを設定したアクセスポイント</a:t>
            </a:r>
            <a:r>
              <a:rPr lang="en-US" altLang="ja-JP" dirty="0"/>
              <a:t>(</a:t>
            </a:r>
            <a:r>
              <a:rPr lang="ja-JP" altLang="en-US" dirty="0"/>
              <a:t>悪意のアクセスポイント</a:t>
            </a:r>
            <a:r>
              <a:rPr lang="en-US" altLang="ja-JP" dirty="0"/>
              <a:t>)</a:t>
            </a:r>
            <a:r>
              <a:rPr lang="ja-JP" altLang="en-US" dirty="0"/>
              <a:t>を作ることが可能で、利用者が誤って接続してしまうと、通信内容が盗み取られてしまう。</a:t>
            </a:r>
            <a:endParaRPr lang="en-US" altLang="ja-JP" dirty="0"/>
          </a:p>
          <a:p>
            <a:endParaRPr lang="en-US" altLang="ja-JP" dirty="0"/>
          </a:p>
          <a:p>
            <a:endParaRPr lang="en-US" altLang="ja-JP" sz="4400" dirty="0">
              <a:solidFill>
                <a:srgbClr val="FF0000"/>
              </a:solidFill>
              <a:latin typeface="HG創英角ﾎﾟｯﾌﾟ体" panose="040B0A09000000000000" pitchFamily="49" charset="-128"/>
              <a:ea typeface="HG創英角ﾎﾟｯﾌﾟ体" panose="040B0A09000000000000" pitchFamily="49" charset="-128"/>
            </a:endParaRPr>
          </a:p>
          <a:p>
            <a:endParaRPr lang="en-US" altLang="ja-JP" dirty="0"/>
          </a:p>
          <a:p>
            <a:endParaRPr lang="en-US" altLang="ja-JP" dirty="0"/>
          </a:p>
          <a:p>
            <a:pPr marL="171450" indent="-171450">
              <a:buFont typeface="Wingdings" panose="05000000000000000000" pitchFamily="2" charset="2"/>
              <a:buChar char="l"/>
            </a:pPr>
            <a:endParaRPr lang="en-US" altLang="ja-JP" dirty="0"/>
          </a:p>
          <a:p>
            <a:pPr marL="171450" indent="-171450">
              <a:buFont typeface="Wingdings" panose="05000000000000000000" pitchFamily="2" charset="2"/>
              <a:buChar char="l"/>
            </a:pPr>
            <a:endParaRPr lang="en-US" altLang="ja-JP" dirty="0"/>
          </a:p>
          <a:p>
            <a:endParaRPr lang="en-US" altLang="ja-JP" dirty="0">
              <a:latin typeface="ＭＳ Ｐ明朝" panose="02020600040205080304" pitchFamily="18" charset="-128"/>
            </a:endParaRPr>
          </a:p>
        </p:txBody>
      </p:sp>
      <p:sp>
        <p:nvSpPr>
          <p:cNvPr id="130052" name="スライド番号プレースホルダー 3">
            <a:extLst>
              <a:ext uri="{FF2B5EF4-FFF2-40B4-BE49-F238E27FC236}">
                <a16:creationId xmlns:a16="http://schemas.microsoft.com/office/drawing/2014/main" id="{CDC524F8-1E35-44A7-B801-523E35A008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713E8B-86DB-489C-B6F6-0B50E4DF5775}" type="slidenum">
              <a:rPr lang="en-US" altLang="ja-JP" smtClean="0">
                <a:latin typeface="メイリオ" panose="020B0604030504040204" pitchFamily="50" charset="-128"/>
                <a:ea typeface="メイリオ" panose="020B0604030504040204" pitchFamily="50" charset="-128"/>
              </a:rPr>
              <a:pPr>
                <a:spcBef>
                  <a:spcPct val="0"/>
                </a:spcBef>
              </a:pPr>
              <a:t>73</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345897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スライド イメージ プレースホルダー 1">
            <a:extLst>
              <a:ext uri="{FF2B5EF4-FFF2-40B4-BE49-F238E27FC236}">
                <a16:creationId xmlns:a16="http://schemas.microsoft.com/office/drawing/2014/main" id="{58160F06-8FAA-451F-9997-89DB09B814B1}"/>
              </a:ext>
            </a:extLst>
          </p:cNvPr>
          <p:cNvSpPr>
            <a:spLocks noGrp="1" noRot="1" noChangeAspect="1" noChangeArrowheads="1" noTextEdit="1"/>
          </p:cNvSpPr>
          <p:nvPr>
            <p:ph type="sldImg"/>
          </p:nvPr>
        </p:nvSpPr>
        <p:spPr>
          <a:ln/>
        </p:spPr>
      </p:sp>
      <p:sp>
        <p:nvSpPr>
          <p:cNvPr id="130051" name="ノート プレースホルダー 2">
            <a:extLst>
              <a:ext uri="{FF2B5EF4-FFF2-40B4-BE49-F238E27FC236}">
                <a16:creationId xmlns:a16="http://schemas.microsoft.com/office/drawing/2014/main" id="{66E29854-537F-40C2-AED0-61F305D8195E}"/>
              </a:ext>
            </a:extLst>
          </p:cNvPr>
          <p:cNvSpPr>
            <a:spLocks noGrp="1"/>
          </p:cNvSpPr>
          <p:nvPr>
            <p:ph type="body" idx="1"/>
          </p:nvPr>
        </p:nvSpPr>
        <p:spPr>
          <a:xfrm>
            <a:off x="681038" y="4721225"/>
            <a:ext cx="5890914" cy="4281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フリー</a:t>
            </a:r>
            <a:r>
              <a:rPr lang="en-US" altLang="ja-JP" dirty="0"/>
              <a:t>Wi-Fi</a:t>
            </a:r>
            <a:r>
              <a:rPr lang="ja-JP" altLang="en-US" dirty="0"/>
              <a:t>を利用するときには暗号化の有無に関わらず、</a:t>
            </a:r>
            <a:r>
              <a:rPr lang="en-US" altLang="ja-JP" dirty="0"/>
              <a:t> ID</a:t>
            </a:r>
            <a:r>
              <a:rPr lang="ja-JP" altLang="en-US" dirty="0"/>
              <a:t>、パスワードといったウェブサービスへのログイン情報、クレジットカード番号、個人情報や、会社の秘密情報を入力したり画面に表示したりしない。</a:t>
            </a:r>
            <a:endParaRPr lang="en-US" altLang="ja-JP" dirty="0"/>
          </a:p>
          <a:p>
            <a:pPr marL="171450" indent="-171450">
              <a:buFont typeface="Wingdings" panose="05000000000000000000" pitchFamily="2" charset="2"/>
              <a:buChar char="l"/>
            </a:pPr>
            <a:r>
              <a:rPr lang="ja-JP" altLang="en-US" dirty="0"/>
              <a:t>フリー</a:t>
            </a:r>
            <a:r>
              <a:rPr lang="en-US" altLang="ja-JP" dirty="0"/>
              <a:t>Wi-Fi</a:t>
            </a:r>
            <a:r>
              <a:rPr lang="ja-JP" altLang="en-US" dirty="0"/>
              <a:t>を利用して、重要な情報の入力、表示が必要な場合には、</a:t>
            </a:r>
            <a:r>
              <a:rPr lang="en-US" altLang="ja-JP" dirty="0"/>
              <a:t>SSL/TLS</a:t>
            </a:r>
            <a:r>
              <a:rPr lang="ja-JP" altLang="en-US" dirty="0"/>
              <a:t>対応サイトを利用する。</a:t>
            </a:r>
            <a:r>
              <a:rPr lang="en-US" altLang="ja-JP" dirty="0"/>
              <a:t>(</a:t>
            </a:r>
            <a:r>
              <a:rPr lang="ja-JP" altLang="en-US" dirty="0"/>
              <a:t>無線</a:t>
            </a:r>
            <a:r>
              <a:rPr lang="en-US" altLang="ja-JP" dirty="0"/>
              <a:t>LAN</a:t>
            </a:r>
            <a:r>
              <a:rPr lang="ja-JP" altLang="en-US" dirty="0"/>
              <a:t>の暗号化方式とは別の方式で暗号化するとともに、偽のウェブサイトによるなりすましを防止する</a:t>
            </a:r>
            <a:r>
              <a:rPr lang="en-US" altLang="ja-JP" dirty="0"/>
              <a:t>)</a:t>
            </a:r>
          </a:p>
          <a:p>
            <a:pPr marL="171450" indent="-171450">
              <a:buFont typeface="Wingdings" panose="05000000000000000000" pitchFamily="2" charset="2"/>
              <a:buChar char="l"/>
            </a:pPr>
            <a:r>
              <a:rPr lang="ja-JP" altLang="en-US" dirty="0"/>
              <a:t> </a:t>
            </a:r>
            <a:r>
              <a:rPr lang="en-US" altLang="ja-JP" dirty="0"/>
              <a:t>SSL/TLS</a:t>
            </a:r>
            <a:r>
              <a:rPr lang="ja-JP" altLang="en-US" dirty="0"/>
              <a:t>に対応していないサイトを利用する場合は、</a:t>
            </a:r>
            <a:r>
              <a:rPr lang="en-US" altLang="ja-JP" dirty="0"/>
              <a:t>VPN</a:t>
            </a:r>
            <a:r>
              <a:rPr lang="en-US" altLang="ja-JP" baseline="30000" dirty="0"/>
              <a:t>※</a:t>
            </a:r>
            <a:r>
              <a:rPr lang="ja-JP" altLang="en-US" dirty="0"/>
              <a:t>を利用する。</a:t>
            </a:r>
            <a:endParaRPr lang="en-US" altLang="ja-JP" dirty="0"/>
          </a:p>
          <a:p>
            <a:r>
              <a:rPr lang="en-US" altLang="ja-JP" b="1" dirty="0"/>
              <a:t>※VPN(Virtual Private Network )</a:t>
            </a:r>
            <a:br>
              <a:rPr lang="en-US" altLang="ja-JP" b="1" dirty="0"/>
            </a:br>
            <a:r>
              <a:rPr lang="ja-JP" altLang="en-US" dirty="0"/>
              <a:t>インターネットなど不特定多数で利用する回線を使った通信において、暗号化やトンネリングなどの処理によって安全性を高め 、通信経路上の盗聴を防ぐことができる技術</a:t>
            </a:r>
          </a:p>
          <a:p>
            <a:endParaRPr lang="ja-JP" altLang="ja-JP" dirty="0"/>
          </a:p>
          <a:p>
            <a:pPr marL="171450" indent="-171450">
              <a:buFont typeface="Wingdings" panose="05000000000000000000" pitchFamily="2" charset="2"/>
              <a:buChar char="l"/>
            </a:pPr>
            <a:endParaRPr lang="en-US" altLang="ja-JP" dirty="0"/>
          </a:p>
          <a:p>
            <a:endParaRPr lang="en-US" altLang="ja-JP" dirty="0">
              <a:latin typeface="ＭＳ Ｐ明朝" panose="02020600040205080304" pitchFamily="18" charset="-128"/>
            </a:endParaRPr>
          </a:p>
        </p:txBody>
      </p:sp>
      <p:sp>
        <p:nvSpPr>
          <p:cNvPr id="130052" name="スライド番号プレースホルダー 3">
            <a:extLst>
              <a:ext uri="{FF2B5EF4-FFF2-40B4-BE49-F238E27FC236}">
                <a16:creationId xmlns:a16="http://schemas.microsoft.com/office/drawing/2014/main" id="{CDC524F8-1E35-44A7-B801-523E35A008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713E8B-86DB-489C-B6F6-0B50E4DF5775}" type="slidenum">
              <a:rPr lang="en-US" altLang="ja-JP" smtClean="0">
                <a:latin typeface="メイリオ" panose="020B0604030504040204" pitchFamily="50" charset="-128"/>
                <a:ea typeface="メイリオ" panose="020B0604030504040204" pitchFamily="50" charset="-128"/>
              </a:rPr>
              <a:pPr>
                <a:spcBef>
                  <a:spcPct val="0"/>
                </a:spcBef>
              </a:pPr>
              <a:t>74</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93972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スライド イメージ プレースホルダー 1">
            <a:extLst>
              <a:ext uri="{FF2B5EF4-FFF2-40B4-BE49-F238E27FC236}">
                <a16:creationId xmlns:a16="http://schemas.microsoft.com/office/drawing/2014/main" id="{58160F06-8FAA-451F-9997-89DB09B814B1}"/>
              </a:ext>
            </a:extLst>
          </p:cNvPr>
          <p:cNvSpPr>
            <a:spLocks noGrp="1" noRot="1" noChangeAspect="1" noChangeArrowheads="1" noTextEdit="1"/>
          </p:cNvSpPr>
          <p:nvPr>
            <p:ph type="sldImg"/>
          </p:nvPr>
        </p:nvSpPr>
        <p:spPr>
          <a:ln/>
        </p:spPr>
      </p:sp>
      <p:sp>
        <p:nvSpPr>
          <p:cNvPr id="130051" name="ノート プレースホルダー 2">
            <a:extLst>
              <a:ext uri="{FF2B5EF4-FFF2-40B4-BE49-F238E27FC236}">
                <a16:creationId xmlns:a16="http://schemas.microsoft.com/office/drawing/2014/main" id="{66E29854-537F-40C2-AED0-61F305D8195E}"/>
              </a:ext>
            </a:extLst>
          </p:cNvPr>
          <p:cNvSpPr>
            <a:spLocks noGrp="1"/>
          </p:cNvSpPr>
          <p:nvPr>
            <p:ph type="body" idx="1"/>
          </p:nvPr>
        </p:nvSpPr>
        <p:spPr>
          <a:xfrm>
            <a:off x="681038" y="4721225"/>
            <a:ext cx="5445125" cy="4281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本物と似たような</a:t>
            </a:r>
            <a:r>
              <a:rPr lang="en-US" altLang="ja-JP" dirty="0"/>
              <a:t>SSID</a:t>
            </a:r>
            <a:r>
              <a:rPr lang="ja-JP" altLang="en-US" dirty="0"/>
              <a:t>は悪意のあるアクセスポイントである可能性がある。</a:t>
            </a:r>
            <a:endParaRPr lang="en-US" altLang="ja-JP" dirty="0"/>
          </a:p>
          <a:p>
            <a:pPr marL="171450" indent="-171450">
              <a:buFont typeface="Wingdings" panose="05000000000000000000" pitchFamily="2" charset="2"/>
              <a:buChar char="l"/>
            </a:pPr>
            <a:r>
              <a:rPr lang="ja-JP" altLang="en-US" dirty="0"/>
              <a:t>電子証明書のエラーが表示される場合には、偽のアクセスポイントに接続している危険性がある。</a:t>
            </a:r>
            <a:endParaRPr lang="en-US" altLang="ja-JP" dirty="0"/>
          </a:p>
          <a:p>
            <a:pPr marL="171450" indent="-171450">
              <a:buFont typeface="Wingdings" panose="05000000000000000000" pitchFamily="2" charset="2"/>
              <a:buChar char="l"/>
            </a:pPr>
            <a:r>
              <a:rPr lang="ja-JP" altLang="en-US" dirty="0"/>
              <a:t>悪意のある第三者が、実在する正規のアクセスポイントと同一の</a:t>
            </a:r>
            <a:r>
              <a:rPr lang="en-US" altLang="ja-JP" dirty="0"/>
              <a:t>SSID</a:t>
            </a:r>
            <a:r>
              <a:rPr lang="ja-JP" altLang="en-US" dirty="0"/>
              <a:t>、暗号化キーを設定した偽のアクセスポイントを設置していると、過去に接続した正規のアクセスポイントの情報が利用者の端末に保存されている場合、偽のアクセスポイントを認識すると自動的に接続してしまうことになり、通信内容を悪意のある第三者に盗聴されるおそれがある。</a:t>
            </a:r>
          </a:p>
          <a:p>
            <a:pPr marL="171450" indent="-171450">
              <a:buFont typeface="Wingdings" panose="05000000000000000000" pitchFamily="2" charset="2"/>
              <a:buChar char="l"/>
            </a:pPr>
            <a:r>
              <a:rPr lang="ja-JP" altLang="en-US" dirty="0"/>
              <a:t>ショッピングサイトの</a:t>
            </a:r>
            <a:r>
              <a:rPr lang="en-US" altLang="ja-JP" dirty="0"/>
              <a:t>ID</a:t>
            </a:r>
            <a:r>
              <a:rPr lang="ja-JP" altLang="en-US" dirty="0"/>
              <a:t>やパスワードを不正に入手する目的で、悪意のアクセスポイントが、実在するウェブサービスを騙った偽の認証画面を表示させ、利用者が正規の認証画面と誤認して情報を入力してしまうと、当該ウェブサービスで不正利用の被害に遭うおそれがある。</a:t>
            </a:r>
          </a:p>
          <a:p>
            <a:pPr marL="171450" indent="-171450">
              <a:buFont typeface="Wingdings" panose="05000000000000000000" pitchFamily="2" charset="2"/>
              <a:buChar char="l"/>
            </a:pPr>
            <a:r>
              <a:rPr lang="ja-JP" altLang="en-US" dirty="0"/>
              <a:t>悪意のある第三者が盗聴などの手口によって不正に情報を入手し、正規の利用者のアカウント情報を悪用したり、機器情報を偽装したりすることで、正規の利用者や機器になりすまして不正にサービスを利用されるおそれがある。</a:t>
            </a:r>
            <a:endParaRPr lang="en-US" altLang="ja-JP" dirty="0"/>
          </a:p>
          <a:p>
            <a:pPr marL="171450" indent="-171450">
              <a:buFont typeface="Wingdings" panose="05000000000000000000" pitchFamily="2" charset="2"/>
              <a:buChar char="l"/>
            </a:pPr>
            <a:r>
              <a:rPr lang="ja-JP" altLang="en-US" dirty="0"/>
              <a:t>パソコンやスマホなどのファイル共有の機能が有効になっていると、同じアクセスポイントに接続する第三者から、パソコンやスマホにアクセスされ、保存されているファイルを盗み取られるおそれがある。</a:t>
            </a:r>
            <a:endParaRPr lang="ja-JP" altLang="en-US" dirty="0">
              <a:ea typeface="メイリオ" panose="020B0604030504040204" pitchFamily="50" charset="-128"/>
            </a:endParaRPr>
          </a:p>
        </p:txBody>
      </p:sp>
      <p:sp>
        <p:nvSpPr>
          <p:cNvPr id="130052" name="スライド番号プレースホルダー 3">
            <a:extLst>
              <a:ext uri="{FF2B5EF4-FFF2-40B4-BE49-F238E27FC236}">
                <a16:creationId xmlns:a16="http://schemas.microsoft.com/office/drawing/2014/main" id="{CDC524F8-1E35-44A7-B801-523E35A008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713E8B-86DB-489C-B6F6-0B50E4DF5775}" type="slidenum">
              <a:rPr lang="en-US" altLang="ja-JP" smtClean="0">
                <a:latin typeface="メイリオ" panose="020B0604030504040204" pitchFamily="50" charset="-128"/>
                <a:ea typeface="メイリオ" panose="020B0604030504040204" pitchFamily="50" charset="-128"/>
              </a:rPr>
              <a:pPr>
                <a:spcBef>
                  <a:spcPct val="0"/>
                </a:spcBef>
              </a:pPr>
              <a:t>75</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53530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スライド イメージ プレースホルダー 1">
            <a:extLst>
              <a:ext uri="{FF2B5EF4-FFF2-40B4-BE49-F238E27FC236}">
                <a16:creationId xmlns:a16="http://schemas.microsoft.com/office/drawing/2014/main" id="{56D863AC-008F-4303-BCE7-7558294EBE9E}"/>
              </a:ext>
            </a:extLst>
          </p:cNvPr>
          <p:cNvSpPr>
            <a:spLocks noGrp="1" noRot="1" noChangeAspect="1" noChangeArrowheads="1" noTextEdit="1"/>
          </p:cNvSpPr>
          <p:nvPr>
            <p:ph type="sldImg"/>
          </p:nvPr>
        </p:nvSpPr>
        <p:spPr>
          <a:ln/>
        </p:spPr>
      </p:sp>
      <p:sp>
        <p:nvSpPr>
          <p:cNvPr id="132099" name="ノート プレースホルダー 2">
            <a:extLst>
              <a:ext uri="{FF2B5EF4-FFF2-40B4-BE49-F238E27FC236}">
                <a16:creationId xmlns:a16="http://schemas.microsoft.com/office/drawing/2014/main" id="{4AF2B42D-797F-466D-BABA-3F5769A1CDA4}"/>
              </a:ext>
            </a:extLst>
          </p:cNvPr>
          <p:cNvSpPr>
            <a:spLocks noGrp="1"/>
          </p:cNvSpPr>
          <p:nvPr>
            <p:ph type="body" idx="1"/>
          </p:nvPr>
        </p:nvSpPr>
        <p:spPr>
          <a:xfrm>
            <a:off x="681038" y="4721225"/>
            <a:ext cx="5674890"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普段利用しているウェブサイトが改ざんされることで、ウェブの閲覧やダウンロードしたファイルの実行をきっかけにパソコンがウイルス感染する事例が発生している。</a:t>
            </a:r>
            <a:endParaRPr lang="en-US" altLang="ja-JP" dirty="0"/>
          </a:p>
          <a:p>
            <a:pPr marL="171450" indent="-171450">
              <a:buFont typeface="Wingdings" panose="05000000000000000000" pitchFamily="2" charset="2"/>
              <a:buChar char="l"/>
            </a:pPr>
            <a:r>
              <a:rPr lang="ja-JP" altLang="en-US" dirty="0"/>
              <a:t>スマホの普及とともに</a:t>
            </a:r>
            <a:r>
              <a:rPr lang="en-US" altLang="ja-JP" dirty="0"/>
              <a:t>SNS(</a:t>
            </a:r>
            <a:r>
              <a:rPr lang="ja-JP" altLang="en-US" dirty="0"/>
              <a:t>ソーシャルネットワーキングサービス</a:t>
            </a:r>
            <a:r>
              <a:rPr lang="en-US" altLang="ja-JP" dirty="0"/>
              <a:t>)</a:t>
            </a:r>
            <a:r>
              <a:rPr lang="ja-JP" altLang="en-US" dirty="0"/>
              <a:t>の利用も増加し、</a:t>
            </a:r>
            <a:r>
              <a:rPr lang="en-US" altLang="ja-JP" dirty="0"/>
              <a:t>SNS</a:t>
            </a:r>
            <a:r>
              <a:rPr lang="ja-JP" altLang="en-US" dirty="0"/>
              <a:t>はスマホ利用の中心になっており、従業員の多くが利用するとともに、広報等のビジネスにも積極的に活用されている。</a:t>
            </a:r>
            <a:endParaRPr lang="en-US" altLang="ja-JP" dirty="0"/>
          </a:p>
          <a:p>
            <a:pPr marL="171450" indent="-171450">
              <a:buFont typeface="Wingdings" panose="05000000000000000000" pitchFamily="2" charset="2"/>
              <a:buChar char="l"/>
            </a:pPr>
            <a:r>
              <a:rPr lang="ja-JP" altLang="en-US" dirty="0"/>
              <a:t>ウェブや</a:t>
            </a:r>
            <a:r>
              <a:rPr lang="en-US" altLang="ja-JP" dirty="0"/>
              <a:t>SNS</a:t>
            </a:r>
            <a:r>
              <a:rPr lang="ja-JP" altLang="en-US" dirty="0"/>
              <a:t>の利用は日常化しているため、セキュリティ対策についても意識やルールを共有しておかないと、想定外の被害が発生する。</a:t>
            </a:r>
            <a:endParaRPr lang="en-US" altLang="ja-JP" dirty="0"/>
          </a:p>
          <a:p>
            <a:endParaRPr lang="en-US" altLang="ja-JP" dirty="0"/>
          </a:p>
          <a:p>
            <a:pPr marL="171450" indent="-171450">
              <a:buFont typeface="Wingdings" panose="05000000000000000000" pitchFamily="2" charset="2"/>
              <a:buChar char="l"/>
            </a:pPr>
            <a:endParaRPr lang="en-US" altLang="ja-JP" dirty="0"/>
          </a:p>
          <a:p>
            <a:pPr marL="171450" indent="-171450">
              <a:buFont typeface="Wingdings" panose="05000000000000000000" pitchFamily="2" charset="2"/>
              <a:buChar char="l"/>
            </a:pPr>
            <a:endParaRPr lang="ja-JP" altLang="en-US" dirty="0"/>
          </a:p>
        </p:txBody>
      </p:sp>
      <p:sp>
        <p:nvSpPr>
          <p:cNvPr id="132100" name="スライド番号プレースホルダー 3">
            <a:extLst>
              <a:ext uri="{FF2B5EF4-FFF2-40B4-BE49-F238E27FC236}">
                <a16:creationId xmlns:a16="http://schemas.microsoft.com/office/drawing/2014/main" id="{2C6927F6-A987-4E65-BECB-1E60E70D7D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39E540-8A5E-457D-AFE8-B24F1F18D48C}" type="slidenum">
              <a:rPr lang="en-US" altLang="ja-JP" smtClean="0">
                <a:latin typeface="メイリオ" panose="020B0604030504040204" pitchFamily="50" charset="-128"/>
                <a:ea typeface="メイリオ" panose="020B0604030504040204" pitchFamily="50" charset="-128"/>
              </a:rPr>
              <a:pPr>
                <a:spcBef>
                  <a:spcPct val="0"/>
                </a:spcBef>
              </a:pPr>
              <a:t>76</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6B5697E5-9F82-4C02-87A7-79D1987E58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640832-5706-4194-9475-279C5131AE5B}" type="slidenum">
              <a:rPr lang="en-US" altLang="ja-JP" smtClean="0">
                <a:latin typeface="メイリオ" panose="020B0604030504040204" pitchFamily="50" charset="-128"/>
                <a:ea typeface="メイリオ" panose="020B0604030504040204" pitchFamily="50" charset="-128"/>
              </a:rPr>
              <a:pPr>
                <a:spcBef>
                  <a:spcPct val="0"/>
                </a:spcBef>
              </a:pPr>
              <a:t>77</a:t>
            </a:fld>
            <a:endParaRPr lang="en-US" altLang="ja-JP" dirty="0">
              <a:latin typeface="メイリオ" panose="020B0604030504040204" pitchFamily="50" charset="-128"/>
              <a:ea typeface="メイリオ" panose="020B0604030504040204" pitchFamily="50" charset="-128"/>
            </a:endParaRPr>
          </a:p>
        </p:txBody>
      </p:sp>
      <p:sp>
        <p:nvSpPr>
          <p:cNvPr id="134147" name="Rectangle 2">
            <a:extLst>
              <a:ext uri="{FF2B5EF4-FFF2-40B4-BE49-F238E27FC236}">
                <a16:creationId xmlns:a16="http://schemas.microsoft.com/office/drawing/2014/main" id="{177C4A81-6022-42ED-9376-7EDA8C52CE9D}"/>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A7E84843-6DF7-4EB9-B8DC-C86A16FA9A72}"/>
              </a:ext>
            </a:extLst>
          </p:cNvPr>
          <p:cNvSpPr>
            <a:spLocks noGrp="1" noChangeArrowheads="1"/>
          </p:cNvSpPr>
          <p:nvPr>
            <p:ph type="body" idx="1"/>
          </p:nvPr>
        </p:nvSpPr>
        <p:spPr>
          <a:xfrm>
            <a:off x="681038" y="4721225"/>
            <a:ext cx="5746898"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悪意のあるサイトにアクセスできないようにするためにはウェブフィルタリングやプロキシ・サーバー</a:t>
            </a:r>
            <a:r>
              <a:rPr lang="en-US" altLang="ja-JP" baseline="30000" dirty="0"/>
              <a:t>※</a:t>
            </a:r>
            <a:r>
              <a:rPr lang="ja-JP" altLang="en-US" dirty="0"/>
              <a:t>を利用して、アクセスできるサイトを制限するなどの技術的対策がある。</a:t>
            </a:r>
            <a:endParaRPr lang="en-US" altLang="ja-JP" dirty="0"/>
          </a:p>
          <a:p>
            <a:pPr marL="171450" indent="-171450">
              <a:buFont typeface="Wingdings" panose="05000000000000000000" pitchFamily="2" charset="2"/>
              <a:buChar char="l"/>
            </a:pPr>
            <a:r>
              <a:rPr lang="en-US" altLang="ja-JP" dirty="0"/>
              <a:t>SNS</a:t>
            </a:r>
            <a:r>
              <a:rPr lang="ja-JP" altLang="en-US" dirty="0"/>
              <a:t>は利用者が多いため、不用意に投稿すると、瞬く間に世界中に伝搬してしまい、コピーされると半永久的にネットから消えることがない。</a:t>
            </a:r>
            <a:endParaRPr lang="en-US" altLang="ja-JP" dirty="0"/>
          </a:p>
          <a:p>
            <a:pPr marL="171450" indent="-171450">
              <a:buFont typeface="Wingdings" panose="05000000000000000000" pitchFamily="2" charset="2"/>
              <a:buChar char="l"/>
            </a:pPr>
            <a:r>
              <a:rPr lang="en-US" altLang="ja-JP" dirty="0"/>
              <a:t>SNS</a:t>
            </a:r>
            <a:r>
              <a:rPr lang="ja-JP" altLang="en-US" dirty="0"/>
              <a:t>利用時の注意事項として以下を周知徹底する。</a:t>
            </a:r>
            <a:endParaRPr lang="en-US" altLang="ja-JP" dirty="0"/>
          </a:p>
          <a:p>
            <a:pPr marL="171450" indent="-171450">
              <a:buFont typeface="Arial" panose="020B0604020202020204" pitchFamily="34" charset="0"/>
              <a:buChar char="•"/>
            </a:pPr>
            <a:r>
              <a:rPr lang="ja-JP" altLang="en-US" dirty="0"/>
              <a:t>投稿内容：不道徳・非常識な内容であったり会社の秘密情報ではないか確認する。</a:t>
            </a:r>
          </a:p>
          <a:p>
            <a:pPr marL="171450" indent="-171450">
              <a:buFont typeface="Arial" panose="020B0604020202020204" pitchFamily="34" charset="0"/>
              <a:buChar char="•"/>
            </a:pPr>
            <a:r>
              <a:rPr lang="ja-JP" altLang="en-US" dirty="0"/>
              <a:t>個人情報：個人的な情報は極力記載しない。</a:t>
            </a:r>
          </a:p>
          <a:p>
            <a:pPr marL="171450" indent="-171450">
              <a:buFont typeface="Arial" panose="020B0604020202020204" pitchFamily="34" charset="0"/>
              <a:buChar char="•"/>
            </a:pPr>
            <a:r>
              <a:rPr lang="ja-JP" altLang="en-US" dirty="0"/>
              <a:t>公開範囲：必要最小限の範囲に設定する。</a:t>
            </a:r>
            <a:endParaRPr lang="en-US" altLang="ja-JP" dirty="0"/>
          </a:p>
          <a:p>
            <a:r>
              <a:rPr lang="en-US" altLang="ja-JP" dirty="0"/>
              <a:t>※</a:t>
            </a:r>
            <a:r>
              <a:rPr lang="ja-JP" altLang="en-US" dirty="0"/>
              <a:t>パソコンからインターネットに直接アクセスせずに、アクセスを中継する役割を果たすサーバー</a:t>
            </a:r>
          </a:p>
          <a:p>
            <a:r>
              <a:rPr lang="en-US" altLang="ja-JP" sz="1000" b="1" dirty="0"/>
              <a:t>(</a:t>
            </a:r>
            <a:r>
              <a:rPr lang="ja-JP" altLang="en-US" sz="1000" b="1" dirty="0"/>
              <a:t>いわゆる「炎上」が発生しやすい主なケース</a:t>
            </a:r>
            <a:r>
              <a:rPr lang="en-US" altLang="ja-JP" sz="1000" b="1" dirty="0"/>
              <a:t>)</a:t>
            </a:r>
          </a:p>
          <a:p>
            <a:pPr marL="171450" indent="-171450">
              <a:buFont typeface="Arial" panose="020B0604020202020204" pitchFamily="34" charset="0"/>
              <a:buChar char="•"/>
            </a:pPr>
            <a:r>
              <a:rPr lang="ja-JP" altLang="en-US" sz="1000" dirty="0"/>
              <a:t>違法、犯罪行為やモラル、マナー違反行為の告白</a:t>
            </a:r>
            <a:r>
              <a:rPr lang="en-US" altLang="ja-JP" sz="1000" dirty="0"/>
              <a:t>(</a:t>
            </a:r>
            <a:r>
              <a:rPr lang="ja-JP" altLang="en-US" sz="1000" dirty="0"/>
              <a:t>自慢</a:t>
            </a:r>
            <a:r>
              <a:rPr lang="en-US" altLang="ja-JP" sz="1000" dirty="0"/>
              <a:t>)</a:t>
            </a:r>
          </a:p>
          <a:p>
            <a:pPr marL="171450" indent="-171450">
              <a:buFont typeface="Arial" panose="020B0604020202020204" pitchFamily="34" charset="0"/>
              <a:buChar char="•"/>
            </a:pPr>
            <a:r>
              <a:rPr lang="ja-JP" altLang="en-US" sz="1000" dirty="0"/>
              <a:t>社会的弱者や動物などを虐待したり貶めたりするもの</a:t>
            </a:r>
          </a:p>
          <a:p>
            <a:pPr marL="171450" indent="-171450">
              <a:buFont typeface="Arial" panose="020B0604020202020204" pitchFamily="34" charset="0"/>
              <a:buChar char="•"/>
            </a:pPr>
            <a:r>
              <a:rPr lang="ja-JP" altLang="en-US" sz="1000" dirty="0"/>
              <a:t>守秘義務に反した情報漏えい</a:t>
            </a:r>
            <a:endParaRPr lang="en-US" altLang="ja-JP" sz="1000" dirty="0"/>
          </a:p>
          <a:p>
            <a:pPr marL="171450" indent="-171450">
              <a:buFont typeface="Arial" panose="020B0604020202020204" pitchFamily="34" charset="0"/>
              <a:buChar char="•"/>
            </a:pPr>
            <a:r>
              <a:rPr lang="ja-JP" altLang="en-US" sz="1000" dirty="0"/>
              <a:t>他者が信仰している宗教、政治観、歴史観、領土問題などの思想・信条 に関して否定 したり差別的表現で貶めたりするもの </a:t>
            </a:r>
            <a:endParaRPr lang="en-US" altLang="ja-JP"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 イメージ プレースホルダー 1">
            <a:extLst>
              <a:ext uri="{FF2B5EF4-FFF2-40B4-BE49-F238E27FC236}">
                <a16:creationId xmlns:a16="http://schemas.microsoft.com/office/drawing/2014/main" id="{C01D1EF9-3544-4CD9-9782-F2E35F3DA1D5}"/>
              </a:ext>
            </a:extLst>
          </p:cNvPr>
          <p:cNvSpPr>
            <a:spLocks noGrp="1" noRot="1" noChangeAspect="1" noChangeArrowheads="1" noTextEdit="1"/>
          </p:cNvSpPr>
          <p:nvPr>
            <p:ph type="sldImg"/>
          </p:nvPr>
        </p:nvSpPr>
        <p:spPr>
          <a:ln/>
        </p:spPr>
      </p:sp>
      <p:sp>
        <p:nvSpPr>
          <p:cNvPr id="138243" name="ノート プレースホルダー 2">
            <a:extLst>
              <a:ext uri="{FF2B5EF4-FFF2-40B4-BE49-F238E27FC236}">
                <a16:creationId xmlns:a16="http://schemas.microsoft.com/office/drawing/2014/main" id="{BAAF48F1-F356-444F-961D-6F510A3096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サイバー攻撃、ランサムウェア感染などによるデータ破壊、改ざん、水害による機器浸水や落雷による雷サージなどの自然災害、ハードディスクの劣化などのシステム障害によるデータ消失に備え、バックアップは必ず取得する。</a:t>
            </a:r>
          </a:p>
        </p:txBody>
      </p:sp>
      <p:sp>
        <p:nvSpPr>
          <p:cNvPr id="138244" name="スライド番号プレースホルダー 3">
            <a:extLst>
              <a:ext uri="{FF2B5EF4-FFF2-40B4-BE49-F238E27FC236}">
                <a16:creationId xmlns:a16="http://schemas.microsoft.com/office/drawing/2014/main" id="{AC9E119D-5A2A-4486-BAF3-BC9C91E7D4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0FBCBD0-FB50-49A5-8E2E-AC1EA8C54C76}" type="slidenum">
              <a:rPr lang="en-US" altLang="ja-JP" smtClean="0">
                <a:latin typeface="メイリオ" panose="020B0604030504040204" pitchFamily="50" charset="-128"/>
                <a:ea typeface="メイリオ" panose="020B0604030504040204" pitchFamily="50" charset="-128"/>
              </a:rPr>
              <a:pPr>
                <a:spcBef>
                  <a:spcPct val="0"/>
                </a:spcBef>
              </a:pPr>
              <a:t>78</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8D210305-9170-4EAB-87BC-54057AB2C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AD4863-D21D-4F66-96B2-F4A9B250E467}" type="slidenum">
              <a:rPr lang="en-US" altLang="ja-JP" smtClean="0">
                <a:latin typeface="メイリオ" panose="020B0604030504040204" pitchFamily="50" charset="-128"/>
                <a:ea typeface="メイリオ" panose="020B0604030504040204" pitchFamily="50" charset="-128"/>
              </a:rPr>
              <a:pPr>
                <a:spcBef>
                  <a:spcPct val="0"/>
                </a:spcBef>
              </a:pPr>
              <a:t>79</a:t>
            </a:fld>
            <a:endParaRPr lang="en-US" altLang="ja-JP" dirty="0">
              <a:latin typeface="メイリオ" panose="020B0604030504040204" pitchFamily="50" charset="-128"/>
              <a:ea typeface="メイリオ" panose="020B0604030504040204" pitchFamily="50" charset="-128"/>
            </a:endParaRPr>
          </a:p>
        </p:txBody>
      </p:sp>
      <p:sp>
        <p:nvSpPr>
          <p:cNvPr id="140291" name="Rectangle 2">
            <a:extLst>
              <a:ext uri="{FF2B5EF4-FFF2-40B4-BE49-F238E27FC236}">
                <a16:creationId xmlns:a16="http://schemas.microsoft.com/office/drawing/2014/main" id="{A10B9551-B569-4B15-80F9-9B70A276607D}"/>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3594D791-2950-4C38-A58D-42EFE579B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mn-ea"/>
              </a:rPr>
              <a:t>バックアップは、取得元の機器が故障・被災した場合に備え、物理的に異なる機器や媒体に保存する。</a:t>
            </a:r>
            <a:endParaRPr lang="en-US" altLang="ja-JP" dirty="0">
              <a:latin typeface="+mn-ea"/>
            </a:endParaRPr>
          </a:p>
          <a:p>
            <a:pPr marL="171450" indent="-171450" eaLnBrk="1" hangingPunct="1">
              <a:buFont typeface="Wingdings" panose="05000000000000000000" pitchFamily="2" charset="2"/>
              <a:buChar char="l"/>
            </a:pPr>
            <a:r>
              <a:rPr lang="ja-JP" altLang="en-US" dirty="0">
                <a:latin typeface="+mn-ea"/>
              </a:rPr>
              <a:t>水害など広範囲の地域に影響が想定される場合は、オンラインストレージの利用など、影響が及ばない遠隔地にバックアップデータを保存する。</a:t>
            </a:r>
            <a:endParaRPr lang="en-US" altLang="ja-JP" dirty="0">
              <a:latin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604DFFC-2148-4893-B2F2-74C24DEDF9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54D86C-C176-4BAF-9C96-8B93E7005C6E}" type="slidenum">
              <a:rPr lang="en-US" altLang="ja-JP" smtClean="0">
                <a:latin typeface="メイリオ" panose="020B0604030504040204" pitchFamily="50" charset="-128"/>
                <a:ea typeface="メイリオ" panose="020B0604030504040204" pitchFamily="50" charset="-128"/>
              </a:rPr>
              <a:pPr>
                <a:spcBef>
                  <a:spcPct val="0"/>
                </a:spcBef>
              </a:pPr>
              <a:t>8</a:t>
            </a:fld>
            <a:endParaRPr lang="en-US" altLang="ja-JP" dirty="0">
              <a:latin typeface="メイリオ" panose="020B0604030504040204" pitchFamily="50" charset="-128"/>
              <a:ea typeface="メイリオ" panose="020B0604030504040204" pitchFamily="50" charset="-128"/>
            </a:endParaRPr>
          </a:p>
        </p:txBody>
      </p:sp>
      <p:sp>
        <p:nvSpPr>
          <p:cNvPr id="20483" name="Rectangle 2">
            <a:extLst>
              <a:ext uri="{FF2B5EF4-FFF2-40B4-BE49-F238E27FC236}">
                <a16:creationId xmlns:a16="http://schemas.microsoft.com/office/drawing/2014/main" id="{9182B219-7EE7-42A6-B415-0A7954E2FF6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A126341C-345E-4303-9A21-B7FCB89A5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セキュリティ対策を怠ると、機密性、完全性、可用性を喪失する事故が起きる可能性が高くなる。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en-US" altLang="ja-JP" dirty="0">
                <a:latin typeface="Century" panose="02040604050505020304" pitchFamily="18" charset="0"/>
              </a:rPr>
              <a:t>IT</a:t>
            </a:r>
            <a:r>
              <a:rPr lang="ja-JP" altLang="en-US" dirty="0">
                <a:latin typeface="ＭＳ Ｐ明朝" panose="02020600040205080304" pitchFamily="18" charset="-128"/>
              </a:rPr>
              <a:t>社会では情報漏えいだけでなく、データの消失や、サーバーが停止した場合の影響も大きく、機密性はもちろん、完全性、可用性の維持も重要である。</a:t>
            </a:r>
            <a:endParaRPr lang="en-US" altLang="ja-JP" dirty="0">
              <a:latin typeface="ＭＳ Ｐ明朝" panose="02020600040205080304" pitchFamily="18" charset="-128"/>
            </a:endParaRPr>
          </a:p>
          <a:p>
            <a:pPr eaLnBrk="1" hangingPunct="1"/>
            <a:endParaRPr lang="en-US" altLang="ja-JP" dirty="0">
              <a:latin typeface="メイリオ" panose="020B0604030504040204" pitchFamily="50" charset="-128"/>
              <a:ea typeface="メイリオ" panose="020B0604030504040204" pitchFamily="50" charset="-128"/>
            </a:endParaRPr>
          </a:p>
          <a:p>
            <a:pPr eaLnBrk="1" hangingPunct="1"/>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スライド イメージ プレースホルダー 1">
            <a:extLst>
              <a:ext uri="{FF2B5EF4-FFF2-40B4-BE49-F238E27FC236}">
                <a16:creationId xmlns:a16="http://schemas.microsoft.com/office/drawing/2014/main" id="{A40EE831-E93F-472A-A8DF-E083677B4B29}"/>
              </a:ext>
            </a:extLst>
          </p:cNvPr>
          <p:cNvSpPr>
            <a:spLocks noGrp="1" noRot="1" noChangeAspect="1" noChangeArrowheads="1" noTextEdit="1"/>
          </p:cNvSpPr>
          <p:nvPr>
            <p:ph type="sldImg"/>
          </p:nvPr>
        </p:nvSpPr>
        <p:spPr>
          <a:ln/>
        </p:spPr>
      </p:sp>
      <p:sp>
        <p:nvSpPr>
          <p:cNvPr id="142339" name="ノート プレースホルダー 2">
            <a:extLst>
              <a:ext uri="{FF2B5EF4-FFF2-40B4-BE49-F238E27FC236}">
                <a16:creationId xmlns:a16="http://schemas.microsoft.com/office/drawing/2014/main" id="{CBB99779-1832-4780-BEBA-015478ECBF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ビジネスにおける</a:t>
            </a:r>
            <a:r>
              <a:rPr lang="en-US" altLang="ja-JP" dirty="0"/>
              <a:t>IT</a:t>
            </a:r>
            <a:r>
              <a:rPr lang="ja-JP" altLang="en-US" dirty="0"/>
              <a:t>活用は不可欠になりつつあり、必要なデータが失われないように、バックアップは会社全体で計画的に実施する必要がある。</a:t>
            </a:r>
            <a:endParaRPr lang="en-US" altLang="ja-JP" dirty="0"/>
          </a:p>
          <a:p>
            <a:pPr marL="171450" indent="-171450">
              <a:buFont typeface="Wingdings" panose="05000000000000000000" pitchFamily="2" charset="2"/>
              <a:buChar char="l"/>
            </a:pPr>
            <a:r>
              <a:rPr lang="ja-JP" altLang="en-US" dirty="0"/>
              <a:t>誤ってファイルを削除してしまった後や、ウイルス感染に気付かないままバックアップを取ると、それ以前の状態に戻すことができなくなる。そのため最新のデータだけでなく、過去の複数時点のデータをバックアップとして保存</a:t>
            </a:r>
            <a:r>
              <a:rPr lang="en-US" altLang="ja-JP" dirty="0"/>
              <a:t>(</a:t>
            </a:r>
            <a:r>
              <a:rPr lang="ja-JP" altLang="en-US" dirty="0"/>
              <a:t>世代管理</a:t>
            </a:r>
            <a:r>
              <a:rPr lang="en-US" altLang="ja-JP" dirty="0"/>
              <a:t>)</a:t>
            </a:r>
            <a:r>
              <a:rPr lang="ja-JP" altLang="en-US" dirty="0"/>
              <a:t>しておくと有効である。</a:t>
            </a:r>
            <a:endParaRPr lang="en-US" altLang="ja-JP" dirty="0"/>
          </a:p>
          <a:p>
            <a:pPr marL="171450" indent="-171450">
              <a:buFont typeface="Wingdings" panose="05000000000000000000" pitchFamily="2" charset="2"/>
              <a:buChar char="l"/>
            </a:pPr>
            <a:r>
              <a:rPr lang="ja-JP" altLang="en-US" dirty="0"/>
              <a:t>いざという時に元の状態の戻せるように操作方法などテストしておく。</a:t>
            </a:r>
            <a:endParaRPr lang="en-US" altLang="ja-JP" dirty="0"/>
          </a:p>
          <a:p>
            <a:pPr marL="171450" indent="-171450">
              <a:buFont typeface="Wingdings" panose="05000000000000000000" pitchFamily="2" charset="2"/>
              <a:buChar char="l"/>
            </a:pPr>
            <a:r>
              <a:rPr lang="ja-JP" altLang="en-US" dirty="0"/>
              <a:t>バックアップデータに秘密情報や個人情報が含まれている場合は、不要になった時点で消去するなど、漏えい防止策を検討する。</a:t>
            </a:r>
            <a:endParaRPr lang="en-US" altLang="ja-JP" dirty="0"/>
          </a:p>
          <a:p>
            <a:pPr marL="171450" indent="-171450">
              <a:buFont typeface="Wingdings" panose="05000000000000000000" pitchFamily="2" charset="2"/>
              <a:buChar char="l"/>
            </a:pPr>
            <a:r>
              <a:rPr lang="ja-JP" altLang="en-US" dirty="0"/>
              <a:t>クラウドサービスを利用するときは、バックアップ機能がある場合は利用し、消失や改ざんの影響が大きいものは、さらに社内でも別にバックアップを取っておく。</a:t>
            </a:r>
            <a:endParaRPr lang="en-US" altLang="ja-JP" dirty="0"/>
          </a:p>
          <a:p>
            <a:pPr marL="171450" indent="-171450">
              <a:buFont typeface="Wingdings" panose="05000000000000000000" pitchFamily="2" charset="2"/>
              <a:buChar char="l"/>
            </a:pPr>
            <a:r>
              <a:rPr lang="ja-JP" altLang="en-US" dirty="0"/>
              <a:t>バックアップとして</a:t>
            </a:r>
            <a:r>
              <a:rPr lang="en-US" altLang="ja-JP" dirty="0"/>
              <a:t>RAID</a:t>
            </a:r>
            <a:r>
              <a:rPr lang="en-US" altLang="ja-JP" baseline="30000" dirty="0"/>
              <a:t>※</a:t>
            </a:r>
            <a:r>
              <a:rPr lang="ja-JP" altLang="en-US" dirty="0"/>
              <a:t>構成のハードディスクを利用すると、バックアップとは目的が異なるため、誤ってファイルを削除したり、ランサムウェアに感染した場合には元に戻すことはできない。</a:t>
            </a:r>
            <a:endParaRPr lang="en-US" altLang="ja-JP" dirty="0"/>
          </a:p>
          <a:p>
            <a:r>
              <a:rPr lang="en-US" altLang="ja-JP" dirty="0"/>
              <a:t>※RAID</a:t>
            </a:r>
            <a:r>
              <a:rPr lang="ja-JP" altLang="en-US" dirty="0"/>
              <a:t>　ハードディスクの故障に備えデータを複数のハードディスクに分散して保存する技術</a:t>
            </a:r>
            <a:endParaRPr lang="en-US" altLang="ja-JP" dirty="0"/>
          </a:p>
        </p:txBody>
      </p:sp>
      <p:sp>
        <p:nvSpPr>
          <p:cNvPr id="142340" name="スライド番号プレースホルダー 3">
            <a:extLst>
              <a:ext uri="{FF2B5EF4-FFF2-40B4-BE49-F238E27FC236}">
                <a16:creationId xmlns:a16="http://schemas.microsoft.com/office/drawing/2014/main" id="{0B23EE13-9F47-4025-8E84-9CF3077F263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47314C-250C-44D3-93A9-03ED977F9D68}" type="slidenum">
              <a:rPr lang="en-US" altLang="ja-JP" smtClean="0">
                <a:latin typeface="メイリオ" panose="020B0604030504040204" pitchFamily="50" charset="-128"/>
                <a:ea typeface="メイリオ" panose="020B0604030504040204" pitchFamily="50" charset="-128"/>
              </a:rPr>
              <a:pPr>
                <a:spcBef>
                  <a:spcPct val="0"/>
                </a:spcBef>
              </a:pPr>
              <a:t>80</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890914"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en-US" altLang="ja-JP" dirty="0"/>
              <a:t>No.12</a:t>
            </a:r>
            <a:r>
              <a:rPr lang="ja-JP" altLang="en-US" dirty="0"/>
              <a:t>～</a:t>
            </a:r>
            <a:r>
              <a:rPr lang="en-US" altLang="ja-JP" dirty="0"/>
              <a:t>18</a:t>
            </a:r>
            <a:r>
              <a:rPr lang="ja-JP" altLang="en-US" dirty="0">
                <a:latin typeface="ＭＳ Ｐ明朝" panose="02020600040205080304" pitchFamily="18" charset="-128"/>
              </a:rPr>
              <a:t>は従業員として注意すべき項目のうち人的に注意すべき項目を解説する。 </a:t>
            </a:r>
            <a:endParaRPr lang="en-US" altLang="ja-JP" dirty="0">
              <a:latin typeface="ＭＳ Ｐ明朝" panose="02020600040205080304" pitchFamily="18" charset="-128"/>
            </a:endParaRPr>
          </a:p>
          <a:p>
            <a:endParaRPr lang="ja-JP" altLang="en-US" dirty="0">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81</a:t>
            </a:fld>
            <a:endParaRPr lang="en-US" altLang="ja-JP" dirty="0"/>
          </a:p>
        </p:txBody>
      </p:sp>
    </p:spTree>
    <p:extLst>
      <p:ext uri="{BB962C8B-B14F-4D97-AF65-F5344CB8AC3E}">
        <p14:creationId xmlns:p14="http://schemas.microsoft.com/office/powerpoint/2010/main" val="12750865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スライド イメージ プレースホルダー 1">
            <a:extLst>
              <a:ext uri="{FF2B5EF4-FFF2-40B4-BE49-F238E27FC236}">
                <a16:creationId xmlns:a16="http://schemas.microsoft.com/office/drawing/2014/main" id="{D59177D9-DB18-4ACC-BAC1-3C21DB216091}"/>
              </a:ext>
            </a:extLst>
          </p:cNvPr>
          <p:cNvSpPr>
            <a:spLocks noGrp="1" noRot="1" noChangeAspect="1" noChangeArrowheads="1" noTextEdit="1"/>
          </p:cNvSpPr>
          <p:nvPr>
            <p:ph type="sldImg"/>
          </p:nvPr>
        </p:nvSpPr>
        <p:spPr>
          <a:ln/>
        </p:spPr>
      </p:sp>
      <p:sp>
        <p:nvSpPr>
          <p:cNvPr id="144387" name="ノート プレースホルダー 2">
            <a:extLst>
              <a:ext uri="{FF2B5EF4-FFF2-40B4-BE49-F238E27FC236}">
                <a16:creationId xmlns:a16="http://schemas.microsoft.com/office/drawing/2014/main" id="{4ED11CA8-58C4-4BBD-858E-C957B2F3C5B2}"/>
              </a:ext>
            </a:extLst>
          </p:cNvPr>
          <p:cNvSpPr>
            <a:spLocks noGrp="1"/>
          </p:cNvSpPr>
          <p:nvPr>
            <p:ph type="body" idx="1"/>
          </p:nvPr>
        </p:nvSpPr>
        <p:spPr>
          <a:xfrm>
            <a:off x="681038" y="4721225"/>
            <a:ext cx="5602882"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事務所のデスク周辺で扱うことが多い書類や</a:t>
            </a:r>
            <a:r>
              <a:rPr lang="en-US" altLang="ja-JP" dirty="0"/>
              <a:t>USB</a:t>
            </a:r>
            <a:r>
              <a:rPr lang="ja-JP" altLang="en-US" dirty="0"/>
              <a:t>メモリなど、小さな物理媒体は盗難や紛失が起きやすいため取り扱いには注意が必要である。</a:t>
            </a:r>
          </a:p>
        </p:txBody>
      </p:sp>
      <p:sp>
        <p:nvSpPr>
          <p:cNvPr id="144388" name="スライド番号プレースホルダー 3">
            <a:extLst>
              <a:ext uri="{FF2B5EF4-FFF2-40B4-BE49-F238E27FC236}">
                <a16:creationId xmlns:a16="http://schemas.microsoft.com/office/drawing/2014/main" id="{AE60A9EB-02B8-4A8D-8273-03C9A0E62AC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365602-7E5C-4A5D-8534-0CCDDB9E98C9}" type="slidenum">
              <a:rPr lang="en-US" altLang="ja-JP" smtClean="0">
                <a:latin typeface="メイリオ" panose="020B0604030504040204" pitchFamily="50" charset="-128"/>
                <a:ea typeface="メイリオ" panose="020B0604030504040204" pitchFamily="50" charset="-128"/>
              </a:rPr>
              <a:pPr>
                <a:spcBef>
                  <a:spcPct val="0"/>
                </a:spcBef>
              </a:pPr>
              <a:t>82</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F1222E71-455E-408F-89A9-1BE81779EF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6B06F5-BCA6-49FE-AA0C-C0F327B0FFA6}" type="slidenum">
              <a:rPr lang="en-US" altLang="ja-JP" smtClean="0">
                <a:latin typeface="メイリオ" panose="020B0604030504040204" pitchFamily="50" charset="-128"/>
                <a:ea typeface="メイリオ" panose="020B0604030504040204" pitchFamily="50" charset="-128"/>
              </a:rPr>
              <a:pPr>
                <a:spcBef>
                  <a:spcPct val="0"/>
                </a:spcBef>
              </a:pPr>
              <a:t>83</a:t>
            </a:fld>
            <a:endParaRPr lang="en-US" altLang="ja-JP" dirty="0">
              <a:latin typeface="メイリオ" panose="020B0604030504040204" pitchFamily="50" charset="-128"/>
              <a:ea typeface="メイリオ" panose="020B0604030504040204" pitchFamily="50" charset="-128"/>
            </a:endParaRPr>
          </a:p>
        </p:txBody>
      </p:sp>
      <p:sp>
        <p:nvSpPr>
          <p:cNvPr id="146435" name="Rectangle 2">
            <a:extLst>
              <a:ext uri="{FF2B5EF4-FFF2-40B4-BE49-F238E27FC236}">
                <a16:creationId xmlns:a16="http://schemas.microsoft.com/office/drawing/2014/main" id="{96C62ECA-F483-40AA-9A2E-BCE20B33270C}"/>
              </a:ext>
            </a:extLst>
          </p:cNvPr>
          <p:cNvSpPr>
            <a:spLocks noGrp="1" noRot="1" noChangeAspect="1" noChangeArrowheads="1" noTextEdit="1"/>
          </p:cNvSpPr>
          <p:nvPr>
            <p:ph type="sldImg"/>
          </p:nvPr>
        </p:nvSpPr>
        <p:spPr>
          <a:xfrm>
            <a:off x="920750" y="738188"/>
            <a:ext cx="4965700" cy="3725862"/>
          </a:xfrm>
          <a:ln/>
        </p:spPr>
      </p:sp>
      <p:sp>
        <p:nvSpPr>
          <p:cNvPr id="5" name="コンテンツ プレースホルダー 5">
            <a:extLst>
              <a:ext uri="{FF2B5EF4-FFF2-40B4-BE49-F238E27FC236}">
                <a16:creationId xmlns:a16="http://schemas.microsoft.com/office/drawing/2014/main" id="{7D700E27-B406-4468-9485-D38D1E16830E}"/>
              </a:ext>
            </a:extLst>
          </p:cNvPr>
          <p:cNvSpPr>
            <a:spLocks noGrp="1"/>
          </p:cNvSpPr>
          <p:nvPr>
            <p:ph type="body" idx="1"/>
          </p:nvPr>
        </p:nvSpPr>
        <p:spPr>
          <a:xfrm>
            <a:off x="681038" y="4721225"/>
            <a:ext cx="5818906" cy="4471988"/>
          </a:xfrm>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SzPct val="100000"/>
              <a:buFont typeface="Wingdings" panose="05000000000000000000" pitchFamily="2" charset="2"/>
              <a:buChar char="l"/>
              <a:defRPr/>
            </a:pPr>
            <a:r>
              <a:rPr lang="ja-JP" altLang="en-US" dirty="0"/>
              <a:t>秘密情報や個人情報などの書類は、第三者の目に触れたり、盗難や他の書類に紛れたりして流出しないように、利用時以外は引き出しやキャビネットに施錠保管する。</a:t>
            </a:r>
          </a:p>
          <a:p>
            <a:pPr marL="171450" indent="-171450">
              <a:buSzPct val="100000"/>
              <a:buFont typeface="Wingdings" panose="05000000000000000000" pitchFamily="2" charset="2"/>
              <a:buChar char="l"/>
              <a:defRPr/>
            </a:pPr>
            <a:r>
              <a:rPr lang="en-US" altLang="ja-JP" dirty="0"/>
              <a:t>USB</a:t>
            </a:r>
            <a:r>
              <a:rPr lang="ja-JP" altLang="en-US" dirty="0"/>
              <a:t>メモリ、</a:t>
            </a:r>
            <a:r>
              <a:rPr lang="en-US" altLang="ja-JP" dirty="0"/>
              <a:t>CD/DVD</a:t>
            </a:r>
            <a:r>
              <a:rPr lang="ja-JP" altLang="en-US" dirty="0"/>
              <a:t>、スマホなどの小型媒体や機器も同様に盗難、紛失を避けるため利用時以外は、引き出しやキャビネットに施錠保管する。</a:t>
            </a:r>
          </a:p>
          <a:p>
            <a:pPr>
              <a:buSzPct val="150000"/>
              <a:defRPr/>
            </a:pPr>
            <a:endParaRPr lang="ja-JP" altLang="en-US" dirty="0">
              <a:effectLst>
                <a:outerShdw blurRad="38100" dist="38100" dir="2700000" algn="tl">
                  <a:srgbClr val="000000">
                    <a:alpha val="43137"/>
                  </a:srgbClr>
                </a:outerShdw>
              </a:effectLst>
              <a:latin typeface="ＭＳ Ｐ明朝" panose="02020600040205080304" pitchFamily="18" charset="-128"/>
            </a:endParaRPr>
          </a:p>
          <a:p>
            <a:pPr>
              <a:buSzPct val="150000"/>
              <a:defRPr/>
            </a:pPr>
            <a:endParaRPr lang="en-US" altLang="ja-JP" dirty="0">
              <a:effectLst>
                <a:outerShdw blurRad="38100" dist="38100" dir="2700000" algn="tl">
                  <a:srgbClr val="000000">
                    <a:alpha val="43137"/>
                  </a:srgbClr>
                </a:outerShdw>
              </a:effectLst>
              <a:latin typeface="ＭＳ Ｐ明朝" panose="02020600040205080304" pitchFamily="18"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スライド イメージ プレースホルダー 1">
            <a:extLst>
              <a:ext uri="{FF2B5EF4-FFF2-40B4-BE49-F238E27FC236}">
                <a16:creationId xmlns:a16="http://schemas.microsoft.com/office/drawing/2014/main" id="{9722F986-053F-41D3-B102-4A58268A20D4}"/>
              </a:ext>
            </a:extLst>
          </p:cNvPr>
          <p:cNvSpPr>
            <a:spLocks noGrp="1" noRot="1" noChangeAspect="1" noChangeArrowheads="1" noTextEdit="1"/>
          </p:cNvSpPr>
          <p:nvPr>
            <p:ph type="sldImg"/>
          </p:nvPr>
        </p:nvSpPr>
        <p:spPr>
          <a:ln/>
        </p:spPr>
      </p:sp>
      <p:sp>
        <p:nvSpPr>
          <p:cNvPr id="148483" name="ノート プレースホルダー 2">
            <a:extLst>
              <a:ext uri="{FF2B5EF4-FFF2-40B4-BE49-F238E27FC236}">
                <a16:creationId xmlns:a16="http://schemas.microsoft.com/office/drawing/2014/main" id="{B24DD416-6829-4D16-A2EF-4F2C6DCCD6F5}"/>
              </a:ext>
            </a:extLst>
          </p:cNvPr>
          <p:cNvSpPr>
            <a:spLocks noGrp="1"/>
          </p:cNvSpPr>
          <p:nvPr>
            <p:ph type="body" idx="1"/>
          </p:nvPr>
        </p:nvSpPr>
        <p:spPr>
          <a:xfrm>
            <a:off x="681038" y="4721225"/>
            <a:ext cx="5530874"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社外では社内に比べて書類、電子媒体を置き忘れて紛失したり、盗難される危険性が高く、捜し出すことは困難なため、持出し時には十分な対策が必要である。</a:t>
            </a:r>
          </a:p>
          <a:p>
            <a:endParaRPr lang="ja-JP" altLang="en-US" dirty="0"/>
          </a:p>
        </p:txBody>
      </p:sp>
      <p:sp>
        <p:nvSpPr>
          <p:cNvPr id="148484" name="スライド番号プレースホルダー 3">
            <a:extLst>
              <a:ext uri="{FF2B5EF4-FFF2-40B4-BE49-F238E27FC236}">
                <a16:creationId xmlns:a16="http://schemas.microsoft.com/office/drawing/2014/main" id="{CD51E981-A8E1-43C0-BEB3-03B81ABBC1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339B6FD-856A-4D70-B1AE-1A969C99CF96}" type="slidenum">
              <a:rPr lang="en-US" altLang="ja-JP" smtClean="0">
                <a:latin typeface="メイリオ" panose="020B0604030504040204" pitchFamily="50" charset="-128"/>
                <a:ea typeface="メイリオ" panose="020B0604030504040204" pitchFamily="50" charset="-128"/>
              </a:rPr>
              <a:pPr>
                <a:spcBef>
                  <a:spcPct val="0"/>
                </a:spcBef>
              </a:pPr>
              <a:t>84</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93974CA5-F9EB-49FC-AFBD-6D5212A827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088FE52-168E-4E02-B0DE-13A06EEBB9E3}" type="slidenum">
              <a:rPr lang="en-US" altLang="ja-JP" smtClean="0">
                <a:latin typeface="メイリオ" panose="020B0604030504040204" pitchFamily="50" charset="-128"/>
                <a:ea typeface="メイリオ" panose="020B0604030504040204" pitchFamily="50" charset="-128"/>
              </a:rPr>
              <a:pPr>
                <a:spcBef>
                  <a:spcPct val="0"/>
                </a:spcBef>
              </a:pPr>
              <a:t>85</a:t>
            </a:fld>
            <a:endParaRPr lang="en-US" altLang="ja-JP" dirty="0">
              <a:latin typeface="メイリオ" panose="020B0604030504040204" pitchFamily="50" charset="-128"/>
              <a:ea typeface="メイリオ" panose="020B0604030504040204" pitchFamily="50" charset="-128"/>
            </a:endParaRPr>
          </a:p>
        </p:txBody>
      </p:sp>
      <p:sp>
        <p:nvSpPr>
          <p:cNvPr id="150531" name="Rectangle 2">
            <a:extLst>
              <a:ext uri="{FF2B5EF4-FFF2-40B4-BE49-F238E27FC236}">
                <a16:creationId xmlns:a16="http://schemas.microsoft.com/office/drawing/2014/main" id="{3E1B61BE-EEB5-47B7-B7BF-07EDED1DC45B}"/>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B6028E4B-70B9-425D-9D2A-3F776F3C99BC}"/>
              </a:ext>
            </a:extLst>
          </p:cNvPr>
          <p:cNvSpPr>
            <a:spLocks noGrp="1" noChangeArrowheads="1"/>
          </p:cNvSpPr>
          <p:nvPr>
            <p:ph type="body" idx="1"/>
          </p:nvPr>
        </p:nvSpPr>
        <p:spPr>
          <a:xfrm>
            <a:off x="681037" y="4721225"/>
            <a:ext cx="6124575"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ja-JP" altLang="en-US" dirty="0"/>
              <a:t>パソコンの</a:t>
            </a:r>
            <a:r>
              <a:rPr lang="en-US" altLang="ja-JP" dirty="0"/>
              <a:t>OS</a:t>
            </a:r>
            <a:r>
              <a:rPr lang="ja-JP" altLang="en-US" dirty="0"/>
              <a:t>ログインパスワードを設定すると、不正にログインすることは難しくなるが、ハードディスクを抜き取られると別のパソコンで読み取ることができしまう。</a:t>
            </a:r>
            <a:endParaRPr lang="ja-JP" altLang="en-US"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t>盗難、紛失時の漏えい対策としてデータファイルを暗号化するには主に以下のような方法がある。</a:t>
            </a:r>
            <a:endParaRPr lang="en-US" altLang="ja-JP" dirty="0"/>
          </a:p>
          <a:p>
            <a:r>
              <a:rPr lang="ja-JP" altLang="en-US" dirty="0"/>
              <a:t>①ファイル単位で暗号化　パスワード付き</a:t>
            </a:r>
            <a:r>
              <a:rPr lang="en-US" altLang="ja-JP" dirty="0"/>
              <a:t>ZIP</a:t>
            </a:r>
            <a:r>
              <a:rPr lang="ja-JP" altLang="en-US" dirty="0"/>
              <a:t>ファイル　文書の保護</a:t>
            </a:r>
            <a:r>
              <a:rPr lang="en-US" altLang="ja-JP" dirty="0"/>
              <a:t>(Office</a:t>
            </a:r>
            <a:r>
              <a:rPr lang="ja-JP" altLang="en-US" dirty="0"/>
              <a:t>ファイル</a:t>
            </a:r>
            <a:r>
              <a:rPr lang="en-US" altLang="ja-JP" dirty="0"/>
              <a:t>)</a:t>
            </a:r>
            <a:r>
              <a:rPr lang="ja-JP" altLang="en-US" dirty="0"/>
              <a:t>など</a:t>
            </a:r>
            <a:endParaRPr lang="en-US" altLang="ja-JP" dirty="0"/>
          </a:p>
          <a:p>
            <a:r>
              <a:rPr lang="ja-JP" altLang="en-US" dirty="0"/>
              <a:t>②ドライブ単位で暗号化　</a:t>
            </a:r>
            <a:r>
              <a:rPr lang="en-US" altLang="ja-JP" dirty="0"/>
              <a:t>Windows Vista</a:t>
            </a:r>
            <a:r>
              <a:rPr lang="ja-JP" altLang="en-US" dirty="0"/>
              <a:t>以降に搭載されている</a:t>
            </a:r>
            <a:r>
              <a:rPr lang="en-US" altLang="ja-JP" dirty="0"/>
              <a:t>BitLocker</a:t>
            </a:r>
            <a:r>
              <a:rPr lang="en-US" altLang="ja-JP" baseline="30000" dirty="0"/>
              <a:t>※1</a:t>
            </a:r>
          </a:p>
          <a:p>
            <a:r>
              <a:rPr lang="ja-JP" altLang="en-US" dirty="0"/>
              <a:t>③ハードディスク単位で暗号化　ハードディスク・パスワード</a:t>
            </a:r>
            <a:r>
              <a:rPr lang="en-US" altLang="ja-JP" dirty="0"/>
              <a:t>(ATA</a:t>
            </a:r>
            <a:r>
              <a:rPr lang="en-US" altLang="ja-JP" baseline="30000" dirty="0"/>
              <a:t>※2</a:t>
            </a:r>
            <a:r>
              <a:rPr lang="ja-JP" altLang="en-US" dirty="0"/>
              <a:t>パスワードロック</a:t>
            </a:r>
            <a:r>
              <a:rPr lang="en-US" altLang="ja-JP" dirty="0"/>
              <a:t>)</a:t>
            </a:r>
          </a:p>
          <a:p>
            <a:pPr>
              <a:tabLst>
                <a:tab pos="1257300" algn="l"/>
              </a:tabLst>
            </a:pPr>
            <a:r>
              <a:rPr lang="en-US" altLang="ja-JP" dirty="0"/>
              <a:t>※1</a:t>
            </a:r>
            <a:r>
              <a:rPr lang="ja-JP" altLang="en-US" b="1" dirty="0"/>
              <a:t>　</a:t>
            </a:r>
            <a:r>
              <a:rPr lang="en-US" altLang="ja-JP" b="1" dirty="0"/>
              <a:t>BitLocker </a:t>
            </a:r>
            <a:r>
              <a:rPr lang="ja-JP" altLang="en-US" dirty="0"/>
              <a:t>　</a:t>
            </a:r>
            <a:r>
              <a:rPr lang="en-US" altLang="ja-JP" dirty="0"/>
              <a:t> Windows Vista</a:t>
            </a:r>
            <a:r>
              <a:rPr lang="ja-JP" altLang="en-US" dirty="0"/>
              <a:t>以降に搭載されているハードディスクや</a:t>
            </a:r>
            <a:r>
              <a:rPr lang="en-US" altLang="ja-JP" dirty="0"/>
              <a:t>SSD</a:t>
            </a:r>
            <a:r>
              <a:rPr lang="ja-JP" altLang="en-US" dirty="0"/>
              <a:t>、</a:t>
            </a:r>
            <a:r>
              <a:rPr lang="en-US" altLang="ja-JP" dirty="0"/>
              <a:t>USB</a:t>
            </a:r>
            <a:r>
              <a:rPr lang="ja-JP" altLang="en-US" dirty="0"/>
              <a:t>メモリ</a:t>
            </a:r>
            <a:r>
              <a:rPr lang="en-US" altLang="ja-JP" dirty="0"/>
              <a:t>	</a:t>
            </a:r>
            <a:r>
              <a:rPr lang="ja-JP" altLang="en-US" dirty="0"/>
              <a:t>の暗号化機能</a:t>
            </a:r>
            <a:endParaRPr lang="en-US" altLang="ja-JP" dirty="0"/>
          </a:p>
          <a:p>
            <a:r>
              <a:rPr lang="en-US" altLang="ja-JP" dirty="0"/>
              <a:t>※2</a:t>
            </a:r>
            <a:r>
              <a:rPr lang="ja-JP" altLang="en-US" dirty="0"/>
              <a:t>　</a:t>
            </a:r>
            <a:r>
              <a:rPr lang="en-US" altLang="ja-JP" b="1" dirty="0"/>
              <a:t>ATA</a:t>
            </a:r>
            <a:r>
              <a:rPr lang="ja-JP" altLang="en-US" dirty="0"/>
              <a:t>　外部記憶装置の標準規格の一つ</a:t>
            </a:r>
            <a:endParaRPr lang="ja-JP" altLang="en-US" dirty="0">
              <a:latin typeface="ＭＳ Ｐ明朝" panose="02020600040205080304" pitchFamily="18" charset="-128"/>
            </a:endParaRPr>
          </a:p>
          <a:p>
            <a:pPr eaLnBrk="1" hangingPunct="1"/>
            <a:endParaRPr lang="ja-JP" altLang="ja-JP" dirty="0">
              <a:ea typeface="メイリオ" panose="020B0604030504040204" pitchFamily="50"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スライド イメージ プレースホルダー 1">
            <a:extLst>
              <a:ext uri="{FF2B5EF4-FFF2-40B4-BE49-F238E27FC236}">
                <a16:creationId xmlns:a16="http://schemas.microsoft.com/office/drawing/2014/main" id="{E0029533-E16D-4890-9E13-0FCC70A48A07}"/>
              </a:ext>
            </a:extLst>
          </p:cNvPr>
          <p:cNvSpPr>
            <a:spLocks noGrp="1" noRot="1" noChangeAspect="1" noChangeArrowheads="1" noTextEdit="1"/>
          </p:cNvSpPr>
          <p:nvPr>
            <p:ph type="sldImg"/>
          </p:nvPr>
        </p:nvSpPr>
        <p:spPr>
          <a:ln/>
        </p:spPr>
      </p:sp>
      <p:sp>
        <p:nvSpPr>
          <p:cNvPr id="152579" name="ノート プレースホルダー 2">
            <a:extLst>
              <a:ext uri="{FF2B5EF4-FFF2-40B4-BE49-F238E27FC236}">
                <a16:creationId xmlns:a16="http://schemas.microsoft.com/office/drawing/2014/main" id="{6A8F9616-423E-4644-98AE-E9FD1B3B2FEC}"/>
              </a:ext>
            </a:extLst>
          </p:cNvPr>
          <p:cNvSpPr>
            <a:spLocks noGrp="1"/>
          </p:cNvSpPr>
          <p:nvPr>
            <p:ph type="body" idx="1"/>
          </p:nvPr>
        </p:nvSpPr>
        <p:spPr>
          <a:xfrm>
            <a:off x="681038" y="4721225"/>
            <a:ext cx="5746898" cy="500097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en-US" altLang="ja-JP" dirty="0"/>
              <a:t>USB</a:t>
            </a:r>
            <a:r>
              <a:rPr lang="ja-JP" altLang="en-US" dirty="0">
                <a:latin typeface="+mn-ea"/>
              </a:rPr>
              <a:t>メモリなどの電子媒体は大容量化しているため大量のデータを持ち出すことができるが、外出時のリスクを考え、必要最小限のデータ、書類だけを持ち出すように心がける。</a:t>
            </a:r>
          </a:p>
          <a:p>
            <a:pPr marL="171450" indent="-171450">
              <a:buFont typeface="Wingdings" panose="05000000000000000000" pitchFamily="2" charset="2"/>
              <a:buChar char="l"/>
            </a:pPr>
            <a:r>
              <a:rPr lang="ja-JP" altLang="en-US" dirty="0">
                <a:latin typeface="+mn-ea"/>
              </a:rPr>
              <a:t>書類や</a:t>
            </a:r>
            <a:r>
              <a:rPr lang="en-US" altLang="ja-JP" dirty="0"/>
              <a:t>USB</a:t>
            </a:r>
            <a:r>
              <a:rPr lang="ja-JP" altLang="en-US" dirty="0">
                <a:latin typeface="+mn-ea"/>
              </a:rPr>
              <a:t>メモリなど小型な媒体は紛失、盗難に遭っても直ぐには気付かないことがあるため</a:t>
            </a:r>
            <a:r>
              <a:rPr lang="ja-JP" altLang="ja-JP" dirty="0">
                <a:latin typeface="+mn-ea"/>
              </a:rPr>
              <a:t>、上長の許可</a:t>
            </a:r>
            <a:r>
              <a:rPr lang="ja-JP" altLang="en-US" dirty="0">
                <a:latin typeface="+mn-ea"/>
              </a:rPr>
              <a:t>や返却を記録するなどして、リマインドするしくみを作る。</a:t>
            </a:r>
            <a:endParaRPr lang="en-US" altLang="ja-JP" dirty="0">
              <a:latin typeface="+mn-ea"/>
            </a:endParaRPr>
          </a:p>
          <a:p>
            <a:pPr marL="171450" indent="-171450">
              <a:buFont typeface="Wingdings" panose="05000000000000000000" pitchFamily="2" charset="2"/>
              <a:buChar char="l"/>
            </a:pPr>
            <a:r>
              <a:rPr lang="ja-JP" altLang="en-US" dirty="0">
                <a:latin typeface="+mn-ea"/>
              </a:rPr>
              <a:t>記録があれば</a:t>
            </a:r>
            <a:r>
              <a:rPr lang="ja-JP" altLang="ja-JP" dirty="0">
                <a:latin typeface="+mn-ea"/>
              </a:rPr>
              <a:t>万が一</a:t>
            </a:r>
            <a:r>
              <a:rPr lang="ja-JP" altLang="en-US" dirty="0">
                <a:latin typeface="+mn-ea"/>
              </a:rPr>
              <a:t>の時にどのような</a:t>
            </a:r>
            <a:r>
              <a:rPr lang="ja-JP" altLang="ja-JP" dirty="0">
                <a:latin typeface="+mn-ea"/>
              </a:rPr>
              <a:t>情報</a:t>
            </a:r>
            <a:r>
              <a:rPr lang="ja-JP" altLang="en-US" dirty="0">
                <a:latin typeface="+mn-ea"/>
              </a:rPr>
              <a:t>が失く</a:t>
            </a:r>
            <a:r>
              <a:rPr lang="ja-JP" altLang="ja-JP" dirty="0">
                <a:latin typeface="+mn-ea"/>
              </a:rPr>
              <a:t>なったのか明確に</a:t>
            </a:r>
            <a:r>
              <a:rPr lang="ja-JP" altLang="en-US" dirty="0">
                <a:latin typeface="+mn-ea"/>
              </a:rPr>
              <a:t>なり、適切に</a:t>
            </a:r>
            <a:r>
              <a:rPr lang="ja-JP" altLang="ja-JP" dirty="0">
                <a:latin typeface="+mn-ea"/>
              </a:rPr>
              <a:t>対応でき</a:t>
            </a:r>
            <a:r>
              <a:rPr lang="ja-JP" altLang="en-US" dirty="0">
                <a:latin typeface="+mn-ea"/>
              </a:rPr>
              <a:t>る。</a:t>
            </a:r>
          </a:p>
          <a:p>
            <a:pPr marL="171450" indent="-171450">
              <a:buFont typeface="Wingdings" panose="05000000000000000000" pitchFamily="2" charset="2"/>
              <a:buChar char="l"/>
            </a:pPr>
            <a:r>
              <a:rPr lang="ja-JP" altLang="ja-JP" dirty="0">
                <a:latin typeface="+mn-ea"/>
              </a:rPr>
              <a:t>スマ</a:t>
            </a:r>
            <a:r>
              <a:rPr lang="ja-JP" altLang="en-US" dirty="0">
                <a:latin typeface="+mn-ea"/>
              </a:rPr>
              <a:t>ホや</a:t>
            </a:r>
            <a:r>
              <a:rPr lang="ja-JP" altLang="ja-JP" dirty="0">
                <a:latin typeface="+mn-ea"/>
              </a:rPr>
              <a:t>タブレットを業務に利用する場合</a:t>
            </a:r>
            <a:r>
              <a:rPr lang="ja-JP" altLang="en-US" dirty="0">
                <a:latin typeface="+mn-ea"/>
              </a:rPr>
              <a:t>は、</a:t>
            </a:r>
            <a:r>
              <a:rPr lang="ja-JP" altLang="ja-JP" dirty="0">
                <a:latin typeface="+mn-ea"/>
              </a:rPr>
              <a:t>暗証番号によるセキュリティロックを</a:t>
            </a:r>
            <a:r>
              <a:rPr lang="ja-JP" altLang="en-US" dirty="0">
                <a:latin typeface="+mn-ea"/>
              </a:rPr>
              <a:t>かける。また、紛失や盗難が起きた際には通信</a:t>
            </a:r>
            <a:r>
              <a:rPr lang="ja-JP" altLang="ja-JP" dirty="0">
                <a:latin typeface="+mn-ea"/>
              </a:rPr>
              <a:t>キャリア</a:t>
            </a:r>
            <a:r>
              <a:rPr lang="ja-JP" altLang="en-US" dirty="0">
                <a:latin typeface="+mn-ea"/>
              </a:rPr>
              <a:t>など</a:t>
            </a:r>
            <a:r>
              <a:rPr lang="ja-JP" altLang="ja-JP" dirty="0">
                <a:latin typeface="+mn-ea"/>
              </a:rPr>
              <a:t>が</a:t>
            </a:r>
            <a:r>
              <a:rPr lang="ja-JP" altLang="en-US" dirty="0">
                <a:latin typeface="+mn-ea"/>
              </a:rPr>
              <a:t>提供</a:t>
            </a:r>
            <a:r>
              <a:rPr lang="ja-JP" altLang="ja-JP" dirty="0">
                <a:latin typeface="+mn-ea"/>
              </a:rPr>
              <a:t>するリモートロックサービス</a:t>
            </a:r>
            <a:r>
              <a:rPr lang="ja-JP" altLang="en-US" dirty="0">
                <a:latin typeface="+mn-ea"/>
              </a:rPr>
              <a:t>を利用し、</a:t>
            </a:r>
            <a:r>
              <a:rPr lang="ja-JP" altLang="ja-JP" dirty="0">
                <a:latin typeface="+mn-ea"/>
              </a:rPr>
              <a:t>リモート</a:t>
            </a:r>
            <a:r>
              <a:rPr lang="ja-JP" altLang="en-US" dirty="0">
                <a:latin typeface="+mn-ea"/>
              </a:rPr>
              <a:t>で</a:t>
            </a:r>
            <a:r>
              <a:rPr lang="ja-JP" altLang="ja-JP" dirty="0">
                <a:latin typeface="+mn-ea"/>
              </a:rPr>
              <a:t>セキュリティロックをかける</a:t>
            </a:r>
            <a:r>
              <a:rPr lang="ja-JP" altLang="en-US" dirty="0">
                <a:latin typeface="+mn-ea"/>
              </a:rPr>
              <a:t>。</a:t>
            </a:r>
            <a:endParaRPr lang="en-US" altLang="ja-JP" dirty="0">
              <a:latin typeface="+mn-ea"/>
            </a:endParaRPr>
          </a:p>
          <a:p>
            <a:endParaRPr lang="en-US" altLang="ja-JP" dirty="0">
              <a:latin typeface="+mn-ea"/>
            </a:endParaRPr>
          </a:p>
          <a:p>
            <a:pPr>
              <a:buSzPct val="100000"/>
            </a:pPr>
            <a:r>
              <a:rPr lang="ja-JP" altLang="en-US" sz="900" b="1" dirty="0">
                <a:latin typeface="ＭＳ Ｐ明朝" panose="02020600040205080304" pitchFamily="18" charset="-128"/>
              </a:rPr>
              <a:t>ノート型パソコンの対策</a:t>
            </a:r>
          </a:p>
          <a:p>
            <a:pPr>
              <a:buSzPct val="150000"/>
              <a:tabLst>
                <a:tab pos="1257300" algn="l"/>
              </a:tabLst>
            </a:pPr>
            <a:r>
              <a:rPr lang="ja-JP" altLang="en-US" sz="900" dirty="0"/>
              <a:t>①</a:t>
            </a:r>
            <a:r>
              <a:rPr lang="en-US" altLang="ja-JP" sz="900" dirty="0"/>
              <a:t>BIOS</a:t>
            </a:r>
            <a:r>
              <a:rPr lang="en-US" altLang="ja-JP" sz="900" baseline="30000" dirty="0">
                <a:latin typeface="ＭＳ Ｐ明朝" panose="02020600040205080304" pitchFamily="18" charset="-128"/>
              </a:rPr>
              <a:t>※</a:t>
            </a:r>
            <a:r>
              <a:rPr lang="ja-JP" altLang="en-US" sz="900" dirty="0">
                <a:latin typeface="ＭＳ Ｐ明朝" panose="02020600040205080304" pitchFamily="18" charset="-128"/>
              </a:rPr>
              <a:t>パスワードや</a:t>
            </a:r>
            <a:r>
              <a:rPr lang="en-US" altLang="ja-JP" sz="900" dirty="0"/>
              <a:t>OS</a:t>
            </a:r>
            <a:r>
              <a:rPr lang="ja-JP" altLang="en-US" sz="900" dirty="0">
                <a:latin typeface="ＭＳ Ｐ明朝" panose="02020600040205080304" pitchFamily="18" charset="-128"/>
              </a:rPr>
              <a:t>ログインパスワードを設定する。</a:t>
            </a:r>
            <a:endParaRPr lang="en-US" altLang="ja-JP" sz="900" dirty="0">
              <a:latin typeface="ＭＳ Ｐ明朝" panose="02020600040205080304" pitchFamily="18" charset="-128"/>
            </a:endParaRPr>
          </a:p>
          <a:p>
            <a:pPr>
              <a:buSzPct val="150000"/>
            </a:pPr>
            <a:r>
              <a:rPr lang="ja-JP" altLang="en-US" sz="900" dirty="0">
                <a:latin typeface="ＭＳ Ｐ明朝" panose="02020600040205080304" pitchFamily="18" charset="-128"/>
              </a:rPr>
              <a:t>②データファイルやハードディスクを暗号化する。</a:t>
            </a:r>
            <a:endParaRPr lang="en-US" altLang="ja-JP" sz="900" dirty="0">
              <a:latin typeface="ＭＳ Ｐ明朝" panose="02020600040205080304" pitchFamily="18" charset="-128"/>
            </a:endParaRPr>
          </a:p>
          <a:p>
            <a:pPr>
              <a:buSzPct val="100000"/>
            </a:pPr>
            <a:r>
              <a:rPr lang="ja-JP" altLang="en-US" sz="900" b="1" dirty="0">
                <a:latin typeface="ＭＳ Ｐ明朝" panose="02020600040205080304" pitchFamily="18" charset="-128"/>
              </a:rPr>
              <a:t>スマホ・タブレットの対策</a:t>
            </a:r>
            <a:endParaRPr lang="en-US" altLang="ja-JP" sz="900" b="1" dirty="0">
              <a:latin typeface="ＭＳ Ｐ明朝" panose="02020600040205080304" pitchFamily="18" charset="-128"/>
            </a:endParaRPr>
          </a:p>
          <a:p>
            <a:pPr>
              <a:buSzPct val="150000"/>
            </a:pPr>
            <a:r>
              <a:rPr lang="ja-JP" altLang="en-US" sz="900" dirty="0">
                <a:latin typeface="ＭＳ Ｐ明朝" panose="02020600040205080304" pitchFamily="18" charset="-128"/>
              </a:rPr>
              <a:t>①画面ロックでパスワードやパターンを設定する。</a:t>
            </a:r>
            <a:endParaRPr lang="en-US" altLang="ja-JP" sz="900" dirty="0">
              <a:latin typeface="ＭＳ Ｐ明朝" panose="02020600040205080304" pitchFamily="18" charset="-128"/>
            </a:endParaRPr>
          </a:p>
          <a:p>
            <a:pPr>
              <a:buSzPct val="150000"/>
            </a:pPr>
            <a:r>
              <a:rPr lang="ja-JP" altLang="en-US" sz="900" dirty="0">
                <a:latin typeface="ＭＳ Ｐ明朝" panose="02020600040205080304" pitchFamily="18" charset="-128"/>
              </a:rPr>
              <a:t>②紛失・盗難が起きた時にリモートで位置特定、ロック、データ消去ができるように前もって設定しておく。</a:t>
            </a:r>
            <a:endParaRPr lang="en-US" altLang="ja-JP" sz="900" dirty="0">
              <a:latin typeface="ＭＳ Ｐ明朝" panose="02020600040205080304" pitchFamily="18" charset="-128"/>
            </a:endParaRPr>
          </a:p>
          <a:p>
            <a:pPr>
              <a:buSzPct val="100000"/>
            </a:pPr>
            <a:r>
              <a:rPr lang="en-US" altLang="ja-JP" sz="900" b="1" dirty="0">
                <a:latin typeface="ＭＳ Ｐ明朝" panose="02020600040205080304" pitchFamily="18" charset="-128"/>
              </a:rPr>
              <a:t>USB</a:t>
            </a:r>
            <a:r>
              <a:rPr lang="ja-JP" altLang="en-US" sz="900" b="1" dirty="0">
                <a:latin typeface="ＭＳ Ｐ明朝" panose="02020600040205080304" pitchFamily="18" charset="-128"/>
              </a:rPr>
              <a:t>メモリ・</a:t>
            </a:r>
            <a:r>
              <a:rPr lang="en-US" altLang="ja-JP" sz="900" b="1" dirty="0">
                <a:latin typeface="ＭＳ Ｐ明朝" panose="02020600040205080304" pitchFamily="18" charset="-128"/>
              </a:rPr>
              <a:t>CD/DVD</a:t>
            </a:r>
            <a:r>
              <a:rPr lang="ja-JP" altLang="en-US" sz="900" b="1" dirty="0">
                <a:latin typeface="ＭＳ Ｐ明朝" panose="02020600040205080304" pitchFamily="18" charset="-128"/>
              </a:rPr>
              <a:t>・小型ハードディスクの対策</a:t>
            </a:r>
            <a:endParaRPr lang="en-US" altLang="ja-JP" sz="900" b="1" dirty="0">
              <a:latin typeface="ＭＳ Ｐ明朝" panose="02020600040205080304" pitchFamily="18" charset="-128"/>
            </a:endParaRPr>
          </a:p>
          <a:p>
            <a:pPr>
              <a:buSzPct val="150000"/>
            </a:pPr>
            <a:r>
              <a:rPr lang="ja-JP" altLang="en-US" sz="900" dirty="0">
                <a:latin typeface="ＭＳ Ｐ明朝" panose="02020600040205080304" pitchFamily="18" charset="-128"/>
              </a:rPr>
              <a:t>①データを暗号化する。</a:t>
            </a:r>
            <a:endParaRPr lang="en-US" altLang="ja-JP" sz="900" dirty="0">
              <a:latin typeface="ＭＳ Ｐ明朝" panose="02020600040205080304" pitchFamily="18" charset="-128"/>
            </a:endParaRPr>
          </a:p>
          <a:p>
            <a:pPr>
              <a:buSzPct val="150000"/>
            </a:pPr>
            <a:r>
              <a:rPr lang="en-US" altLang="ja-JP" sz="900" dirty="0"/>
              <a:t>※BIOS</a:t>
            </a:r>
            <a:r>
              <a:rPr lang="ja-JP" altLang="en-US" sz="900" dirty="0"/>
              <a:t>　</a:t>
            </a:r>
            <a:r>
              <a:rPr lang="en-US" altLang="ja-JP" sz="900" dirty="0"/>
              <a:t>(Basic </a:t>
            </a:r>
            <a:r>
              <a:rPr lang="en-US" altLang="ja-JP" sz="900" dirty="0" err="1"/>
              <a:t>Input/Output</a:t>
            </a:r>
            <a:r>
              <a:rPr lang="en-US" altLang="ja-JP" sz="900" dirty="0"/>
              <a:t> System)OS</a:t>
            </a:r>
            <a:r>
              <a:rPr lang="ja-JP" altLang="en-US" sz="900" dirty="0"/>
              <a:t>やアプリケーションソフトと周辺機器の間でのデータの受け渡しの制御を行う。電源を入れた時にパスワードを入力しないと起動できないように設定することができる。</a:t>
            </a:r>
          </a:p>
          <a:p>
            <a:pPr marL="171450" indent="-171450">
              <a:buFont typeface="Wingdings" panose="05000000000000000000" pitchFamily="2" charset="2"/>
              <a:buChar char="l"/>
            </a:pPr>
            <a:endParaRPr lang="ja-JP" altLang="en-US" dirty="0">
              <a:latin typeface="+mn-ea"/>
            </a:endParaRPr>
          </a:p>
        </p:txBody>
      </p:sp>
      <p:sp>
        <p:nvSpPr>
          <p:cNvPr id="152580" name="スライド番号プレースホルダー 3">
            <a:extLst>
              <a:ext uri="{FF2B5EF4-FFF2-40B4-BE49-F238E27FC236}">
                <a16:creationId xmlns:a16="http://schemas.microsoft.com/office/drawing/2014/main" id="{6AEDEAC5-6404-4F8D-A2EE-3E3F1FEFCA0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EE554E-BA9D-419C-9E13-D7EB53154C01}" type="slidenum">
              <a:rPr lang="en-US" altLang="ja-JP" smtClean="0">
                <a:latin typeface="メイリオ" panose="020B0604030504040204" pitchFamily="50" charset="-128"/>
                <a:ea typeface="メイリオ" panose="020B0604030504040204" pitchFamily="50" charset="-128"/>
              </a:rPr>
              <a:pPr>
                <a:spcBef>
                  <a:spcPct val="0"/>
                </a:spcBef>
              </a:pPr>
              <a:t>86</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 イメージ プレースホルダー 1">
            <a:extLst>
              <a:ext uri="{FF2B5EF4-FFF2-40B4-BE49-F238E27FC236}">
                <a16:creationId xmlns:a16="http://schemas.microsoft.com/office/drawing/2014/main" id="{2E0F1C0D-CB52-40C1-9E47-AC4FA753F3CA}"/>
              </a:ext>
            </a:extLst>
          </p:cNvPr>
          <p:cNvSpPr>
            <a:spLocks noGrp="1" noRot="1" noChangeAspect="1" noChangeArrowheads="1" noTextEdit="1"/>
          </p:cNvSpPr>
          <p:nvPr>
            <p:ph type="sldImg"/>
          </p:nvPr>
        </p:nvSpPr>
        <p:spPr>
          <a:ln/>
        </p:spPr>
      </p:sp>
      <p:sp>
        <p:nvSpPr>
          <p:cNvPr id="156675" name="スライド番号プレースホルダー 3">
            <a:extLst>
              <a:ext uri="{FF2B5EF4-FFF2-40B4-BE49-F238E27FC236}">
                <a16:creationId xmlns:a16="http://schemas.microsoft.com/office/drawing/2014/main" id="{FE2E86CB-6C16-471C-AB8B-ED7658BFAF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1D9829-BFB6-4C12-8A2A-9438EECF9D08}" type="slidenum">
              <a:rPr lang="en-US" altLang="ja-JP" smtClean="0">
                <a:latin typeface="メイリオ" panose="020B0604030504040204" pitchFamily="50" charset="-128"/>
                <a:ea typeface="メイリオ" panose="020B0604030504040204" pitchFamily="50" charset="-128"/>
              </a:rPr>
              <a:pPr>
                <a:spcBef>
                  <a:spcPct val="0"/>
                </a:spcBef>
              </a:pPr>
              <a:t>87</a:t>
            </a:fld>
            <a:endParaRPr lang="en-US" altLang="ja-JP" dirty="0">
              <a:latin typeface="メイリオ" panose="020B0604030504040204" pitchFamily="50" charset="-128"/>
              <a:ea typeface="メイリオ" panose="020B0604030504040204" pitchFamily="50" charset="-128"/>
            </a:endParaRPr>
          </a:p>
        </p:txBody>
      </p:sp>
      <p:sp>
        <p:nvSpPr>
          <p:cNvPr id="156676" name="コンテンツ プレースホルダー 4">
            <a:extLst>
              <a:ext uri="{FF2B5EF4-FFF2-40B4-BE49-F238E27FC236}">
                <a16:creationId xmlns:a16="http://schemas.microsoft.com/office/drawing/2014/main" id="{379D5AA3-9C56-445B-BE8C-38F283B37B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社外で重要な情報を紛失、盗難された場合は、不正利用や悪用が表面化しなくても、「漏えい」とみなし、被害を最小限にするため警察への届け出、関係者への連絡などの対処が求められる。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外出や出張時など、日常業務での不注意が原因で起きるため、一人ひとりが意識する必要がある。</a:t>
            </a:r>
            <a:endParaRPr lang="en-US" altLang="ja-JP" dirty="0">
              <a:latin typeface="ＭＳ Ｐ明朝" panose="02020600040205080304" pitchFamily="18" charset="-128"/>
            </a:endParaRPr>
          </a:p>
          <a:p>
            <a:pPr>
              <a:buSzPct val="100000"/>
            </a:pPr>
            <a:r>
              <a:rPr lang="ja-JP" altLang="en-US" dirty="0">
                <a:latin typeface="ＭＳ Ｐ明朝" panose="02020600040205080304" pitchFamily="18" charset="-128"/>
              </a:rPr>
              <a:t>①電車の網棚に置いたまま居眠りしない、新幹線などで座席にパソコンなどを置いたまま席を離れない。</a:t>
            </a:r>
            <a:endParaRPr lang="en-US" altLang="ja-JP" dirty="0">
              <a:latin typeface="ＭＳ Ｐ明朝" panose="02020600040205080304" pitchFamily="18" charset="-128"/>
            </a:endParaRPr>
          </a:p>
          <a:p>
            <a:pPr>
              <a:buSzPct val="100000"/>
            </a:pPr>
            <a:r>
              <a:rPr lang="ja-JP" altLang="en-US" dirty="0">
                <a:latin typeface="ＭＳ Ｐ明朝" panose="02020600040205080304" pitchFamily="18" charset="-128"/>
              </a:rPr>
              <a:t>②クルマの中に置いたまま食事などで長時間車外に出ない。</a:t>
            </a:r>
            <a:endParaRPr lang="en-US" altLang="ja-JP" dirty="0">
              <a:latin typeface="ＭＳ Ｐ明朝" panose="02020600040205080304" pitchFamily="18" charset="-128"/>
            </a:endParaRPr>
          </a:p>
          <a:p>
            <a:pPr>
              <a:buSzPct val="100000"/>
            </a:pPr>
            <a:r>
              <a:rPr lang="ja-JP" altLang="en-US" dirty="0">
                <a:latin typeface="ＭＳ Ｐ明朝" panose="02020600040205080304" pitchFamily="18" charset="-128"/>
              </a:rPr>
              <a:t>③重要情報を持ち出しているときには寄り道、飲酒はしない。</a:t>
            </a:r>
            <a:endParaRPr lang="en-US" altLang="ja-JP" dirty="0">
              <a:latin typeface="ＭＳ Ｐ明朝" panose="02020600040205080304" pitchFamily="18" charset="-128"/>
            </a:endParaRPr>
          </a:p>
          <a:p>
            <a:pPr>
              <a:buSzPct val="100000"/>
            </a:pPr>
            <a:r>
              <a:rPr lang="ja-JP" altLang="en-US" dirty="0">
                <a:latin typeface="ＭＳ Ｐ明朝" panose="02020600040205080304" pitchFamily="18" charset="-128"/>
              </a:rPr>
              <a:t>④人ごみで安易に開かない。</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スライド イメージ プレースホルダー 1">
            <a:extLst>
              <a:ext uri="{FF2B5EF4-FFF2-40B4-BE49-F238E27FC236}">
                <a16:creationId xmlns:a16="http://schemas.microsoft.com/office/drawing/2014/main" id="{0DE7B7A1-BCEC-44FC-B1A7-7CCCAC40091A}"/>
              </a:ext>
            </a:extLst>
          </p:cNvPr>
          <p:cNvSpPr>
            <a:spLocks noGrp="1" noRot="1" noChangeAspect="1" noChangeArrowheads="1" noTextEdit="1"/>
          </p:cNvSpPr>
          <p:nvPr>
            <p:ph type="sldImg"/>
          </p:nvPr>
        </p:nvSpPr>
        <p:spPr>
          <a:ln/>
        </p:spPr>
      </p:sp>
      <p:sp>
        <p:nvSpPr>
          <p:cNvPr id="158723" name="ノート プレースホルダー 2">
            <a:extLst>
              <a:ext uri="{FF2B5EF4-FFF2-40B4-BE49-F238E27FC236}">
                <a16:creationId xmlns:a16="http://schemas.microsoft.com/office/drawing/2014/main" id="{AF3787E0-A326-4780-9F7E-F6CD6D2A5B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離席や作業中断している時に、不用意に画面を表示したり、他者に操作されたりしないようにすることを習慣づける。</a:t>
            </a:r>
            <a:endParaRPr lang="en-US" altLang="ja-JP" dirty="0"/>
          </a:p>
        </p:txBody>
      </p:sp>
      <p:sp>
        <p:nvSpPr>
          <p:cNvPr id="158724" name="スライド番号プレースホルダー 3">
            <a:extLst>
              <a:ext uri="{FF2B5EF4-FFF2-40B4-BE49-F238E27FC236}">
                <a16:creationId xmlns:a16="http://schemas.microsoft.com/office/drawing/2014/main" id="{ED9A9C41-D6F9-423E-8BFE-56B03632AA4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0F64D9-AA81-4384-AE40-E1775AA37FE5}" type="slidenum">
              <a:rPr lang="en-US" altLang="ja-JP" smtClean="0">
                <a:latin typeface="メイリオ" panose="020B0604030504040204" pitchFamily="50" charset="-128"/>
                <a:ea typeface="メイリオ" panose="020B0604030504040204" pitchFamily="50" charset="-128"/>
              </a:rPr>
              <a:pPr>
                <a:spcBef>
                  <a:spcPct val="0"/>
                </a:spcBef>
              </a:pPr>
              <a:t>88</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F8C042B9-42DE-4B5B-B338-86D4282EFC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C73841-518C-4862-A1AE-20B378306744}" type="slidenum">
              <a:rPr lang="en-US" altLang="ja-JP" smtClean="0">
                <a:latin typeface="メイリオ" panose="020B0604030504040204" pitchFamily="50" charset="-128"/>
                <a:ea typeface="メイリオ" panose="020B0604030504040204" pitchFamily="50" charset="-128"/>
              </a:rPr>
              <a:pPr>
                <a:spcBef>
                  <a:spcPct val="0"/>
                </a:spcBef>
              </a:pPr>
              <a:t>89</a:t>
            </a:fld>
            <a:endParaRPr lang="en-US" altLang="ja-JP" dirty="0">
              <a:latin typeface="メイリオ" panose="020B0604030504040204" pitchFamily="50" charset="-128"/>
              <a:ea typeface="メイリオ" panose="020B0604030504040204" pitchFamily="50" charset="-128"/>
            </a:endParaRPr>
          </a:p>
        </p:txBody>
      </p:sp>
      <p:sp>
        <p:nvSpPr>
          <p:cNvPr id="160771" name="Rectangle 2">
            <a:extLst>
              <a:ext uri="{FF2B5EF4-FFF2-40B4-BE49-F238E27FC236}">
                <a16:creationId xmlns:a16="http://schemas.microsoft.com/office/drawing/2014/main" id="{195ACF4D-6747-47EF-B293-BBA500DD9DFE}"/>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20BA8031-2856-4F57-ADBF-B3CFCD1958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画面に</a:t>
            </a:r>
            <a:r>
              <a:rPr lang="ja-JP" altLang="ja-JP" dirty="0"/>
              <a:t>重要情報</a:t>
            </a:r>
            <a:r>
              <a:rPr lang="ja-JP" altLang="en-US" dirty="0"/>
              <a:t>が表示したままで</a:t>
            </a:r>
            <a:r>
              <a:rPr lang="ja-JP" altLang="ja-JP" dirty="0"/>
              <a:t>、誰でも</a:t>
            </a:r>
            <a:r>
              <a:rPr lang="ja-JP" altLang="en-US" dirty="0"/>
              <a:t>見たり、</a:t>
            </a:r>
            <a:r>
              <a:rPr lang="ja-JP" altLang="ja-JP" dirty="0"/>
              <a:t>操作で</a:t>
            </a:r>
            <a:r>
              <a:rPr lang="ja-JP" altLang="en-US" dirty="0"/>
              <a:t>き</a:t>
            </a:r>
            <a:r>
              <a:rPr lang="ja-JP" altLang="ja-JP" dirty="0"/>
              <a:t>る状態で放置すれば、盗み見</a:t>
            </a:r>
            <a:r>
              <a:rPr lang="ja-JP" altLang="en-US" dirty="0"/>
              <a:t>、データコピー、</a:t>
            </a:r>
            <a:r>
              <a:rPr lang="ja-JP" altLang="ja-JP" dirty="0"/>
              <a:t>悪意のあるプログラムの</a:t>
            </a:r>
            <a:r>
              <a:rPr lang="ja-JP" altLang="en-US" dirty="0"/>
              <a:t>インストール</a:t>
            </a:r>
            <a:r>
              <a:rPr lang="ja-JP" altLang="ja-JP" dirty="0"/>
              <a:t>など</a:t>
            </a:r>
            <a:r>
              <a:rPr lang="ja-JP" altLang="en-US" dirty="0"/>
              <a:t>の</a:t>
            </a:r>
            <a:r>
              <a:rPr lang="ja-JP" altLang="ja-JP" dirty="0"/>
              <a:t>不正な操作</a:t>
            </a:r>
            <a:r>
              <a:rPr lang="ja-JP" altLang="en-US" dirty="0"/>
              <a:t>が</a:t>
            </a:r>
            <a:r>
              <a:rPr lang="ja-JP" altLang="ja-JP" dirty="0"/>
              <a:t>行われる危険性があ</a:t>
            </a:r>
            <a:r>
              <a:rPr lang="ja-JP" altLang="en-US" dirty="0"/>
              <a:t>る</a:t>
            </a:r>
            <a:r>
              <a:rPr lang="ja-JP" altLang="ja-JP" dirty="0"/>
              <a:t>。</a:t>
            </a:r>
            <a:r>
              <a:rPr lang="en-US" altLang="ja-JP" dirty="0"/>
              <a:t>	</a:t>
            </a:r>
            <a:endParaRPr lang="ja-JP"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スライド イメージ プレースホルダー 1">
            <a:extLst>
              <a:ext uri="{FF2B5EF4-FFF2-40B4-BE49-F238E27FC236}">
                <a16:creationId xmlns:a16="http://schemas.microsoft.com/office/drawing/2014/main" id="{D94EC7FB-FCF3-4EB2-B0C0-7BCE109D7F68}"/>
              </a:ext>
            </a:extLst>
          </p:cNvPr>
          <p:cNvSpPr>
            <a:spLocks noGrp="1" noRot="1" noChangeAspect="1" noChangeArrowheads="1" noTextEdit="1"/>
          </p:cNvSpPr>
          <p:nvPr>
            <p:ph type="sldImg"/>
          </p:nvPr>
        </p:nvSpPr>
        <p:spPr>
          <a:ln/>
        </p:spPr>
      </p:sp>
      <p:sp>
        <p:nvSpPr>
          <p:cNvPr id="22531" name="ノート プレースホルダー 2">
            <a:extLst>
              <a:ext uri="{FF2B5EF4-FFF2-40B4-BE49-F238E27FC236}">
                <a16:creationId xmlns:a16="http://schemas.microsoft.com/office/drawing/2014/main" id="{0627221A-58CB-4307-8171-0C22950BCB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何からはじめてよいか分からない方のために、対策の基本</a:t>
            </a:r>
            <a:r>
              <a:rPr lang="en-US" altLang="ja-JP" dirty="0">
                <a:latin typeface="Century" panose="02040604050505020304" pitchFamily="18" charset="0"/>
              </a:rPr>
              <a:t>25</a:t>
            </a:r>
            <a:r>
              <a:rPr lang="ja-JP" altLang="en-US" dirty="0">
                <a:latin typeface="ＭＳ Ｐ明朝" panose="02020600040205080304" pitchFamily="18" charset="-128"/>
              </a:rPr>
              <a:t>項目の実施状況を診断形式で把握する。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できていない対策を見つけたら、その対策からはじめる。</a:t>
            </a:r>
          </a:p>
          <a:p>
            <a:pPr marL="171450" indent="-171450">
              <a:buFont typeface="Wingdings" panose="05000000000000000000" pitchFamily="2" charset="2"/>
              <a:buChar char="l"/>
            </a:pPr>
            <a:r>
              <a:rPr lang="ja-JP" altLang="en-US" dirty="0">
                <a:latin typeface="ＭＳ Ｐ明朝" panose="02020600040205080304" pitchFamily="18" charset="-128"/>
              </a:rPr>
              <a:t>次頁以降、社内での利用方法について解説する。</a:t>
            </a:r>
          </a:p>
        </p:txBody>
      </p:sp>
      <p:sp>
        <p:nvSpPr>
          <p:cNvPr id="22532" name="スライド番号プレースホルダー 3">
            <a:extLst>
              <a:ext uri="{FF2B5EF4-FFF2-40B4-BE49-F238E27FC236}">
                <a16:creationId xmlns:a16="http://schemas.microsoft.com/office/drawing/2014/main" id="{A5A7CDE3-74F0-445B-81DE-F44B47340F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3D909A5-9953-4FE5-9017-BAE6A09A1EAC}" type="slidenum">
              <a:rPr lang="en-US" altLang="ja-JP" smtClean="0">
                <a:latin typeface="メイリオ" panose="020B0604030504040204" pitchFamily="50" charset="-128"/>
                <a:ea typeface="メイリオ" panose="020B0604030504040204" pitchFamily="50" charset="-128"/>
              </a:rPr>
              <a:pPr>
                <a:spcBef>
                  <a:spcPct val="0"/>
                </a:spcBef>
              </a:pPr>
              <a:t>9</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1611A9F2-BC58-4348-BFA4-E5A4CF6C04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960E5F-D951-4C19-86A6-DAB5F697D160}" type="slidenum">
              <a:rPr lang="en-US" altLang="ja-JP" smtClean="0">
                <a:latin typeface="メイリオ" panose="020B0604030504040204" pitchFamily="50" charset="-128"/>
                <a:ea typeface="メイリオ" panose="020B0604030504040204" pitchFamily="50" charset="-128"/>
              </a:rPr>
              <a:pPr>
                <a:spcBef>
                  <a:spcPct val="0"/>
                </a:spcBef>
              </a:pPr>
              <a:t>90</a:t>
            </a:fld>
            <a:endParaRPr lang="en-US" altLang="ja-JP" dirty="0">
              <a:latin typeface="メイリオ" panose="020B0604030504040204" pitchFamily="50" charset="-128"/>
              <a:ea typeface="メイリオ" panose="020B0604030504040204" pitchFamily="50" charset="-128"/>
            </a:endParaRPr>
          </a:p>
        </p:txBody>
      </p:sp>
      <p:sp>
        <p:nvSpPr>
          <p:cNvPr id="162819" name="Rectangle 7">
            <a:extLst>
              <a:ext uri="{FF2B5EF4-FFF2-40B4-BE49-F238E27FC236}">
                <a16:creationId xmlns:a16="http://schemas.microsoft.com/office/drawing/2014/main" id="{793968F9-B10E-432E-88BE-077B41E2C032}"/>
              </a:ext>
            </a:extLst>
          </p:cNvPr>
          <p:cNvSpPr txBox="1">
            <a:spLocks noGrp="1" noChangeArrowheads="1"/>
          </p:cNvSpPr>
          <p:nvPr/>
        </p:nvSpPr>
        <p:spPr bwMode="auto">
          <a:xfrm>
            <a:off x="3856038" y="9439275"/>
            <a:ext cx="2949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nchor="b"/>
          <a:lstStyle>
            <a:lvl1pPr defTabSz="954088">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5408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839757-9B31-4234-BC72-54CFA1D7CF59}" type="slidenum">
              <a:rPr lang="en-US" altLang="ja-JP">
                <a:latin typeface="メイリオ" panose="020B0604030504040204" pitchFamily="50" charset="-128"/>
                <a:ea typeface="メイリオ" panose="020B0604030504040204" pitchFamily="50" charset="-128"/>
              </a:rPr>
              <a:pPr algn="r" eaLnBrk="1" hangingPunct="1">
                <a:spcBef>
                  <a:spcPct val="0"/>
                </a:spcBef>
              </a:pPr>
              <a:t>90</a:t>
            </a:fld>
            <a:endParaRPr lang="en-US" altLang="ja-JP" dirty="0">
              <a:latin typeface="メイリオ" panose="020B0604030504040204" pitchFamily="50" charset="-128"/>
              <a:ea typeface="メイリオ" panose="020B0604030504040204" pitchFamily="50" charset="-128"/>
            </a:endParaRPr>
          </a:p>
        </p:txBody>
      </p:sp>
      <p:sp>
        <p:nvSpPr>
          <p:cNvPr id="162820" name="Rectangle 2">
            <a:extLst>
              <a:ext uri="{FF2B5EF4-FFF2-40B4-BE49-F238E27FC236}">
                <a16:creationId xmlns:a16="http://schemas.microsoft.com/office/drawing/2014/main" id="{2A36CFB4-7AB7-400A-90F8-0D73BA8D5BB1}"/>
              </a:ext>
            </a:extLst>
          </p:cNvPr>
          <p:cNvSpPr>
            <a:spLocks noGrp="1" noRot="1" noChangeAspect="1" noChangeArrowheads="1" noTextEdit="1"/>
          </p:cNvSpPr>
          <p:nvPr>
            <p:ph type="sldImg"/>
          </p:nvPr>
        </p:nvSpPr>
        <p:spPr>
          <a:ln/>
        </p:spPr>
      </p:sp>
      <p:sp>
        <p:nvSpPr>
          <p:cNvPr id="162821" name="Rectangle 3">
            <a:extLst>
              <a:ext uri="{FF2B5EF4-FFF2-40B4-BE49-F238E27FC236}">
                <a16:creationId xmlns:a16="http://schemas.microsoft.com/office/drawing/2014/main" id="{8ADA0123-DAC1-4B1C-B59F-8DBEBDE810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en-US" altLang="ja-JP" dirty="0">
                <a:latin typeface="+mn-ea"/>
              </a:rPr>
              <a:t>Windows</a:t>
            </a:r>
            <a:r>
              <a:rPr lang="ja-JP" altLang="en-US" dirty="0">
                <a:latin typeface="+mn-ea"/>
              </a:rPr>
              <a:t>パソコンでクリアスクリーンを実施する方法には以下があり、</a:t>
            </a:r>
            <a:r>
              <a:rPr lang="ja-JP" altLang="en-US" dirty="0"/>
              <a:t>職場環境や業務都合などに応じて、いずれか、または併用する。</a:t>
            </a:r>
            <a:endParaRPr lang="en-US" altLang="ja-JP" dirty="0"/>
          </a:p>
          <a:p>
            <a:pPr eaLnBrk="1" hangingPunct="1"/>
            <a:r>
              <a:rPr lang="ja-JP" altLang="en-US" dirty="0">
                <a:latin typeface="+mn-ea"/>
              </a:rPr>
              <a:t>①画面ロック</a:t>
            </a:r>
            <a:endParaRPr lang="en-US" altLang="ja-JP" dirty="0">
              <a:latin typeface="+mn-ea"/>
            </a:endParaRPr>
          </a:p>
          <a:p>
            <a:r>
              <a:rPr lang="ja-JP" altLang="en-US" dirty="0">
                <a:latin typeface="+mn-ea"/>
              </a:rPr>
              <a:t>②パスワード付きスクリーンセイバー</a:t>
            </a:r>
            <a:endParaRPr lang="en-US" altLang="ja-JP" dirty="0">
              <a:latin typeface="+mn-ea"/>
            </a:endParaRPr>
          </a:p>
          <a:p>
            <a:r>
              <a:rPr lang="ja-JP" altLang="en-US" dirty="0">
                <a:latin typeface="+mn-ea"/>
              </a:rPr>
              <a:t>③スリープ</a:t>
            </a:r>
            <a:endParaRPr lang="en-US" altLang="ja-JP" dirty="0">
              <a:latin typeface="+mn-ea"/>
            </a:endParaRPr>
          </a:p>
          <a:p>
            <a:r>
              <a:rPr lang="ja-JP" altLang="en-US" dirty="0">
                <a:latin typeface="+mn-ea"/>
              </a:rPr>
              <a:t>④</a:t>
            </a:r>
            <a:r>
              <a:rPr lang="ja-JP" altLang="en-US" dirty="0"/>
              <a:t>ログオフ </a:t>
            </a:r>
          </a:p>
        </p:txBody>
      </p:sp>
    </p:spTree>
    <p:extLst>
      <p:ext uri="{BB962C8B-B14F-4D97-AF65-F5344CB8AC3E}">
        <p14:creationId xmlns:p14="http://schemas.microsoft.com/office/powerpoint/2010/main" val="19555930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スライド イメージ プレースホルダー 1">
            <a:extLst>
              <a:ext uri="{FF2B5EF4-FFF2-40B4-BE49-F238E27FC236}">
                <a16:creationId xmlns:a16="http://schemas.microsoft.com/office/drawing/2014/main" id="{EAAB2E9B-CF19-438E-862C-472DA7C85E0E}"/>
              </a:ext>
            </a:extLst>
          </p:cNvPr>
          <p:cNvSpPr>
            <a:spLocks noGrp="1" noRot="1" noChangeAspect="1" noChangeArrowheads="1" noTextEdit="1"/>
          </p:cNvSpPr>
          <p:nvPr>
            <p:ph type="sldImg"/>
          </p:nvPr>
        </p:nvSpPr>
        <p:spPr>
          <a:ln/>
        </p:spPr>
      </p:sp>
      <p:sp>
        <p:nvSpPr>
          <p:cNvPr id="164867" name="ノート プレースホルダー 2">
            <a:extLst>
              <a:ext uri="{FF2B5EF4-FFF2-40B4-BE49-F238E27FC236}">
                <a16:creationId xmlns:a16="http://schemas.microsoft.com/office/drawing/2014/main" id="{D1689347-749F-46D8-B690-7A67A69790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重要な書類や電子媒体を保管したり、データを処理するパソコンなどがある事務所などへの部外者の立ち入りを制限することで不正や盗難を防止する。</a:t>
            </a:r>
            <a:endParaRPr lang="en-US" altLang="ja-JP" dirty="0"/>
          </a:p>
        </p:txBody>
      </p:sp>
      <p:sp>
        <p:nvSpPr>
          <p:cNvPr id="164868" name="スライド番号プレースホルダー 3">
            <a:extLst>
              <a:ext uri="{FF2B5EF4-FFF2-40B4-BE49-F238E27FC236}">
                <a16:creationId xmlns:a16="http://schemas.microsoft.com/office/drawing/2014/main" id="{429540C1-9B42-4F17-8348-A0B28AD9B8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5155F5-A9A8-4986-8A84-63E31AA62A95}" type="slidenum">
              <a:rPr lang="en-US" altLang="ja-JP" smtClean="0">
                <a:latin typeface="メイリオ" panose="020B0604030504040204" pitchFamily="50" charset="-128"/>
                <a:ea typeface="メイリオ" panose="020B0604030504040204" pitchFamily="50" charset="-128"/>
              </a:rPr>
              <a:pPr>
                <a:spcBef>
                  <a:spcPct val="0"/>
                </a:spcBef>
              </a:pPr>
              <a:t>91</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スライド イメージ プレースホルダー 1">
            <a:extLst>
              <a:ext uri="{FF2B5EF4-FFF2-40B4-BE49-F238E27FC236}">
                <a16:creationId xmlns:a16="http://schemas.microsoft.com/office/drawing/2014/main" id="{07A8AFEC-704E-473B-A21D-4D0D3D795E59}"/>
              </a:ext>
            </a:extLst>
          </p:cNvPr>
          <p:cNvSpPr>
            <a:spLocks noGrp="1" noRot="1" noChangeAspect="1" noChangeArrowheads="1" noTextEdit="1"/>
          </p:cNvSpPr>
          <p:nvPr>
            <p:ph type="sldImg"/>
          </p:nvPr>
        </p:nvSpPr>
        <p:spPr>
          <a:xfrm>
            <a:off x="922338" y="746125"/>
            <a:ext cx="4965700" cy="3725863"/>
          </a:xfrm>
          <a:ln/>
        </p:spPr>
      </p:sp>
      <p:sp>
        <p:nvSpPr>
          <p:cNvPr id="168963" name="ノート プレースホルダー 2">
            <a:extLst>
              <a:ext uri="{FF2B5EF4-FFF2-40B4-BE49-F238E27FC236}">
                <a16:creationId xmlns:a16="http://schemas.microsoft.com/office/drawing/2014/main" id="{0A7A705A-5E96-45BD-A13B-4D317F71E490}"/>
              </a:ext>
            </a:extLst>
          </p:cNvPr>
          <p:cNvSpPr>
            <a:spLocks noGrp="1"/>
          </p:cNvSpPr>
          <p:nvPr>
            <p:ph type="body" idx="1"/>
          </p:nvPr>
        </p:nvSpPr>
        <p:spPr>
          <a:xfrm>
            <a:off x="681038" y="4721225"/>
            <a:ext cx="5602882"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規模の大きな事業所や来訪者が多い業種では、見知らぬ人を見かけても自分以外の関係者であると考えてしまい、無防備になることがある。</a:t>
            </a:r>
            <a:endParaRPr lang="en-US" altLang="ja-JP" dirty="0"/>
          </a:p>
          <a:p>
            <a:pPr marL="171450" indent="-171450">
              <a:buFont typeface="Wingdings" panose="05000000000000000000" pitchFamily="2" charset="2"/>
              <a:buChar char="l"/>
            </a:pPr>
            <a:r>
              <a:rPr lang="ja-JP" altLang="en-US" dirty="0"/>
              <a:t>積極的な声掛けにより、来訪者の身分や来訪目的を</a:t>
            </a:r>
            <a:r>
              <a:rPr lang="ja-JP" altLang="ja-JP" dirty="0"/>
              <a:t>明確にする</a:t>
            </a:r>
            <a:r>
              <a:rPr lang="ja-JP" altLang="en-US" dirty="0"/>
              <a:t>。</a:t>
            </a:r>
          </a:p>
          <a:p>
            <a:pPr marL="171450" indent="-171450">
              <a:buFont typeface="Wingdings" panose="05000000000000000000" pitchFamily="2" charset="2"/>
              <a:buChar char="l"/>
            </a:pPr>
            <a:r>
              <a:rPr lang="ja-JP" altLang="en-US" dirty="0"/>
              <a:t>来訪者</a:t>
            </a:r>
            <a:r>
              <a:rPr lang="ja-JP" altLang="ja-JP" dirty="0"/>
              <a:t>記録</a:t>
            </a:r>
            <a:r>
              <a:rPr lang="ja-JP" altLang="en-US" dirty="0"/>
              <a:t>へ</a:t>
            </a:r>
            <a:r>
              <a:rPr lang="ja-JP" altLang="ja-JP" dirty="0"/>
              <a:t>記入</a:t>
            </a:r>
            <a:r>
              <a:rPr lang="ja-JP" altLang="en-US" dirty="0"/>
              <a:t>してもらう、</a:t>
            </a:r>
            <a:r>
              <a:rPr lang="ja-JP" altLang="ja-JP" dirty="0"/>
              <a:t>名刺</a:t>
            </a:r>
            <a:r>
              <a:rPr lang="ja-JP" altLang="en-US" dirty="0"/>
              <a:t>をもらうなどすると</a:t>
            </a:r>
            <a:r>
              <a:rPr lang="ja-JP" altLang="ja-JP" dirty="0"/>
              <a:t>、不正行為</a:t>
            </a:r>
            <a:r>
              <a:rPr lang="ja-JP" altLang="en-US" dirty="0"/>
              <a:t>の</a:t>
            </a:r>
            <a:r>
              <a:rPr lang="ja-JP" altLang="ja-JP" dirty="0"/>
              <a:t>抑止</a:t>
            </a:r>
            <a:r>
              <a:rPr lang="ja-JP" altLang="en-US" dirty="0"/>
              <a:t>になり、万が一不正が起きた際にも、追跡に役立つ。</a:t>
            </a:r>
            <a:endParaRPr lang="en-US" altLang="ja-JP" dirty="0"/>
          </a:p>
          <a:p>
            <a:pPr marL="171450" indent="-171450">
              <a:buFont typeface="Wingdings" panose="05000000000000000000" pitchFamily="2" charset="2"/>
              <a:buChar char="l"/>
            </a:pPr>
            <a:r>
              <a:rPr lang="ja-JP" altLang="en-US" dirty="0"/>
              <a:t>書類用のキャビネットやサーバーを設置したり、重要な会議を行う建物や部屋など、関係者以外の立ち入りを制限する領域にはパーテーションやドアなど境界を設け、立ち入る際の条件を明確にする。条件には以下のようなものがある。</a:t>
            </a:r>
            <a:endParaRPr lang="en-US" altLang="ja-JP" dirty="0"/>
          </a:p>
          <a:p>
            <a:r>
              <a:rPr lang="ja-JP" altLang="en-US" dirty="0"/>
              <a:t>①管理責任者の許可</a:t>
            </a:r>
            <a:endParaRPr lang="en-US" altLang="ja-JP" dirty="0"/>
          </a:p>
          <a:p>
            <a:r>
              <a:rPr lang="ja-JP" altLang="en-US" dirty="0"/>
              <a:t>②社員の立ち合い監視</a:t>
            </a:r>
            <a:endParaRPr lang="en-US" altLang="ja-JP" dirty="0"/>
          </a:p>
          <a:p>
            <a:r>
              <a:rPr lang="ja-JP" altLang="en-US" dirty="0"/>
              <a:t>③スマホ、カメラ、</a:t>
            </a:r>
            <a:r>
              <a:rPr lang="en-US" altLang="ja-JP" dirty="0"/>
              <a:t>USB</a:t>
            </a:r>
            <a:r>
              <a:rPr lang="ja-JP" altLang="en-US" dirty="0"/>
              <a:t>メモリ、</a:t>
            </a:r>
            <a:r>
              <a:rPr lang="en-US" altLang="ja-JP" dirty="0"/>
              <a:t>IC</a:t>
            </a:r>
            <a:r>
              <a:rPr lang="ja-JP" altLang="en-US" dirty="0"/>
              <a:t>レコーダー、パソコンなど漏えいや不正の原因になり得る機器の持ち込み禁止や申告</a:t>
            </a:r>
            <a:endParaRPr lang="en-US" altLang="ja-JP" dirty="0"/>
          </a:p>
          <a:p>
            <a:r>
              <a:rPr lang="ja-JP" altLang="en-US" dirty="0"/>
              <a:t>④入退室の記録</a:t>
            </a:r>
            <a:endParaRPr lang="en-US" altLang="ja-JP" dirty="0"/>
          </a:p>
          <a:p>
            <a:pPr marL="171450" indent="-171450">
              <a:buFont typeface="Wingdings" panose="05000000000000000000" pitchFamily="2" charset="2"/>
              <a:buChar char="l"/>
            </a:pPr>
            <a:r>
              <a:rPr lang="ja-JP" altLang="en-US" dirty="0"/>
              <a:t>制限が難しい場合には入退室管理システムの導入や監視カメラの設置も有効である。</a:t>
            </a:r>
            <a:endParaRPr lang="en-US" altLang="ja-JP" dirty="0"/>
          </a:p>
          <a:p>
            <a:endParaRPr lang="ja-JP" altLang="ja-JP" dirty="0">
              <a:ea typeface="メイリオ" panose="020B0604030504040204" pitchFamily="50" charset="-128"/>
            </a:endParaRPr>
          </a:p>
          <a:p>
            <a:endParaRPr lang="ja-JP" altLang="en-US" dirty="0"/>
          </a:p>
        </p:txBody>
      </p:sp>
      <p:sp>
        <p:nvSpPr>
          <p:cNvPr id="168964" name="スライド番号プレースホルダー 3">
            <a:extLst>
              <a:ext uri="{FF2B5EF4-FFF2-40B4-BE49-F238E27FC236}">
                <a16:creationId xmlns:a16="http://schemas.microsoft.com/office/drawing/2014/main" id="{9F016BB4-616C-4DB2-A4B5-EC1A6D67A98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61A082-4686-4280-A73E-711E8F72646F}" type="slidenum">
              <a:rPr lang="en-US" altLang="ja-JP" sz="1100" smtClean="0">
                <a:latin typeface="メイリオ" panose="020B0604030504040204" pitchFamily="50" charset="-128"/>
                <a:ea typeface="メイリオ" panose="020B0604030504040204" pitchFamily="50" charset="-128"/>
              </a:rPr>
              <a:pPr>
                <a:spcBef>
                  <a:spcPct val="0"/>
                </a:spcBef>
              </a:pPr>
              <a:t>92</a:t>
            </a:fld>
            <a:endParaRPr lang="en-US" altLang="ja-JP" sz="11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050537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スライド イメージ プレースホルダー 1">
            <a:extLst>
              <a:ext uri="{FF2B5EF4-FFF2-40B4-BE49-F238E27FC236}">
                <a16:creationId xmlns:a16="http://schemas.microsoft.com/office/drawing/2014/main" id="{1292D25B-CAAD-4B14-89CB-E963D8B565FE}"/>
              </a:ext>
            </a:extLst>
          </p:cNvPr>
          <p:cNvSpPr>
            <a:spLocks noGrp="1" noRot="1" noChangeAspect="1" noChangeArrowheads="1" noTextEdit="1"/>
          </p:cNvSpPr>
          <p:nvPr>
            <p:ph type="sldImg"/>
          </p:nvPr>
        </p:nvSpPr>
        <p:spPr>
          <a:ln/>
        </p:spPr>
      </p:sp>
      <p:sp>
        <p:nvSpPr>
          <p:cNvPr id="171011" name="ノート プレースホルダー 2">
            <a:extLst>
              <a:ext uri="{FF2B5EF4-FFF2-40B4-BE49-F238E27FC236}">
                <a16:creationId xmlns:a16="http://schemas.microsoft.com/office/drawing/2014/main" id="{0A9EE46B-51D6-4045-96B0-21F02079CB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小型のパソコンやハードディスク、</a:t>
            </a:r>
            <a:r>
              <a:rPr lang="en-US" altLang="ja-JP" dirty="0"/>
              <a:t>USB</a:t>
            </a:r>
            <a:r>
              <a:rPr lang="ja-JP" altLang="en-US" dirty="0"/>
              <a:t>メモリなどは持ち運びしやすく、盗難に遭いやすいため、容易に持ち出せないよう管理を徹底する。</a:t>
            </a:r>
            <a:endParaRPr lang="en-US" altLang="ja-JP" dirty="0"/>
          </a:p>
        </p:txBody>
      </p:sp>
      <p:sp>
        <p:nvSpPr>
          <p:cNvPr id="171012" name="スライド番号プレースホルダー 3">
            <a:extLst>
              <a:ext uri="{FF2B5EF4-FFF2-40B4-BE49-F238E27FC236}">
                <a16:creationId xmlns:a16="http://schemas.microsoft.com/office/drawing/2014/main" id="{6402A2FD-2B04-4DF6-AFAB-2A15584BE6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B890D62-01B2-41B7-A732-8AD65EE4FF96}" type="slidenum">
              <a:rPr lang="en-US" altLang="ja-JP" smtClean="0">
                <a:latin typeface="メイリオ" panose="020B0604030504040204" pitchFamily="50" charset="-128"/>
                <a:ea typeface="メイリオ" panose="020B0604030504040204" pitchFamily="50" charset="-128"/>
              </a:rPr>
              <a:pPr>
                <a:spcBef>
                  <a:spcPct val="0"/>
                </a:spcBef>
              </a:pPr>
              <a:t>93</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5F15E4C-19EB-4ECC-98B8-4807693083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1FB071-8F58-4A63-ACB3-C8CB700729C6}" type="slidenum">
              <a:rPr lang="en-US" altLang="ja-JP" smtClean="0">
                <a:latin typeface="メイリオ" panose="020B0604030504040204" pitchFamily="50" charset="-128"/>
                <a:ea typeface="メイリオ" panose="020B0604030504040204" pitchFamily="50" charset="-128"/>
              </a:rPr>
              <a:pPr>
                <a:spcBef>
                  <a:spcPct val="0"/>
                </a:spcBef>
              </a:pPr>
              <a:t>94</a:t>
            </a:fld>
            <a:endParaRPr lang="en-US" altLang="ja-JP" dirty="0">
              <a:latin typeface="メイリオ" panose="020B0604030504040204" pitchFamily="50" charset="-128"/>
              <a:ea typeface="メイリオ" panose="020B0604030504040204" pitchFamily="50" charset="-128"/>
            </a:endParaRPr>
          </a:p>
        </p:txBody>
      </p:sp>
      <p:sp>
        <p:nvSpPr>
          <p:cNvPr id="173059" name="Rectangle 2">
            <a:extLst>
              <a:ext uri="{FF2B5EF4-FFF2-40B4-BE49-F238E27FC236}">
                <a16:creationId xmlns:a16="http://schemas.microsoft.com/office/drawing/2014/main" id="{5A93B9AE-9DBD-49CE-8C8B-ED6A71B9FB4C}"/>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1D92295B-CD34-4D80-9E34-3DC51B43210E}"/>
              </a:ext>
            </a:extLst>
          </p:cNvPr>
          <p:cNvSpPr>
            <a:spLocks noGrp="1" noChangeArrowheads="1"/>
          </p:cNvSpPr>
          <p:nvPr>
            <p:ph type="body" idx="1"/>
          </p:nvPr>
        </p:nvSpPr>
        <p:spPr>
          <a:xfrm>
            <a:off x="681038" y="4721225"/>
            <a:ext cx="5602882"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盗難防止策は施錠保管の他にパソコンのワイヤーロックがある。</a:t>
            </a:r>
          </a:p>
          <a:p>
            <a:pPr marL="171450" indent="-171450">
              <a:buFont typeface="Wingdings" panose="05000000000000000000" pitchFamily="2" charset="2"/>
              <a:buChar char="l"/>
            </a:pPr>
            <a:r>
              <a:rPr lang="ja-JP" altLang="en-US" dirty="0"/>
              <a:t>施錠できる引き出しやキャビネットがなかったり、ワイヤーで固定すると業務に支障がある場合には、パソコンをシンクライアント</a:t>
            </a:r>
            <a:r>
              <a:rPr lang="en-US" altLang="ja-JP" baseline="30000" dirty="0"/>
              <a:t>※</a:t>
            </a:r>
            <a:r>
              <a:rPr lang="ja-JP" altLang="en-US" dirty="0"/>
              <a:t>端末化すれば、盗難されても漏えいは防ぐことができる。</a:t>
            </a:r>
            <a:endParaRPr lang="en-US" altLang="ja-JP" dirty="0"/>
          </a:p>
          <a:p>
            <a:r>
              <a:rPr lang="en-US" altLang="ja-JP" dirty="0"/>
              <a:t>※</a:t>
            </a:r>
            <a:r>
              <a:rPr lang="ja-JP" altLang="en-US" b="1" dirty="0"/>
              <a:t>シンクライアント</a:t>
            </a:r>
            <a:r>
              <a:rPr lang="en-US" altLang="ja-JP" b="1" dirty="0"/>
              <a:t>(Thin client)</a:t>
            </a:r>
            <a:r>
              <a:rPr lang="ja-JP" altLang="en-US" b="1" dirty="0"/>
              <a:t>　</a:t>
            </a:r>
            <a:r>
              <a:rPr lang="ja-JP" altLang="en-US" dirty="0"/>
              <a:t>パソコンに必要最小限の処理をさせ、ほとんどの処理をサーバ側に集中させる技術全般のこと。　パソコン側にデータを保存しないので盗難されてもデータは漏えいしない。</a:t>
            </a:r>
            <a:endParaRPr lang="en-US" altLang="ja-JP"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スライド イメージ プレースホルダー 1">
            <a:extLst>
              <a:ext uri="{FF2B5EF4-FFF2-40B4-BE49-F238E27FC236}">
                <a16:creationId xmlns:a16="http://schemas.microsoft.com/office/drawing/2014/main" id="{662179DE-5A6A-4393-9B84-261EAC453C62}"/>
              </a:ext>
            </a:extLst>
          </p:cNvPr>
          <p:cNvSpPr>
            <a:spLocks noGrp="1" noRot="1" noChangeAspect="1" noChangeArrowheads="1" noTextEdit="1"/>
          </p:cNvSpPr>
          <p:nvPr>
            <p:ph type="sldImg"/>
          </p:nvPr>
        </p:nvSpPr>
        <p:spPr>
          <a:ln/>
        </p:spPr>
      </p:sp>
      <p:sp>
        <p:nvSpPr>
          <p:cNvPr id="175107" name="ノート プレースホルダー 2">
            <a:extLst>
              <a:ext uri="{FF2B5EF4-FFF2-40B4-BE49-F238E27FC236}">
                <a16:creationId xmlns:a16="http://schemas.microsoft.com/office/drawing/2014/main" id="{ED942066-EA64-4ACB-9519-B2026537F4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退社後や休日など社内に人がいなくなる時間帯の物理的な侵入を防止する。</a:t>
            </a:r>
          </a:p>
          <a:p>
            <a:endParaRPr lang="ja-JP" altLang="en-US" dirty="0"/>
          </a:p>
        </p:txBody>
      </p:sp>
      <p:sp>
        <p:nvSpPr>
          <p:cNvPr id="175108" name="スライド番号プレースホルダー 3">
            <a:extLst>
              <a:ext uri="{FF2B5EF4-FFF2-40B4-BE49-F238E27FC236}">
                <a16:creationId xmlns:a16="http://schemas.microsoft.com/office/drawing/2014/main" id="{465F29F9-DDA3-4D82-B09E-4E0D59CB7EF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3E9441-60E4-4A44-9968-E8906A490B91}" type="slidenum">
              <a:rPr lang="en-US" altLang="ja-JP" smtClean="0">
                <a:latin typeface="メイリオ" panose="020B0604030504040204" pitchFamily="50" charset="-128"/>
                <a:ea typeface="メイリオ" panose="020B0604030504040204" pitchFamily="50" charset="-128"/>
              </a:rPr>
              <a:pPr>
                <a:spcBef>
                  <a:spcPct val="0"/>
                </a:spcBef>
              </a:pPr>
              <a:t>95</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EFF4A784-9893-496F-8576-A133AF1253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268C4DB-85B5-4A06-BEA6-10CCC475AAB8}" type="slidenum">
              <a:rPr lang="en-US" altLang="ja-JP" smtClean="0">
                <a:latin typeface="メイリオ" panose="020B0604030504040204" pitchFamily="50" charset="-128"/>
                <a:ea typeface="メイリオ" panose="020B0604030504040204" pitchFamily="50" charset="-128"/>
              </a:rPr>
              <a:pPr>
                <a:spcBef>
                  <a:spcPct val="0"/>
                </a:spcBef>
              </a:pPr>
              <a:t>96</a:t>
            </a:fld>
            <a:endParaRPr lang="en-US" altLang="ja-JP" dirty="0">
              <a:latin typeface="メイリオ" panose="020B0604030504040204" pitchFamily="50" charset="-128"/>
              <a:ea typeface="メイリオ" panose="020B0604030504040204" pitchFamily="50" charset="-128"/>
            </a:endParaRPr>
          </a:p>
        </p:txBody>
      </p:sp>
      <p:sp>
        <p:nvSpPr>
          <p:cNvPr id="179203" name="Rectangle 2">
            <a:extLst>
              <a:ext uri="{FF2B5EF4-FFF2-40B4-BE49-F238E27FC236}">
                <a16:creationId xmlns:a16="http://schemas.microsoft.com/office/drawing/2014/main" id="{50193368-3D52-46B6-9435-1719F0FAB707}"/>
              </a:ext>
            </a:extLst>
          </p:cNvPr>
          <p:cNvSpPr>
            <a:spLocks noGrp="1" noRot="1" noChangeAspect="1" noChangeArrowheads="1" noTextEdit="1"/>
          </p:cNvSpPr>
          <p:nvPr>
            <p:ph type="sldImg"/>
          </p:nvPr>
        </p:nvSpPr>
        <p:spPr>
          <a:ln/>
        </p:spPr>
      </p:sp>
      <p:sp>
        <p:nvSpPr>
          <p:cNvPr id="179204" name="Rectangle 3">
            <a:extLst>
              <a:ext uri="{FF2B5EF4-FFF2-40B4-BE49-F238E27FC236}">
                <a16:creationId xmlns:a16="http://schemas.microsoft.com/office/drawing/2014/main" id="{3042DE45-0F07-4C42-BF9A-8DBDDF73D81A}"/>
              </a:ext>
            </a:extLst>
          </p:cNvPr>
          <p:cNvSpPr>
            <a:spLocks noGrp="1" noChangeArrowheads="1"/>
          </p:cNvSpPr>
          <p:nvPr>
            <p:ph type="body" idx="1"/>
          </p:nvPr>
        </p:nvSpPr>
        <p:spPr>
          <a:xfrm>
            <a:off x="681038" y="4721225"/>
            <a:ext cx="5602882"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mn-ea"/>
              </a:rPr>
              <a:t>事務所が無人になったときに注意すべき項目について、最後に退出する者が実施状況を記録することで、鍵の閉め忘れ、電源の消し忘れなどを防止する。</a:t>
            </a:r>
          </a:p>
          <a:p>
            <a:pPr marL="171450" indent="-171450" eaLnBrk="1" hangingPunct="1">
              <a:buFont typeface="Wingdings" panose="05000000000000000000" pitchFamily="2" charset="2"/>
              <a:buChar char="l"/>
            </a:pPr>
            <a:r>
              <a:rPr lang="ja-JP" altLang="en-US" dirty="0">
                <a:latin typeface="+mn-ea"/>
              </a:rPr>
              <a:t>商業ビルの場合などは、施設警備の体制も確認し、不十分な場合は自社で補う必要がある。</a:t>
            </a:r>
            <a:endParaRPr lang="en-US" altLang="ja-JP" dirty="0">
              <a:latin typeface="+mn-ea"/>
            </a:endParaRPr>
          </a:p>
          <a:p>
            <a:pPr marL="171450" indent="-171450">
              <a:buFont typeface="Wingdings" panose="05000000000000000000" pitchFamily="2" charset="2"/>
              <a:buChar char="l"/>
            </a:pPr>
            <a:r>
              <a:rPr lang="ja-JP" altLang="en-US" dirty="0"/>
              <a:t>運用例としてはチェックリストを出口付近に掲示し、</a:t>
            </a:r>
            <a:r>
              <a:rPr lang="ja-JP" altLang="en-US" dirty="0">
                <a:latin typeface="+mn-ea"/>
              </a:rPr>
              <a:t>最後に退出する者</a:t>
            </a:r>
            <a:r>
              <a:rPr lang="ja-JP" altLang="en-US" dirty="0"/>
              <a:t>が点検した結果を記録する。</a:t>
            </a:r>
            <a:endParaRPr lang="en-US" altLang="ja-JP" dirty="0"/>
          </a:p>
          <a:p>
            <a:pPr marL="171450" indent="-171450">
              <a:buFont typeface="Wingdings" panose="05000000000000000000" pitchFamily="2" charset="2"/>
              <a:buChar char="l"/>
            </a:pPr>
            <a:r>
              <a:rPr lang="ja-JP" altLang="en-US" dirty="0"/>
              <a:t>実施もれがあった場合は</a:t>
            </a:r>
            <a:r>
              <a:rPr lang="ja-JP" altLang="en-US" dirty="0">
                <a:latin typeface="+mn-ea"/>
              </a:rPr>
              <a:t>最後に退出する者</a:t>
            </a:r>
            <a:r>
              <a:rPr lang="ja-JP" altLang="en-US" dirty="0"/>
              <a:t>が対応し、書類放置など対応できないことは翌日に当事者に伝え注意を促す。</a:t>
            </a:r>
            <a:endParaRPr lang="en-US" altLang="ja-JP" dirty="0"/>
          </a:p>
          <a:p>
            <a:pPr marL="171450" indent="-171450">
              <a:buFont typeface="Wingdings" panose="05000000000000000000" pitchFamily="2" charset="2"/>
              <a:buChar char="l"/>
            </a:pPr>
            <a:r>
              <a:rPr lang="ja-JP" altLang="en-US" dirty="0"/>
              <a:t>パソコンの電源を切ることで、侵入された際の不正操作を防止するとともに、社外からのリモート接続機能の悪用を防ぐ効果があるので、必要に応じてチェックする。</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スライド イメージ プレースホルダー 1">
            <a:extLst>
              <a:ext uri="{FF2B5EF4-FFF2-40B4-BE49-F238E27FC236}">
                <a16:creationId xmlns:a16="http://schemas.microsoft.com/office/drawing/2014/main" id="{BD2979E8-1A99-4DC5-9B17-AB5C5CC1C8D5}"/>
              </a:ext>
            </a:extLst>
          </p:cNvPr>
          <p:cNvSpPr>
            <a:spLocks noGrp="1" noRot="1" noChangeAspect="1" noChangeArrowheads="1" noTextEdit="1"/>
          </p:cNvSpPr>
          <p:nvPr>
            <p:ph type="sldImg"/>
          </p:nvPr>
        </p:nvSpPr>
        <p:spPr>
          <a:ln/>
        </p:spPr>
      </p:sp>
      <p:sp>
        <p:nvSpPr>
          <p:cNvPr id="183299" name="ノート プレースホルダー 2">
            <a:extLst>
              <a:ext uri="{FF2B5EF4-FFF2-40B4-BE49-F238E27FC236}">
                <a16:creationId xmlns:a16="http://schemas.microsoft.com/office/drawing/2014/main" id="{2AB88EDB-31A0-4DF8-AAD3-D3838C28DF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廃棄された媒体からの情報漏えいは多数発生しているため、特に電子媒体を廃棄する際には、技術的な特性を理解したうえで、確実に復元できないようにしてから廃棄する必要がある。</a:t>
            </a:r>
          </a:p>
          <a:p>
            <a:endParaRPr lang="ja-JP" altLang="en-US" dirty="0"/>
          </a:p>
        </p:txBody>
      </p:sp>
      <p:sp>
        <p:nvSpPr>
          <p:cNvPr id="183300" name="スライド番号プレースホルダー 3">
            <a:extLst>
              <a:ext uri="{FF2B5EF4-FFF2-40B4-BE49-F238E27FC236}">
                <a16:creationId xmlns:a16="http://schemas.microsoft.com/office/drawing/2014/main" id="{FFE04DCE-0E58-44A7-80DA-76999F7B62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5A8D43-0F81-486E-81D2-2084E9FF4D94}" type="slidenum">
              <a:rPr lang="en-US" altLang="ja-JP" smtClean="0">
                <a:latin typeface="メイリオ" panose="020B0604030504040204" pitchFamily="50" charset="-128"/>
                <a:ea typeface="メイリオ" panose="020B0604030504040204" pitchFamily="50" charset="-128"/>
              </a:rPr>
              <a:pPr>
                <a:spcBef>
                  <a:spcPct val="0"/>
                </a:spcBef>
              </a:pPr>
              <a:t>97</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EC6E7C6F-BE42-4F29-9981-B2987BF035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2CFB40B-1FB6-45BC-A6B5-C06B7FE1891D}" type="slidenum">
              <a:rPr lang="en-US" altLang="ja-JP" smtClean="0">
                <a:latin typeface="メイリオ" panose="020B0604030504040204" pitchFamily="50" charset="-128"/>
                <a:ea typeface="メイリオ" panose="020B0604030504040204" pitchFamily="50" charset="-128"/>
              </a:rPr>
              <a:pPr>
                <a:spcBef>
                  <a:spcPct val="0"/>
                </a:spcBef>
              </a:pPr>
              <a:t>98</a:t>
            </a:fld>
            <a:endParaRPr lang="en-US" altLang="ja-JP" dirty="0">
              <a:latin typeface="メイリオ" panose="020B0604030504040204" pitchFamily="50" charset="-128"/>
              <a:ea typeface="メイリオ" panose="020B0604030504040204" pitchFamily="50" charset="-128"/>
            </a:endParaRPr>
          </a:p>
        </p:txBody>
      </p:sp>
      <p:sp>
        <p:nvSpPr>
          <p:cNvPr id="185347" name="Rectangle 2">
            <a:extLst>
              <a:ext uri="{FF2B5EF4-FFF2-40B4-BE49-F238E27FC236}">
                <a16:creationId xmlns:a16="http://schemas.microsoft.com/office/drawing/2014/main" id="{612CFBDF-B30C-49CB-8D7F-243BF65066C4}"/>
              </a:ext>
            </a:extLst>
          </p:cNvPr>
          <p:cNvSpPr>
            <a:spLocks noGrp="1" noRot="1" noChangeAspect="1" noChangeArrowheads="1" noTextEdit="1"/>
          </p:cNvSpPr>
          <p:nvPr>
            <p:ph type="sldImg"/>
          </p:nvPr>
        </p:nvSpPr>
        <p:spPr>
          <a:ln/>
        </p:spPr>
      </p:sp>
      <p:sp>
        <p:nvSpPr>
          <p:cNvPr id="185348" name="Rectangle 3">
            <a:extLst>
              <a:ext uri="{FF2B5EF4-FFF2-40B4-BE49-F238E27FC236}">
                <a16:creationId xmlns:a16="http://schemas.microsoft.com/office/drawing/2014/main" id="{F46CFC1D-3B9D-4C3E-88B9-A771C5ED12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ja-JP" dirty="0">
                <a:latin typeface="ＭＳ Ｐ明朝" panose="02020600040205080304" pitchFamily="18" charset="-128"/>
              </a:rPr>
              <a:t>書類</a:t>
            </a:r>
            <a:r>
              <a:rPr lang="ja-JP" altLang="en-US" dirty="0">
                <a:latin typeface="ＭＳ Ｐ明朝" panose="02020600040205080304" pitchFamily="18" charset="-128"/>
              </a:rPr>
              <a:t>や</a:t>
            </a:r>
            <a:r>
              <a:rPr lang="en-US" altLang="ja-JP" dirty="0"/>
              <a:t>CD/DVD</a:t>
            </a:r>
            <a:r>
              <a:rPr lang="ja-JP" altLang="en-US" dirty="0">
                <a:latin typeface="ＭＳ Ｐ明朝" panose="02020600040205080304" pitchFamily="18" charset="-128"/>
              </a:rPr>
              <a:t>のように</a:t>
            </a:r>
            <a:r>
              <a:rPr lang="ja-JP" altLang="ja-JP" dirty="0">
                <a:latin typeface="ＭＳ Ｐ明朝" panose="02020600040205080304" pitchFamily="18" charset="-128"/>
              </a:rPr>
              <a:t>、一般ゴミ</a:t>
            </a:r>
            <a:r>
              <a:rPr lang="ja-JP" altLang="en-US" dirty="0">
                <a:latin typeface="ＭＳ Ｐ明朝" panose="02020600040205080304" pitchFamily="18" charset="-128"/>
              </a:rPr>
              <a:t>として扱われるものは、細断するなどして復元することが困難な状態してから廃棄する。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宛名が記載された封筒、ハガキなども個人情報に該当するため、破って捨てるなど注意が必要である。</a:t>
            </a:r>
            <a:endParaRPr lang="ja-JP" altLang="ja-JP" dirty="0">
              <a:latin typeface="ＭＳ Ｐ明朝" panose="02020600040205080304" pitchFamily="18" charset="-128"/>
            </a:endParaRPr>
          </a:p>
        </p:txBody>
      </p:sp>
    </p:spTree>
    <p:extLst>
      <p:ext uri="{BB962C8B-B14F-4D97-AF65-F5344CB8AC3E}">
        <p14:creationId xmlns:p14="http://schemas.microsoft.com/office/powerpoint/2010/main" val="30242285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B05FDB0A-6D29-4F77-B3CC-54F16C78E6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194DC8-E6D1-4EF4-8296-E0ABF0B9D0CA}" type="slidenum">
              <a:rPr lang="en-US" altLang="ja-JP" smtClean="0">
                <a:latin typeface="メイリオ" panose="020B0604030504040204" pitchFamily="50" charset="-128"/>
                <a:ea typeface="メイリオ" panose="020B0604030504040204" pitchFamily="50" charset="-128"/>
              </a:rPr>
              <a:pPr>
                <a:spcBef>
                  <a:spcPct val="0"/>
                </a:spcBef>
              </a:pPr>
              <a:t>99</a:t>
            </a:fld>
            <a:endParaRPr lang="en-US" altLang="ja-JP" dirty="0">
              <a:latin typeface="メイリオ" panose="020B0604030504040204" pitchFamily="50" charset="-128"/>
              <a:ea typeface="メイリオ" panose="020B0604030504040204" pitchFamily="50" charset="-128"/>
            </a:endParaRPr>
          </a:p>
        </p:txBody>
      </p:sp>
      <p:sp>
        <p:nvSpPr>
          <p:cNvPr id="187395" name="Rectangle 2">
            <a:extLst>
              <a:ext uri="{FF2B5EF4-FFF2-40B4-BE49-F238E27FC236}">
                <a16:creationId xmlns:a16="http://schemas.microsoft.com/office/drawing/2014/main" id="{33A9ABF9-120A-4A60-BDF0-2301BAAC77AB}"/>
              </a:ext>
            </a:extLst>
          </p:cNvPr>
          <p:cNvSpPr>
            <a:spLocks noGrp="1" noRot="1" noChangeAspect="1" noChangeArrowheads="1" noTextEdit="1"/>
          </p:cNvSpPr>
          <p:nvPr>
            <p:ph type="sldImg"/>
          </p:nvPr>
        </p:nvSpPr>
        <p:spPr>
          <a:ln/>
        </p:spPr>
      </p:sp>
      <p:sp>
        <p:nvSpPr>
          <p:cNvPr id="187396" name="Rectangle 3">
            <a:extLst>
              <a:ext uri="{FF2B5EF4-FFF2-40B4-BE49-F238E27FC236}">
                <a16:creationId xmlns:a16="http://schemas.microsoft.com/office/drawing/2014/main" id="{897A782B-3425-4F93-A710-A0C5B46D2B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mn-ea"/>
              </a:rPr>
              <a:t>社内で処分できない書類は溶解、焼却など外部の専門サービスに委託することがあるが、委託先から流出する危険性もあるため、守秘契約や確実に処分したことの報告書等の提出を求める必要がある。</a:t>
            </a:r>
            <a:endParaRPr lang="ja-JP" altLang="ja-JP" dirty="0">
              <a:latin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テキスト ボックス 3">
            <a:extLst>
              <a:ext uri="{FF2B5EF4-FFF2-40B4-BE49-F238E27FC236}">
                <a16:creationId xmlns:a16="http://schemas.microsoft.com/office/drawing/2014/main" id="{1EEEE69E-6673-4E7D-AA51-8FA28A89F259}"/>
              </a:ext>
            </a:extLst>
          </p:cNvPr>
          <p:cNvSpPr txBox="1"/>
          <p:nvPr userDrawn="1"/>
        </p:nvSpPr>
        <p:spPr>
          <a:xfrm>
            <a:off x="7452320" y="24879"/>
            <a:ext cx="1693323" cy="307777"/>
          </a:xfrm>
          <a:prstGeom prst="rect">
            <a:avLst/>
          </a:prstGeom>
          <a:noFill/>
        </p:spPr>
        <p:txBody>
          <a:bodyPr wrap="square" rtlCol="0">
            <a:spAutoFit/>
          </a:bodyPr>
          <a:lstStyle/>
          <a:p>
            <a:pPr algn="ctr"/>
            <a:r>
              <a:rPr kumimoji="1" lang="en-US" altLang="ja-JP" sz="1400" dirty="0">
                <a:latin typeface="Verdana" panose="020B0604030504040204" pitchFamily="34" charset="0"/>
                <a:ea typeface="Verdana" panose="020B0604030504040204" pitchFamily="34" charset="0"/>
                <a:cs typeface="Verdana" panose="020B0604030504040204" pitchFamily="34" charset="0"/>
              </a:rPr>
              <a:t>2020_Ver.2_120</a:t>
            </a:r>
            <a:endParaRPr kumimoji="1" lang="ja-JP" altLang="en-US" sz="1400" dirty="0">
              <a:latin typeface="Verdana" panose="020B0604030504040204" pitchFamily="34" charset="0"/>
              <a:ea typeface="メイリオ" panose="020B0604030504040204" pitchFamily="50" charset="-128"/>
              <a:cs typeface="Verdana" panose="020B0604030504040204" pitchFamily="34" charset="0"/>
            </a:endParaRPr>
          </a:p>
        </p:txBody>
      </p:sp>
    </p:spTree>
    <p:extLst>
      <p:ext uri="{BB962C8B-B14F-4D97-AF65-F5344CB8AC3E}">
        <p14:creationId xmlns:p14="http://schemas.microsoft.com/office/powerpoint/2010/main" val="230418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a:extLst>
              <a:ext uri="{FF2B5EF4-FFF2-40B4-BE49-F238E27FC236}">
                <a16:creationId xmlns:a16="http://schemas.microsoft.com/office/drawing/2014/main" id="{E25DABC4-E349-4079-B134-73804C2D4FDB}"/>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1568814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08763" y="260350"/>
            <a:ext cx="2036762" cy="6076950"/>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98475" y="260350"/>
            <a:ext cx="5957888" cy="6076950"/>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a:extLst>
              <a:ext uri="{FF2B5EF4-FFF2-40B4-BE49-F238E27FC236}">
                <a16:creationId xmlns:a16="http://schemas.microsoft.com/office/drawing/2014/main" id="{59FE11F9-2C27-4A96-A5B4-E53DA08ABE3B}"/>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964974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5">
            <a:extLst>
              <a:ext uri="{FF2B5EF4-FFF2-40B4-BE49-F238E27FC236}">
                <a16:creationId xmlns:a16="http://schemas.microsoft.com/office/drawing/2014/main" id="{E4D9C2AF-264B-4C23-9048-0E05FE50F7C1}"/>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846072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022282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5">
            <a:extLst>
              <a:ext uri="{FF2B5EF4-FFF2-40B4-BE49-F238E27FC236}">
                <a16:creationId xmlns:a16="http://schemas.microsoft.com/office/drawing/2014/main" id="{5F2DE797-B7EF-4964-8FE3-ACEA02BFB687}"/>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1004370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98475" y="1412875"/>
            <a:ext cx="3997325" cy="4924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412875"/>
            <a:ext cx="3997325" cy="4924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5">
            <a:extLst>
              <a:ext uri="{FF2B5EF4-FFF2-40B4-BE49-F238E27FC236}">
                <a16:creationId xmlns:a16="http://schemas.microsoft.com/office/drawing/2014/main" id="{6FDBB126-23A7-4AD3-A556-99998630F1AC}"/>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154927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5">
            <a:extLst>
              <a:ext uri="{FF2B5EF4-FFF2-40B4-BE49-F238E27FC236}">
                <a16:creationId xmlns:a16="http://schemas.microsoft.com/office/drawing/2014/main" id="{CD82256F-397C-4A67-9693-DE7561268983}"/>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083839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5">
            <a:extLst>
              <a:ext uri="{FF2B5EF4-FFF2-40B4-BE49-F238E27FC236}">
                <a16:creationId xmlns:a16="http://schemas.microsoft.com/office/drawing/2014/main" id="{D4F421C2-9DB7-417A-A04A-C9DF677741CA}"/>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499683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E370E93-C50A-4267-9B10-11EE6F4CD871}"/>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876758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5">
            <a:extLst>
              <a:ext uri="{FF2B5EF4-FFF2-40B4-BE49-F238E27FC236}">
                <a16:creationId xmlns:a16="http://schemas.microsoft.com/office/drawing/2014/main" id="{27F37D0C-B902-4182-9915-4B258949724C}"/>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466399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a:extLst>
              <a:ext uri="{FF2B5EF4-FFF2-40B4-BE49-F238E27FC236}">
                <a16:creationId xmlns:a16="http://schemas.microsoft.com/office/drawing/2014/main" id="{7E3021DB-8CA8-45A4-BB7D-B1DA96C200C1}"/>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607812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5">
            <a:extLst>
              <a:ext uri="{FF2B5EF4-FFF2-40B4-BE49-F238E27FC236}">
                <a16:creationId xmlns:a16="http://schemas.microsoft.com/office/drawing/2014/main" id="{260D413E-FEF3-486A-AE0C-F7EBB7DF2279}"/>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862306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a:extLst>
              <a:ext uri="{FF2B5EF4-FFF2-40B4-BE49-F238E27FC236}">
                <a16:creationId xmlns:a16="http://schemas.microsoft.com/office/drawing/2014/main" id="{1E90D257-7FD1-4172-BCF2-1CE8FB7CD039}"/>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1724574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08763" y="260350"/>
            <a:ext cx="2036762" cy="6076950"/>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98475" y="260350"/>
            <a:ext cx="5957888" cy="6076950"/>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a:extLst>
              <a:ext uri="{FF2B5EF4-FFF2-40B4-BE49-F238E27FC236}">
                <a16:creationId xmlns:a16="http://schemas.microsoft.com/office/drawing/2014/main" id="{E2619BBE-9C65-4F75-AD9F-91DEAA75CA39}"/>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998252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5">
            <a:extLst>
              <a:ext uri="{FF2B5EF4-FFF2-40B4-BE49-F238E27FC236}">
                <a16:creationId xmlns:a16="http://schemas.microsoft.com/office/drawing/2014/main" id="{37E06A48-5062-4E1B-BDC0-DC0184C6AB54}"/>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289137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98475" y="1412875"/>
            <a:ext cx="3997325" cy="4924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412875"/>
            <a:ext cx="3997325" cy="4924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5">
            <a:extLst>
              <a:ext uri="{FF2B5EF4-FFF2-40B4-BE49-F238E27FC236}">
                <a16:creationId xmlns:a16="http://schemas.microsoft.com/office/drawing/2014/main" id="{1288BF8B-6C3D-4B5A-8227-E9446A5F4DD3}"/>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789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5">
            <a:extLst>
              <a:ext uri="{FF2B5EF4-FFF2-40B4-BE49-F238E27FC236}">
                <a16:creationId xmlns:a16="http://schemas.microsoft.com/office/drawing/2014/main" id="{ADB4D239-60ED-4802-B11B-BBB9CC4619E0}"/>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742528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5">
            <a:extLst>
              <a:ext uri="{FF2B5EF4-FFF2-40B4-BE49-F238E27FC236}">
                <a16:creationId xmlns:a16="http://schemas.microsoft.com/office/drawing/2014/main" id="{B92F8282-0A90-4ECF-94E3-4638AE68C071}"/>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044490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ADAC381-2B6C-4F95-855F-FB259B0EF230}"/>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71853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5">
            <a:extLst>
              <a:ext uri="{FF2B5EF4-FFF2-40B4-BE49-F238E27FC236}">
                <a16:creationId xmlns:a16="http://schemas.microsoft.com/office/drawing/2014/main" id="{338F8A1C-2324-41B1-96D3-317A9E0B2DE7}"/>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64981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5">
            <a:extLst>
              <a:ext uri="{FF2B5EF4-FFF2-40B4-BE49-F238E27FC236}">
                <a16:creationId xmlns:a16="http://schemas.microsoft.com/office/drawing/2014/main" id="{CCE0B69F-E182-45A1-87A6-E6AD3D19AE2F}"/>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118144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4">
            <a:extLst>
              <a:ext uri="{FF2B5EF4-FFF2-40B4-BE49-F238E27FC236}">
                <a16:creationId xmlns:a16="http://schemas.microsoft.com/office/drawing/2014/main" id="{BBF5F0A0-CDBD-4C38-BA2C-74FDF1E26D6A}"/>
              </a:ext>
            </a:extLst>
          </p:cNvPr>
          <p:cNvSpPr>
            <a:spLocks noGrp="1" noChangeArrowheads="1"/>
          </p:cNvSpPr>
          <p:nvPr>
            <p:ph type="body" idx="1"/>
          </p:nvPr>
        </p:nvSpPr>
        <p:spPr bwMode="auto">
          <a:xfrm>
            <a:off x="498475" y="1412875"/>
            <a:ext cx="814705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028" name="Text Box 9">
            <a:extLst>
              <a:ext uri="{FF2B5EF4-FFF2-40B4-BE49-F238E27FC236}">
                <a16:creationId xmlns:a16="http://schemas.microsoft.com/office/drawing/2014/main" id="{2D17CF3C-CBD9-4DFE-A89E-38C2AE33608E}"/>
              </a:ext>
            </a:extLst>
          </p:cNvPr>
          <p:cNvSpPr txBox="1">
            <a:spLocks noChangeArrowheads="1"/>
          </p:cNvSpPr>
          <p:nvPr/>
        </p:nvSpPr>
        <p:spPr bwMode="auto">
          <a:xfrm>
            <a:off x="4572000" y="260350"/>
            <a:ext cx="4103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Arial" charset="0"/>
                <a:ea typeface="ＭＳ Ｐゴシック" charset="-128"/>
              </a:defRPr>
            </a:lvl1pPr>
            <a:lvl2pPr marL="742950" indent="-285750">
              <a:defRPr kumimoji="1" sz="3200" b="1">
                <a:solidFill>
                  <a:schemeClr val="tx1"/>
                </a:solidFill>
                <a:latin typeface="Arial" charset="0"/>
                <a:ea typeface="ＭＳ Ｐゴシック" charset="-128"/>
              </a:defRPr>
            </a:lvl2pPr>
            <a:lvl3pPr marL="1143000" indent="-228600">
              <a:defRPr kumimoji="1" sz="3200" b="1">
                <a:solidFill>
                  <a:schemeClr val="tx1"/>
                </a:solidFill>
                <a:latin typeface="Arial" charset="0"/>
                <a:ea typeface="ＭＳ Ｐゴシック" charset="-128"/>
              </a:defRPr>
            </a:lvl3pPr>
            <a:lvl4pPr marL="1600200" indent="-228600">
              <a:defRPr kumimoji="1" sz="3200" b="1">
                <a:solidFill>
                  <a:schemeClr val="tx1"/>
                </a:solidFill>
                <a:latin typeface="Arial" charset="0"/>
                <a:ea typeface="ＭＳ Ｐゴシック" charset="-128"/>
              </a:defRPr>
            </a:lvl4pPr>
            <a:lvl5pPr marL="2057400" indent="-228600">
              <a:defRPr kumimoji="1" sz="3200" b="1">
                <a:solidFill>
                  <a:schemeClr val="tx1"/>
                </a:solidFill>
                <a:latin typeface="Arial" charset="0"/>
                <a:ea typeface="ＭＳ Ｐゴシック" charset="-128"/>
              </a:defRPr>
            </a:lvl5pPr>
            <a:lvl6pPr marL="2514600" indent="-228600" algn="ctr" eaLnBrk="0" fontAlgn="base" hangingPunct="0">
              <a:spcBef>
                <a:spcPct val="20000"/>
              </a:spcBef>
              <a:spcAft>
                <a:spcPct val="0"/>
              </a:spcAft>
              <a:buClr>
                <a:schemeClr val="tx1"/>
              </a:buClr>
              <a:defRPr kumimoji="1" sz="3200" b="1">
                <a:solidFill>
                  <a:schemeClr val="tx1"/>
                </a:solidFill>
                <a:latin typeface="Arial" charset="0"/>
                <a:ea typeface="ＭＳ Ｐゴシック" charset="-128"/>
              </a:defRPr>
            </a:lvl6pPr>
            <a:lvl7pPr marL="2971800" indent="-228600" algn="ctr" eaLnBrk="0" fontAlgn="base" hangingPunct="0">
              <a:spcBef>
                <a:spcPct val="20000"/>
              </a:spcBef>
              <a:spcAft>
                <a:spcPct val="0"/>
              </a:spcAft>
              <a:buClr>
                <a:schemeClr val="tx1"/>
              </a:buClr>
              <a:defRPr kumimoji="1" sz="3200" b="1">
                <a:solidFill>
                  <a:schemeClr val="tx1"/>
                </a:solidFill>
                <a:latin typeface="Arial" charset="0"/>
                <a:ea typeface="ＭＳ Ｐゴシック" charset="-128"/>
              </a:defRPr>
            </a:lvl7pPr>
            <a:lvl8pPr marL="3429000" indent="-228600" algn="ctr" eaLnBrk="0" fontAlgn="base" hangingPunct="0">
              <a:spcBef>
                <a:spcPct val="20000"/>
              </a:spcBef>
              <a:spcAft>
                <a:spcPct val="0"/>
              </a:spcAft>
              <a:buClr>
                <a:schemeClr val="tx1"/>
              </a:buClr>
              <a:defRPr kumimoji="1" sz="3200" b="1">
                <a:solidFill>
                  <a:schemeClr val="tx1"/>
                </a:solidFill>
                <a:latin typeface="Arial" charset="0"/>
                <a:ea typeface="ＭＳ Ｐゴシック" charset="-128"/>
              </a:defRPr>
            </a:lvl8pPr>
            <a:lvl9pPr marL="3886200" indent="-228600" algn="ctr" eaLnBrk="0" fontAlgn="base" hangingPunct="0">
              <a:spcBef>
                <a:spcPct val="20000"/>
              </a:spcBef>
              <a:spcAft>
                <a:spcPct val="0"/>
              </a:spcAft>
              <a:buClr>
                <a:schemeClr val="tx1"/>
              </a:buClr>
              <a:defRPr kumimoji="1" sz="3200" b="1">
                <a:solidFill>
                  <a:schemeClr val="tx1"/>
                </a:solidFill>
                <a:latin typeface="Arial" charset="0"/>
                <a:ea typeface="ＭＳ Ｐゴシック" charset="-128"/>
              </a:defRPr>
            </a:lvl9pPr>
          </a:lstStyle>
          <a:p>
            <a:pPr eaLnBrk="1" hangingPunct="1">
              <a:spcBef>
                <a:spcPct val="50000"/>
              </a:spcBef>
              <a:defRPr/>
            </a:pPr>
            <a:endParaRPr lang="ja-JP" altLang="ja-JP" sz="1800" b="0" dirty="0">
              <a:latin typeface="メイリオ" panose="020B0604030504040204" pitchFamily="50" charset="-128"/>
              <a:ea typeface="メイリオ" panose="020B0604030504040204" pitchFamily="50" charset="-128"/>
            </a:endParaRPr>
          </a:p>
        </p:txBody>
      </p:sp>
      <p:sp>
        <p:nvSpPr>
          <p:cNvPr id="1029" name="Rectangle 3">
            <a:extLst>
              <a:ext uri="{FF2B5EF4-FFF2-40B4-BE49-F238E27FC236}">
                <a16:creationId xmlns:a16="http://schemas.microsoft.com/office/drawing/2014/main" id="{16013601-40F0-45A5-8D21-4578B286770A}"/>
              </a:ext>
            </a:extLst>
          </p:cNvPr>
          <p:cNvSpPr>
            <a:spLocks noGrp="1" noChangeArrowheads="1"/>
          </p:cNvSpPr>
          <p:nvPr>
            <p:ph type="title"/>
          </p:nvPr>
        </p:nvSpPr>
        <p:spPr bwMode="auto">
          <a:xfrm>
            <a:off x="539750" y="260350"/>
            <a:ext cx="7127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8" name="Rectangle 5">
            <a:extLst>
              <a:ext uri="{FF2B5EF4-FFF2-40B4-BE49-F238E27FC236}">
                <a16:creationId xmlns:a16="http://schemas.microsoft.com/office/drawing/2014/main" id="{ABF1FC18-BF53-4A3B-AF01-5A07C2A83FDA}"/>
              </a:ext>
            </a:extLst>
          </p:cNvPr>
          <p:cNvSpPr>
            <a:spLocks noGrp="1" noChangeArrowheads="1"/>
          </p:cNvSpPr>
          <p:nvPr>
            <p:ph type="dt" sz="half" idx="2"/>
          </p:nvPr>
        </p:nvSpPr>
        <p:spPr bwMode="auto">
          <a:xfrm>
            <a:off x="395288" y="5876925"/>
            <a:ext cx="21336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spcBef>
                <a:spcPct val="0"/>
              </a:spcBef>
              <a:buClrTx/>
              <a:defRPr sz="1400" b="0">
                <a:latin typeface="メイリオ" panose="020B0604030504040204" pitchFamily="50" charset="-128"/>
                <a:ea typeface="メイリオ" panose="020B0604030504040204" pitchFamily="50" charset="-128"/>
              </a:defRPr>
            </a:lvl1pPr>
          </a:lstStyle>
          <a:p>
            <a:pPr>
              <a:defRPr/>
            </a:pPr>
            <a:endParaRPr lang="en-US" altLang="ja-JP" dirty="0"/>
          </a:p>
        </p:txBody>
      </p:sp>
      <p:sp>
        <p:nvSpPr>
          <p:cNvPr id="4110" name="Text Box 14">
            <a:extLst>
              <a:ext uri="{FF2B5EF4-FFF2-40B4-BE49-F238E27FC236}">
                <a16:creationId xmlns:a16="http://schemas.microsoft.com/office/drawing/2014/main" id="{C1E8F695-351A-45AF-A136-C6725C3DEDD0}"/>
              </a:ext>
            </a:extLst>
          </p:cNvPr>
          <p:cNvSpPr txBox="1">
            <a:spLocks noChangeArrowheads="1"/>
          </p:cNvSpPr>
          <p:nvPr userDrawn="1"/>
        </p:nvSpPr>
        <p:spPr bwMode="auto">
          <a:xfrm>
            <a:off x="468313" y="6524625"/>
            <a:ext cx="3067050" cy="246221"/>
          </a:xfrm>
          <a:prstGeom prst="rect">
            <a:avLst/>
          </a:prstGeom>
          <a:noFill/>
          <a:ln w="9525">
            <a:noFill/>
            <a:miter lim="800000"/>
            <a:headEnd/>
            <a:tailEnd/>
          </a:ln>
          <a:effectLst/>
        </p:spPr>
        <p:txBody>
          <a:bodyPr lIns="90000">
            <a:spAutoFit/>
          </a:bodyPr>
          <a:lstStyle>
            <a:lvl1pPr>
              <a:spcBef>
                <a:spcPct val="0"/>
              </a:spcBef>
              <a:defRPr kumimoji="1" sz="1200">
                <a:solidFill>
                  <a:schemeClr val="tx1"/>
                </a:solidFill>
                <a:latin typeface="Arial" charset="0"/>
                <a:ea typeface="ＭＳ Ｐゴシック" charset="-128"/>
              </a:defRPr>
            </a:lvl1pPr>
            <a:lvl2pPr marL="742950" indent="-285750">
              <a:spcBef>
                <a:spcPct val="0"/>
              </a:spcBef>
              <a:defRPr kumimoji="1" sz="1200">
                <a:solidFill>
                  <a:schemeClr val="tx1"/>
                </a:solidFill>
                <a:latin typeface="Arial" charset="0"/>
                <a:ea typeface="ＭＳ Ｐゴシック" charset="-128"/>
              </a:defRPr>
            </a:lvl2pPr>
            <a:lvl3pPr marL="1143000" indent="-228600">
              <a:spcBef>
                <a:spcPct val="0"/>
              </a:spcBef>
              <a:defRPr kumimoji="1" sz="1200">
                <a:solidFill>
                  <a:schemeClr val="tx1"/>
                </a:solidFill>
                <a:latin typeface="Arial" charset="0"/>
                <a:ea typeface="ＭＳ Ｐゴシック" charset="-128"/>
              </a:defRPr>
            </a:lvl3pPr>
            <a:lvl4pPr marL="1600200" indent="-228600">
              <a:spcBef>
                <a:spcPct val="0"/>
              </a:spcBef>
              <a:defRPr kumimoji="1" sz="1200">
                <a:solidFill>
                  <a:schemeClr val="tx1"/>
                </a:solidFill>
                <a:latin typeface="Arial" charset="0"/>
                <a:ea typeface="ＭＳ Ｐゴシック" charset="-128"/>
              </a:defRPr>
            </a:lvl4pPr>
            <a:lvl5pPr marL="2057400" indent="-228600">
              <a:spcBef>
                <a:spcPct val="0"/>
              </a:spcBef>
              <a:defRPr kumimoji="1" sz="12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Arial" charset="0"/>
                <a:ea typeface="ＭＳ Ｐゴシック" charset="-128"/>
              </a:defRPr>
            </a:lvl9pPr>
          </a:lstStyle>
          <a:p>
            <a:pPr eaLnBrk="1" hangingPunct="1">
              <a:defRPr/>
            </a:pPr>
            <a:r>
              <a:rPr lang="en-US" altLang="ja-JP" sz="1000" dirty="0">
                <a:latin typeface="Tahoma" pitchFamily="34" charset="0"/>
                <a:ea typeface="メイリオ" panose="020B0604030504040204" pitchFamily="50" charset="-128"/>
              </a:rPr>
              <a:t>Copyright © 2020</a:t>
            </a:r>
            <a:r>
              <a:rPr lang="ja-JP" altLang="en-US" sz="1000" dirty="0">
                <a:latin typeface="Tahoma" pitchFamily="34" charset="0"/>
                <a:ea typeface="メイリオ" panose="020B0604030504040204" pitchFamily="50" charset="-128"/>
              </a:rPr>
              <a:t> 独立行政法人 情報処理推進機構</a:t>
            </a:r>
          </a:p>
        </p:txBody>
      </p:sp>
    </p:spTree>
  </p:cSld>
  <p:clrMap bg1="lt1" tx1="dk1" bg2="lt2" tx2="dk2" accent1="accent1" accent2="accent2" accent3="accent3" accent4="accent4" accent5="accent5" accent6="accent6" hlink="hlink" folHlink="folHlink"/>
  <p:sldLayoutIdLst>
    <p:sldLayoutId id="2147485501"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Lst>
  <p:hf hdr="0" ftr="0" dt="0"/>
  <p:txStyles>
    <p:titleStyle>
      <a:lvl1pPr algn="l" rtl="0" eaLnBrk="0" fontAlgn="base" hangingPunct="0">
        <a:spcBef>
          <a:spcPct val="0"/>
        </a:spcBef>
        <a:spcAft>
          <a:spcPct val="0"/>
        </a:spcAft>
        <a:defRPr kumimoji="1" sz="3600">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kumimoji="1" sz="36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36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36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3600">
          <a:solidFill>
            <a:schemeClr val="tx1"/>
          </a:solidFill>
          <a:latin typeface="Arial" charset="0"/>
          <a:ea typeface="ＭＳ Ｐゴシック" pitchFamily="50" charset="-128"/>
        </a:defRPr>
      </a:lvl5pPr>
      <a:lvl6pPr marL="457200" algn="l" rtl="0" fontAlgn="base">
        <a:spcBef>
          <a:spcPct val="0"/>
        </a:spcBef>
        <a:spcAft>
          <a:spcPct val="0"/>
        </a:spcAft>
        <a:defRPr kumimoji="1" sz="3600">
          <a:solidFill>
            <a:schemeClr val="tx1"/>
          </a:solidFill>
          <a:latin typeface="Arial" charset="0"/>
          <a:ea typeface="ＭＳ Ｐゴシック" pitchFamily="50" charset="-128"/>
        </a:defRPr>
      </a:lvl6pPr>
      <a:lvl7pPr marL="914400" algn="l" rtl="0" fontAlgn="base">
        <a:spcBef>
          <a:spcPct val="0"/>
        </a:spcBef>
        <a:spcAft>
          <a:spcPct val="0"/>
        </a:spcAft>
        <a:defRPr kumimoji="1" sz="3600">
          <a:solidFill>
            <a:schemeClr val="tx1"/>
          </a:solidFill>
          <a:latin typeface="Arial" charset="0"/>
          <a:ea typeface="ＭＳ Ｐゴシック" pitchFamily="50" charset="-128"/>
        </a:defRPr>
      </a:lvl7pPr>
      <a:lvl8pPr marL="1371600" algn="l" rtl="0" fontAlgn="base">
        <a:spcBef>
          <a:spcPct val="0"/>
        </a:spcBef>
        <a:spcAft>
          <a:spcPct val="0"/>
        </a:spcAft>
        <a:defRPr kumimoji="1" sz="3600">
          <a:solidFill>
            <a:schemeClr val="tx1"/>
          </a:solidFill>
          <a:latin typeface="Arial" charset="0"/>
          <a:ea typeface="ＭＳ Ｐゴシック" pitchFamily="50" charset="-128"/>
        </a:defRPr>
      </a:lvl8pPr>
      <a:lvl9pPr marL="1828800" algn="l" rtl="0" fontAlgn="base">
        <a:spcBef>
          <a:spcPct val="0"/>
        </a:spcBef>
        <a:spcAft>
          <a:spcPct val="0"/>
        </a:spcAft>
        <a:defRPr kumimoji="1" sz="3600">
          <a:solidFill>
            <a:schemeClr val="tx1"/>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lr>
          <a:schemeClr val="tx1"/>
        </a:buClr>
        <a:buChar char="•"/>
        <a:defRPr kumimoji="1" sz="3200">
          <a:solidFill>
            <a:schemeClr val="tx1"/>
          </a:solidFill>
          <a:latin typeface="メイリオ" panose="020B0604030504040204" pitchFamily="50" charset="-128"/>
          <a:ea typeface="メイリオ" panose="020B0604030504040204" pitchFamily="50" charset="-128"/>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defRPr>
      </a:lvl2pPr>
      <a:lvl3pPr marL="1143000" indent="-228600" algn="l" rtl="0" eaLnBrk="0" fontAlgn="base" hangingPunct="0">
        <a:spcBef>
          <a:spcPct val="20000"/>
        </a:spcBef>
        <a:spcAft>
          <a:spcPct val="0"/>
        </a:spcAft>
        <a:buClr>
          <a:schemeClr val="tx1"/>
        </a:buClr>
        <a:buChar char="•"/>
        <a:defRPr kumimoji="1" sz="2400">
          <a:solidFill>
            <a:schemeClr val="tx1"/>
          </a:solidFill>
          <a:latin typeface="メイリオ" panose="020B0604030504040204" pitchFamily="50" charset="-128"/>
          <a:ea typeface="メイリオ" panose="020B0604030504040204" pitchFamily="50" charset="-128"/>
        </a:defRPr>
      </a:lvl3pPr>
      <a:lvl4pPr marL="16002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4pPr>
      <a:lvl5pPr marL="20574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5pPr>
      <a:lvl6pPr marL="25146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1" name="Rectangle 3">
            <a:extLst>
              <a:ext uri="{FF2B5EF4-FFF2-40B4-BE49-F238E27FC236}">
                <a16:creationId xmlns:a16="http://schemas.microsoft.com/office/drawing/2014/main" id="{88455361-553E-4265-8286-2C068B0E1396}"/>
              </a:ext>
            </a:extLst>
          </p:cNvPr>
          <p:cNvSpPr>
            <a:spLocks noGrp="1" noChangeArrowheads="1"/>
          </p:cNvSpPr>
          <p:nvPr>
            <p:ph type="title"/>
          </p:nvPr>
        </p:nvSpPr>
        <p:spPr bwMode="auto">
          <a:xfrm>
            <a:off x="539750" y="260350"/>
            <a:ext cx="7127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2052" name="Rectangle 4">
            <a:extLst>
              <a:ext uri="{FF2B5EF4-FFF2-40B4-BE49-F238E27FC236}">
                <a16:creationId xmlns:a16="http://schemas.microsoft.com/office/drawing/2014/main" id="{B4560673-DA9E-4F93-8E15-14270B0F3CD9}"/>
              </a:ext>
            </a:extLst>
          </p:cNvPr>
          <p:cNvSpPr>
            <a:spLocks noGrp="1" noChangeArrowheads="1"/>
          </p:cNvSpPr>
          <p:nvPr>
            <p:ph type="body" idx="1"/>
          </p:nvPr>
        </p:nvSpPr>
        <p:spPr bwMode="auto">
          <a:xfrm>
            <a:off x="498475" y="1412875"/>
            <a:ext cx="814705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101" name="Rectangle 5">
            <a:extLst>
              <a:ext uri="{FF2B5EF4-FFF2-40B4-BE49-F238E27FC236}">
                <a16:creationId xmlns:a16="http://schemas.microsoft.com/office/drawing/2014/main" id="{39AEDAFC-776C-403F-AE5F-0A20286582F9}"/>
              </a:ext>
            </a:extLst>
          </p:cNvPr>
          <p:cNvSpPr>
            <a:spLocks noGrp="1" noChangeArrowheads="1"/>
          </p:cNvSpPr>
          <p:nvPr>
            <p:ph type="dt" sz="half" idx="2"/>
          </p:nvPr>
        </p:nvSpPr>
        <p:spPr bwMode="auto">
          <a:xfrm>
            <a:off x="457200" y="6381750"/>
            <a:ext cx="2133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buClrTx/>
              <a:defRPr sz="1400" b="0">
                <a:latin typeface="メイリオ" panose="020B0604030504040204" pitchFamily="50" charset="-128"/>
                <a:ea typeface="メイリオ" panose="020B0604030504040204" pitchFamily="50" charset="-128"/>
              </a:defRPr>
            </a:lvl1pPr>
          </a:lstStyle>
          <a:p>
            <a:pPr>
              <a:defRPr/>
            </a:pPr>
            <a:endParaRPr lang="en-US" altLang="ja-JP" dirty="0"/>
          </a:p>
        </p:txBody>
      </p:sp>
      <p:sp>
        <p:nvSpPr>
          <p:cNvPr id="4110" name="Text Box 14">
            <a:extLst>
              <a:ext uri="{FF2B5EF4-FFF2-40B4-BE49-F238E27FC236}">
                <a16:creationId xmlns:a16="http://schemas.microsoft.com/office/drawing/2014/main" id="{E55FE397-DFE4-405C-8AAA-8C4F158A2C1E}"/>
              </a:ext>
            </a:extLst>
          </p:cNvPr>
          <p:cNvSpPr txBox="1">
            <a:spLocks noChangeArrowheads="1"/>
          </p:cNvSpPr>
          <p:nvPr userDrawn="1"/>
        </p:nvSpPr>
        <p:spPr bwMode="auto">
          <a:xfrm>
            <a:off x="468313" y="6524625"/>
            <a:ext cx="3067050" cy="246221"/>
          </a:xfrm>
          <a:prstGeom prst="rect">
            <a:avLst/>
          </a:prstGeom>
          <a:noFill/>
          <a:ln w="9525">
            <a:noFill/>
            <a:miter lim="800000"/>
            <a:headEnd/>
            <a:tailEnd/>
          </a:ln>
          <a:effectLst/>
        </p:spPr>
        <p:txBody>
          <a:bodyPr lIns="90000">
            <a:spAutoFit/>
          </a:bodyPr>
          <a:lstStyle>
            <a:lvl1pPr>
              <a:spcBef>
                <a:spcPct val="0"/>
              </a:spcBef>
              <a:defRPr kumimoji="1" sz="1200">
                <a:solidFill>
                  <a:schemeClr val="tx1"/>
                </a:solidFill>
                <a:latin typeface="Arial" charset="0"/>
                <a:ea typeface="ＭＳ Ｐゴシック" charset="-128"/>
              </a:defRPr>
            </a:lvl1pPr>
            <a:lvl2pPr marL="742950" indent="-285750">
              <a:spcBef>
                <a:spcPct val="0"/>
              </a:spcBef>
              <a:defRPr kumimoji="1" sz="1200">
                <a:solidFill>
                  <a:schemeClr val="tx1"/>
                </a:solidFill>
                <a:latin typeface="Arial" charset="0"/>
                <a:ea typeface="ＭＳ Ｐゴシック" charset="-128"/>
              </a:defRPr>
            </a:lvl2pPr>
            <a:lvl3pPr marL="1143000" indent="-228600">
              <a:spcBef>
                <a:spcPct val="0"/>
              </a:spcBef>
              <a:defRPr kumimoji="1" sz="1200">
                <a:solidFill>
                  <a:schemeClr val="tx1"/>
                </a:solidFill>
                <a:latin typeface="Arial" charset="0"/>
                <a:ea typeface="ＭＳ Ｐゴシック" charset="-128"/>
              </a:defRPr>
            </a:lvl3pPr>
            <a:lvl4pPr marL="1600200" indent="-228600">
              <a:spcBef>
                <a:spcPct val="0"/>
              </a:spcBef>
              <a:defRPr kumimoji="1" sz="1200">
                <a:solidFill>
                  <a:schemeClr val="tx1"/>
                </a:solidFill>
                <a:latin typeface="Arial" charset="0"/>
                <a:ea typeface="ＭＳ Ｐゴシック" charset="-128"/>
              </a:defRPr>
            </a:lvl4pPr>
            <a:lvl5pPr marL="2057400" indent="-228600">
              <a:spcBef>
                <a:spcPct val="0"/>
              </a:spcBef>
              <a:defRPr kumimoji="1" sz="12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Arial" charset="0"/>
                <a:ea typeface="ＭＳ Ｐゴシック" charset="-128"/>
              </a:defRPr>
            </a:lvl9pPr>
          </a:lstStyle>
          <a:p>
            <a:pPr eaLnBrk="1" hangingPunct="1">
              <a:defRPr/>
            </a:pPr>
            <a:r>
              <a:rPr lang="en-US" altLang="ja-JP" sz="1000" dirty="0">
                <a:latin typeface="Tahoma" pitchFamily="34" charset="0"/>
                <a:ea typeface="メイリオ" panose="020B0604030504040204" pitchFamily="50" charset="-128"/>
              </a:rPr>
              <a:t>Copyright © 2020</a:t>
            </a:r>
            <a:r>
              <a:rPr lang="ja-JP" altLang="en-US" sz="1000" dirty="0">
                <a:latin typeface="Tahoma" pitchFamily="34" charset="0"/>
                <a:ea typeface="メイリオ" panose="020B0604030504040204" pitchFamily="50" charset="-128"/>
              </a:rPr>
              <a:t> 独立行政法人 情報処理推進機構</a:t>
            </a:r>
          </a:p>
        </p:txBody>
      </p:sp>
      <p:sp>
        <p:nvSpPr>
          <p:cNvPr id="2057" name="Rectangle 7">
            <a:extLst>
              <a:ext uri="{FF2B5EF4-FFF2-40B4-BE49-F238E27FC236}">
                <a16:creationId xmlns:a16="http://schemas.microsoft.com/office/drawing/2014/main" id="{6A7E62DB-56C8-4C51-BC07-A92889A295B7}"/>
              </a:ext>
            </a:extLst>
          </p:cNvPr>
          <p:cNvSpPr txBox="1">
            <a:spLocks noGrp="1" noChangeArrowheads="1"/>
          </p:cNvSpPr>
          <p:nvPr userDrawn="1"/>
        </p:nvSpPr>
        <p:spPr bwMode="auto">
          <a:xfrm>
            <a:off x="6902450"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4800">
                <a:solidFill>
                  <a:schemeClr val="tx1"/>
                </a:solidFill>
                <a:latin typeface="Arial" panose="020B0604020202020204" pitchFamily="34" charset="0"/>
                <a:ea typeface="HGP創英角ﾎﾟｯﾌﾟ体" panose="040B0A00000000000000" pitchFamily="50" charset="-128"/>
              </a:defRPr>
            </a:lvl1pPr>
            <a:lvl2pPr marL="742950" indent="-285750" eaLnBrk="0" hangingPunct="0">
              <a:defRPr kumimoji="1" sz="4800">
                <a:solidFill>
                  <a:schemeClr val="tx1"/>
                </a:solidFill>
                <a:latin typeface="Arial" panose="020B0604020202020204" pitchFamily="34" charset="0"/>
                <a:ea typeface="HGP創英角ﾎﾟｯﾌﾟ体" panose="040B0A00000000000000" pitchFamily="50" charset="-128"/>
              </a:defRPr>
            </a:lvl2pPr>
            <a:lvl3pPr marL="1143000" indent="-228600" eaLnBrk="0" hangingPunct="0">
              <a:defRPr kumimoji="1" sz="4800">
                <a:solidFill>
                  <a:schemeClr val="tx1"/>
                </a:solidFill>
                <a:latin typeface="Arial" panose="020B0604020202020204" pitchFamily="34" charset="0"/>
                <a:ea typeface="HGP創英角ﾎﾟｯﾌﾟ体" panose="040B0A00000000000000" pitchFamily="50" charset="-128"/>
              </a:defRPr>
            </a:lvl3pPr>
            <a:lvl4pPr marL="1600200" indent="-228600" eaLnBrk="0" hangingPunct="0">
              <a:defRPr kumimoji="1" sz="4800">
                <a:solidFill>
                  <a:schemeClr val="tx1"/>
                </a:solidFill>
                <a:latin typeface="Arial" panose="020B0604020202020204" pitchFamily="34" charset="0"/>
                <a:ea typeface="HGP創英角ﾎﾟｯﾌﾟ体" panose="040B0A00000000000000" pitchFamily="50" charset="-128"/>
              </a:defRPr>
            </a:lvl4pPr>
            <a:lvl5pPr marL="2057400" indent="-228600" eaLnBrk="0" hangingPunct="0">
              <a:defRPr kumimoji="1" sz="4800">
                <a:solidFill>
                  <a:schemeClr val="tx1"/>
                </a:solidFill>
                <a:latin typeface="Arial" panose="020B0604020202020204" pitchFamily="34" charset="0"/>
                <a:ea typeface="HGP創英角ﾎﾟｯﾌﾟ体" panose="040B0A00000000000000" pitchFamily="50" charset="-128"/>
              </a:defRPr>
            </a:lvl5pPr>
            <a:lvl6pPr marL="2514600" indent="-228600" algn="ctr" eaLnBrk="0" fontAlgn="base" hangingPunct="0">
              <a:spcBef>
                <a:spcPct val="5000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6pPr>
            <a:lvl7pPr marL="2971800" indent="-228600" algn="ctr" eaLnBrk="0" fontAlgn="base" hangingPunct="0">
              <a:spcBef>
                <a:spcPct val="5000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7pPr>
            <a:lvl8pPr marL="3429000" indent="-228600" algn="ctr" eaLnBrk="0" fontAlgn="base" hangingPunct="0">
              <a:spcBef>
                <a:spcPct val="5000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8pPr>
            <a:lvl9pPr marL="3886200" indent="-228600" algn="ctr" eaLnBrk="0" fontAlgn="base" hangingPunct="0">
              <a:spcBef>
                <a:spcPct val="5000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9pPr>
          </a:lstStyle>
          <a:p>
            <a:pPr algn="r" eaLnBrk="1" hangingPunct="1">
              <a:defRPr/>
            </a:pPr>
            <a:fld id="{3699A33E-E9AE-4F27-9560-3FAEB98ECCC4}" type="slidenum">
              <a:rPr lang="en-US" altLang="ja-JP" sz="2000" smtClean="0">
                <a:latin typeface="メイリオ" panose="020B0604030504040204" pitchFamily="50" charset="-128"/>
                <a:ea typeface="メイリオ" panose="020B0604030504040204" pitchFamily="50" charset="-128"/>
              </a:rPr>
              <a:pPr algn="r" eaLnBrk="1" hangingPunct="1">
                <a:defRPr/>
              </a:pPr>
              <a:t>‹#›</a:t>
            </a:fld>
            <a:endParaRPr lang="en-US" altLang="ja-JP" sz="2000" dirty="0">
              <a:latin typeface="メイリオ" panose="020B0604030504040204" pitchFamily="50" charset="-128"/>
              <a:ea typeface="メイリオ" panose="020B0604030504040204" pitchFamily="50" charset="-128"/>
            </a:endParaRPr>
          </a:p>
        </p:txBody>
      </p:sp>
    </p:spTree>
  </p:cSld>
  <p:clrMap bg1="lt1" tx1="dk1" bg2="lt2" tx2="dk2" accent1="accent1" accent2="accent2" accent3="accent3" accent4="accent4" accent5="accent5" accent6="accent6" hlink="hlink" folHlink="folHlink"/>
  <p:sldLayoutIdLst>
    <p:sldLayoutId id="2147485491" r:id="rId1"/>
    <p:sldLayoutId id="2147485502" r:id="rId2"/>
    <p:sldLayoutId id="2147485492" r:id="rId3"/>
    <p:sldLayoutId id="2147485493" r:id="rId4"/>
    <p:sldLayoutId id="2147485494" r:id="rId5"/>
    <p:sldLayoutId id="2147485495" r:id="rId6"/>
    <p:sldLayoutId id="2147485496" r:id="rId7"/>
    <p:sldLayoutId id="2147485497" r:id="rId8"/>
    <p:sldLayoutId id="2147485498" r:id="rId9"/>
    <p:sldLayoutId id="2147485499" r:id="rId10"/>
    <p:sldLayoutId id="2147485500" r:id="rId11"/>
  </p:sldLayoutIdLst>
  <p:hf hdr="0" ftr="0" dt="0"/>
  <p:txStyles>
    <p:titleStyle>
      <a:lvl1pPr algn="l" rtl="0" eaLnBrk="0" fontAlgn="base" hangingPunct="0">
        <a:spcBef>
          <a:spcPct val="0"/>
        </a:spcBef>
        <a:spcAft>
          <a:spcPct val="0"/>
        </a:spcAft>
        <a:defRPr kumimoji="1" sz="3600">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kumimoji="1" sz="36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36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36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3600">
          <a:solidFill>
            <a:schemeClr val="tx1"/>
          </a:solidFill>
          <a:latin typeface="Arial" charset="0"/>
          <a:ea typeface="ＭＳ Ｐゴシック" pitchFamily="50" charset="-128"/>
        </a:defRPr>
      </a:lvl5pPr>
      <a:lvl6pPr marL="457200" algn="l" rtl="0" fontAlgn="base">
        <a:spcBef>
          <a:spcPct val="0"/>
        </a:spcBef>
        <a:spcAft>
          <a:spcPct val="0"/>
        </a:spcAft>
        <a:defRPr kumimoji="1" sz="3600">
          <a:solidFill>
            <a:schemeClr val="tx1"/>
          </a:solidFill>
          <a:latin typeface="Arial" charset="0"/>
          <a:ea typeface="ＭＳ Ｐゴシック" pitchFamily="50" charset="-128"/>
        </a:defRPr>
      </a:lvl6pPr>
      <a:lvl7pPr marL="914400" algn="l" rtl="0" fontAlgn="base">
        <a:spcBef>
          <a:spcPct val="0"/>
        </a:spcBef>
        <a:spcAft>
          <a:spcPct val="0"/>
        </a:spcAft>
        <a:defRPr kumimoji="1" sz="3600">
          <a:solidFill>
            <a:schemeClr val="tx1"/>
          </a:solidFill>
          <a:latin typeface="Arial" charset="0"/>
          <a:ea typeface="ＭＳ Ｐゴシック" pitchFamily="50" charset="-128"/>
        </a:defRPr>
      </a:lvl7pPr>
      <a:lvl8pPr marL="1371600" algn="l" rtl="0" fontAlgn="base">
        <a:spcBef>
          <a:spcPct val="0"/>
        </a:spcBef>
        <a:spcAft>
          <a:spcPct val="0"/>
        </a:spcAft>
        <a:defRPr kumimoji="1" sz="3600">
          <a:solidFill>
            <a:schemeClr val="tx1"/>
          </a:solidFill>
          <a:latin typeface="Arial" charset="0"/>
          <a:ea typeface="ＭＳ Ｐゴシック" pitchFamily="50" charset="-128"/>
        </a:defRPr>
      </a:lvl8pPr>
      <a:lvl9pPr marL="1828800" algn="l" rtl="0" fontAlgn="base">
        <a:spcBef>
          <a:spcPct val="0"/>
        </a:spcBef>
        <a:spcAft>
          <a:spcPct val="0"/>
        </a:spcAft>
        <a:defRPr kumimoji="1" sz="3600">
          <a:solidFill>
            <a:schemeClr val="tx1"/>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lr>
          <a:schemeClr val="tx1"/>
        </a:buClr>
        <a:buChar char="•"/>
        <a:defRPr kumimoji="1" sz="3200">
          <a:solidFill>
            <a:schemeClr val="tx1"/>
          </a:solidFill>
          <a:latin typeface="メイリオ" panose="020B0604030504040204" pitchFamily="50" charset="-128"/>
          <a:ea typeface="メイリオ" panose="020B0604030504040204" pitchFamily="50" charset="-128"/>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defRPr>
      </a:lvl2pPr>
      <a:lvl3pPr marL="1143000" indent="-228600" algn="l" rtl="0" eaLnBrk="0" fontAlgn="base" hangingPunct="0">
        <a:spcBef>
          <a:spcPct val="20000"/>
        </a:spcBef>
        <a:spcAft>
          <a:spcPct val="0"/>
        </a:spcAft>
        <a:buClr>
          <a:schemeClr val="tx1"/>
        </a:buClr>
        <a:buChar char="•"/>
        <a:defRPr kumimoji="1" sz="2400">
          <a:solidFill>
            <a:schemeClr val="tx1"/>
          </a:solidFill>
          <a:latin typeface="メイリオ" panose="020B0604030504040204" pitchFamily="50" charset="-128"/>
          <a:ea typeface="メイリオ" panose="020B0604030504040204" pitchFamily="50" charset="-128"/>
        </a:defRPr>
      </a:lvl3pPr>
      <a:lvl4pPr marL="16002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4pPr>
      <a:lvl5pPr marL="20574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5pPr>
      <a:lvl6pPr marL="25146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microsoft.com/office/2017/06/relationships/model3d" Target="../media/model3d21.glb"/><Relationship Id="rId2" Type="http://schemas.openxmlformats.org/officeDocument/2006/relationships/notesSlide" Target="../notesSlides/notesSlide110.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1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2.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5.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70.wmf"/></Relationships>
</file>

<file path=ppt/slides/_rels/slide126.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2.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20.png"/><Relationship Id="rId5" Type="http://schemas.openxmlformats.org/officeDocument/2006/relationships/slide" Target="slide1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16.gif"/></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microsoft.com/office/2017/06/relationships/model3d" Target="../media/model3d5.glb"/><Relationship Id="rId5" Type="http://schemas.openxmlformats.org/officeDocument/2006/relationships/image" Target="../media/image32.png"/><Relationship Id="rId4" Type="http://schemas.microsoft.com/office/2017/06/relationships/model3d" Target="../media/model3d4.glb"/></Relationships>
</file>

<file path=ppt/slides/_rels/slide6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microsoft.com/office/2017/06/relationships/model3d" Target="../media/model3d7.glb"/><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35.png"/><Relationship Id="rId5" Type="http://schemas.microsoft.com/office/2017/06/relationships/model3d" Target="../media/model3d6.glb"/><Relationship Id="rId10" Type="http://schemas.openxmlformats.org/officeDocument/2006/relationships/image" Target="../media/image37.png"/><Relationship Id="rId4" Type="http://schemas.openxmlformats.org/officeDocument/2006/relationships/image" Target="../media/image34.png"/><Relationship Id="rId9" Type="http://schemas.microsoft.com/office/2017/06/relationships/model3d" Target="../media/model3d8.glb"/></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13.xml"/><Relationship Id="rId5" Type="http://schemas.openxmlformats.org/officeDocument/2006/relationships/image" Target="../media/image16.gif"/><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3" Type="http://schemas.microsoft.com/office/2017/06/relationships/model3d" Target="../media/model3d9.glb"/><Relationship Id="rId7" Type="http://schemas.microsoft.com/office/2017/06/relationships/model3d" Target="../media/model3d11.glb"/><Relationship Id="rId12" Type="http://schemas.microsoft.com/office/2017/06/relationships/model3d" Target="../media/model3d13.glb"/><Relationship Id="rId2" Type="http://schemas.openxmlformats.org/officeDocument/2006/relationships/notesSlide" Target="../notesSlides/notesSlide83.xml"/><Relationship Id="rId1" Type="http://schemas.openxmlformats.org/officeDocument/2006/relationships/slideLayout" Target="../slideLayouts/slideLayout13.xml"/><Relationship Id="rId6" Type="http://schemas.openxmlformats.org/officeDocument/2006/relationships/image" Target="../media/image46.png"/><Relationship Id="rId11" Type="http://schemas.openxmlformats.org/officeDocument/2006/relationships/image" Target="../media/image49.png"/><Relationship Id="rId5" Type="http://schemas.microsoft.com/office/2017/06/relationships/model3d" Target="../media/model3d10.glb"/><Relationship Id="rId10" Type="http://schemas.microsoft.com/office/2017/06/relationships/model3d" Target="../media/model3d12.glb"/><Relationship Id="rId4" Type="http://schemas.openxmlformats.org/officeDocument/2006/relationships/image" Target="../media/image45.png"/><Relationship Id="rId9" Type="http://schemas.openxmlformats.org/officeDocument/2006/relationships/image" Target="../media/image48.png"/></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17/06/relationships/model3d" Target="../media/model3d14.glb"/><Relationship Id="rId7" Type="http://schemas.microsoft.com/office/2017/06/relationships/model3d" Target="../media/model3d16.glb"/><Relationship Id="rId12"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image" Target="../media/image52.png"/><Relationship Id="rId11" Type="http://schemas.microsoft.com/office/2017/06/relationships/model3d" Target="../media/model3d17.glb"/><Relationship Id="rId5" Type="http://schemas.microsoft.com/office/2017/06/relationships/model3d" Target="../media/model3d15.glb"/><Relationship Id="rId10" Type="http://schemas.openxmlformats.org/officeDocument/2006/relationships/image" Target="../media/image54.png"/><Relationship Id="rId4" Type="http://schemas.openxmlformats.org/officeDocument/2006/relationships/image" Target="../media/image51.png"/><Relationship Id="rId9" Type="http://schemas.microsoft.com/office/2017/06/relationships/model3d" Target="../media/model3d12.glb"/></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90.xml"/><Relationship Id="rId1" Type="http://schemas.openxmlformats.org/officeDocument/2006/relationships/slideLayout" Target="../slideLayouts/slideLayout13.xml"/><Relationship Id="rId6" Type="http://schemas.microsoft.com/office/2017/06/relationships/model3d" Target="../media/model3d19.glb"/><Relationship Id="rId5" Type="http://schemas.openxmlformats.org/officeDocument/2006/relationships/image" Target="../media/image57.png"/><Relationship Id="rId4" Type="http://schemas.microsoft.com/office/2017/06/relationships/model3d" Target="../media/model3d18.glb"/></Relationships>
</file>

<file path=ppt/slides/_rels/slide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microsoft.com/office/2017/06/relationships/model3d" Target="../media/model3d20.glb"/><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1023BE9-28CA-4A40-807F-B2E4FE1D36EC}"/>
              </a:ext>
            </a:extLst>
          </p:cNvPr>
          <p:cNvSpPr txBox="1">
            <a:spLocks noChangeArrowheads="1"/>
          </p:cNvSpPr>
          <p:nvPr/>
        </p:nvSpPr>
        <p:spPr bwMode="auto">
          <a:xfrm>
            <a:off x="179512" y="1560017"/>
            <a:ext cx="9505056"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a:solidFill>
                  <a:schemeClr val="tx1"/>
                </a:solidFill>
                <a:latin typeface="+mj-lt"/>
                <a:ea typeface="+mj-ea"/>
                <a:cs typeface="+mj-cs"/>
              </a:defRPr>
            </a:lvl1pPr>
            <a:lvl2pPr algn="l" rtl="0" eaLnBrk="0" fontAlgn="base" hangingPunct="0">
              <a:spcBef>
                <a:spcPct val="0"/>
              </a:spcBef>
              <a:spcAft>
                <a:spcPct val="0"/>
              </a:spcAft>
              <a:defRPr kumimoji="1" sz="36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36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36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3600">
                <a:solidFill>
                  <a:schemeClr val="tx1"/>
                </a:solidFill>
                <a:latin typeface="Arial" charset="0"/>
                <a:ea typeface="ＭＳ Ｐゴシック" pitchFamily="50" charset="-128"/>
              </a:defRPr>
            </a:lvl5pPr>
            <a:lvl6pPr marL="457200" algn="l" rtl="0" fontAlgn="base">
              <a:spcBef>
                <a:spcPct val="0"/>
              </a:spcBef>
              <a:spcAft>
                <a:spcPct val="0"/>
              </a:spcAft>
              <a:defRPr kumimoji="1" sz="3600">
                <a:solidFill>
                  <a:schemeClr val="tx1"/>
                </a:solidFill>
                <a:latin typeface="Arial" charset="0"/>
                <a:ea typeface="ＭＳ Ｐゴシック" pitchFamily="50" charset="-128"/>
              </a:defRPr>
            </a:lvl6pPr>
            <a:lvl7pPr marL="914400" algn="l" rtl="0" fontAlgn="base">
              <a:spcBef>
                <a:spcPct val="0"/>
              </a:spcBef>
              <a:spcAft>
                <a:spcPct val="0"/>
              </a:spcAft>
              <a:defRPr kumimoji="1" sz="3600">
                <a:solidFill>
                  <a:schemeClr val="tx1"/>
                </a:solidFill>
                <a:latin typeface="Arial" charset="0"/>
                <a:ea typeface="ＭＳ Ｐゴシック" pitchFamily="50" charset="-128"/>
              </a:defRPr>
            </a:lvl7pPr>
            <a:lvl8pPr marL="1371600" algn="l" rtl="0" fontAlgn="base">
              <a:spcBef>
                <a:spcPct val="0"/>
              </a:spcBef>
              <a:spcAft>
                <a:spcPct val="0"/>
              </a:spcAft>
              <a:defRPr kumimoji="1" sz="3600">
                <a:solidFill>
                  <a:schemeClr val="tx1"/>
                </a:solidFill>
                <a:latin typeface="Arial" charset="0"/>
                <a:ea typeface="ＭＳ Ｐゴシック" pitchFamily="50" charset="-128"/>
              </a:defRPr>
            </a:lvl8pPr>
            <a:lvl9pPr marL="1828800" algn="l" rtl="0" fontAlgn="base">
              <a:spcBef>
                <a:spcPct val="0"/>
              </a:spcBef>
              <a:spcAft>
                <a:spcPct val="0"/>
              </a:spcAft>
              <a:defRPr kumimoji="1" sz="3600">
                <a:solidFill>
                  <a:schemeClr val="tx1"/>
                </a:solidFill>
                <a:latin typeface="Arial" charset="0"/>
                <a:ea typeface="ＭＳ Ｐゴシック" pitchFamily="50" charset="-128"/>
              </a:defRPr>
            </a:lvl9pPr>
          </a:lstStyle>
          <a:p>
            <a:pPr algn="ctr" eaLnBrk="1" hangingPunct="1">
              <a:defRPr/>
            </a:pPr>
            <a:r>
              <a:rPr lang="ja-JP" altLang="en-US" sz="2800" b="1" kern="0" dirty="0">
                <a:solidFill>
                  <a:srgbClr val="00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情報セキュリティセミナー</a:t>
            </a:r>
            <a:endParaRPr lang="en-US" altLang="ja-JP" sz="2800" b="1" kern="0" dirty="0">
              <a:solidFill>
                <a:srgbClr val="00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715963" eaLnBrk="1" hangingPunct="1">
              <a:lnSpc>
                <a:spcPts val="5000"/>
              </a:lnSpc>
              <a:spcBef>
                <a:spcPts val="1200"/>
              </a:spcBef>
              <a:defRPr/>
            </a:pPr>
            <a:r>
              <a:rPr lang="ja-JP" altLang="en-US" b="1" kern="0" dirty="0">
                <a:solidFill>
                  <a:srgbClr val="00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５分でできる！</a:t>
            </a:r>
            <a:br>
              <a:rPr lang="en-US" altLang="ja-JP" b="1" kern="0" dirty="0">
                <a:solidFill>
                  <a:srgbClr val="00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br>
            <a:r>
              <a:rPr lang="ja-JP" altLang="en-US" b="1" kern="0" dirty="0">
                <a:solidFill>
                  <a:srgbClr val="00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情報セキュリティ自社診断コース</a:t>
            </a:r>
            <a:endParaRPr lang="en-US" altLang="ja-JP" b="1" kern="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タイトル 1">
            <a:extLst>
              <a:ext uri="{FF2B5EF4-FFF2-40B4-BE49-F238E27FC236}">
                <a16:creationId xmlns:a16="http://schemas.microsoft.com/office/drawing/2014/main" id="{7725013A-A886-45D6-B8C3-4DCA3B797F16}"/>
              </a:ext>
            </a:extLst>
          </p:cNvPr>
          <p:cNvSpPr>
            <a:spLocks noGrp="1" noChangeArrowheads="1"/>
          </p:cNvSpPr>
          <p:nvPr>
            <p:ph type="title"/>
          </p:nvPr>
        </p:nvSpPr>
        <p:spPr>
          <a:xfrm>
            <a:off x="323528" y="249541"/>
            <a:ext cx="7885113" cy="993775"/>
          </a:xfrm>
        </p:spPr>
        <p:txBody>
          <a:bodyPr/>
          <a:lstStyle/>
          <a:p>
            <a:r>
              <a:rPr lang="ja-JP" altLang="en-US" sz="2800" b="1" dirty="0">
                <a:latin typeface="Meiryo UI" panose="020B0604030504040204" pitchFamily="50" charset="-128"/>
                <a:ea typeface="Meiryo UI" panose="020B0604030504040204" pitchFamily="50" charset="-128"/>
              </a:rPr>
              <a:t>５分でできる！</a:t>
            </a:r>
            <a:br>
              <a:rPr lang="en-US" altLang="ja-JP" sz="2400" b="1" dirty="0">
                <a:latin typeface="Meiryo UI" panose="020B0604030504040204" pitchFamily="50" charset="-128"/>
                <a:ea typeface="Meiryo UI" panose="020B0604030504040204" pitchFamily="50" charset="-128"/>
              </a:rPr>
            </a:br>
            <a:r>
              <a:rPr lang="ja-JP" altLang="en-US" b="1" dirty="0">
                <a:latin typeface="メイリオ" panose="020B0604030504040204" pitchFamily="50" charset="-128"/>
                <a:ea typeface="メイリオ" panose="020B0604030504040204" pitchFamily="50" charset="-128"/>
              </a:rPr>
              <a:t>情報セキュリティ自社診断</a:t>
            </a:r>
          </a:p>
        </p:txBody>
      </p:sp>
      <p:sp>
        <p:nvSpPr>
          <p:cNvPr id="23555" name="コンテンツ プレースホルダー 2">
            <a:extLst>
              <a:ext uri="{FF2B5EF4-FFF2-40B4-BE49-F238E27FC236}">
                <a16:creationId xmlns:a16="http://schemas.microsoft.com/office/drawing/2014/main" id="{A4F0B12D-ED18-42FC-9BB9-00F19E0F66E6}"/>
              </a:ext>
            </a:extLst>
          </p:cNvPr>
          <p:cNvSpPr>
            <a:spLocks noGrp="1" noChangeArrowheads="1"/>
          </p:cNvSpPr>
          <p:nvPr>
            <p:ph idx="1"/>
          </p:nvPr>
        </p:nvSpPr>
        <p:spPr>
          <a:xfrm>
            <a:off x="498475" y="1412875"/>
            <a:ext cx="8238476" cy="4176365"/>
          </a:xfrm>
        </p:spPr>
        <p:txBody>
          <a:bodyPr/>
          <a:lstStyle/>
          <a:p>
            <a:pPr>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自社のセキュリティ対策状況を把握するために</a:t>
            </a:r>
            <a:br>
              <a:rPr lang="en-US" altLang="ja-JP" sz="2800" dirty="0"/>
            </a:br>
            <a:r>
              <a:rPr lang="ja-JP" altLang="en-US" sz="2800" dirty="0">
                <a:latin typeface="メイリオ" panose="020B0604030504040204" pitchFamily="50" charset="-128"/>
                <a:ea typeface="メイリオ" panose="020B0604030504040204" pitchFamily="50" charset="-128"/>
              </a:rPr>
              <a:t>「５分でできる！情報セキュリティ自社診断」を活用しましょう。</a:t>
            </a:r>
          </a:p>
          <a:p>
            <a:pPr lvl="1">
              <a:spcBef>
                <a:spcPts val="1800"/>
              </a:spcBef>
            </a:pPr>
            <a:r>
              <a:rPr lang="en-US" altLang="ja-JP" sz="2400" dirty="0">
                <a:solidFill>
                  <a:srgbClr val="ED656B"/>
                </a:solidFill>
                <a:latin typeface="メイリオ" panose="020B0604030504040204" pitchFamily="50" charset="-128"/>
                <a:ea typeface="メイリオ" panose="020B0604030504040204" pitchFamily="50" charset="-128"/>
              </a:rPr>
              <a:t>25</a:t>
            </a:r>
            <a:r>
              <a:rPr lang="ja-JP" altLang="en-US" sz="2400" dirty="0">
                <a:solidFill>
                  <a:srgbClr val="ED656B"/>
                </a:solidFill>
                <a:latin typeface="メイリオ" panose="020B0604030504040204" pitchFamily="50" charset="-128"/>
                <a:ea typeface="メイリオ" panose="020B0604030504040204" pitchFamily="50" charset="-128"/>
              </a:rPr>
              <a:t>問の診断項目</a:t>
            </a:r>
            <a:r>
              <a:rPr lang="ja-JP" altLang="en-US" sz="2400" dirty="0">
                <a:latin typeface="メイリオ" panose="020B0604030504040204" pitchFamily="50" charset="-128"/>
                <a:ea typeface="メイリオ" panose="020B0604030504040204" pitchFamily="50" charset="-128"/>
              </a:rPr>
              <a:t>に答えるだけで、</a:t>
            </a:r>
            <a:br>
              <a:rPr lang="ja-JP" altLang="en-US"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自社の情報セキュリティの問題点</a:t>
            </a:r>
            <a:br>
              <a:rPr lang="ja-JP" altLang="en-US"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を簡単に把握できます。</a:t>
            </a:r>
            <a:endParaRPr lang="en-US" altLang="ja-JP" sz="2400" dirty="0">
              <a:latin typeface="メイリオ" panose="020B0604030504040204" pitchFamily="50" charset="-128"/>
              <a:ea typeface="メイリオ" panose="020B0604030504040204" pitchFamily="50" charset="-128"/>
            </a:endParaRPr>
          </a:p>
          <a:p>
            <a:pPr lvl="1">
              <a:spcBef>
                <a:spcPts val="1800"/>
              </a:spcBef>
            </a:pPr>
            <a:r>
              <a:rPr lang="ja-JP" altLang="en-US" sz="2400" dirty="0">
                <a:solidFill>
                  <a:srgbClr val="ED656B"/>
                </a:solidFill>
                <a:latin typeface="メイリオ" panose="020B0604030504040204" pitchFamily="50" charset="-128"/>
                <a:ea typeface="メイリオ" panose="020B0604030504040204" pitchFamily="50" charset="-128"/>
              </a:rPr>
              <a:t>解説編</a:t>
            </a:r>
            <a:r>
              <a:rPr lang="ja-JP" altLang="en-US" sz="2400" dirty="0">
                <a:latin typeface="メイリオ" panose="020B0604030504040204" pitchFamily="50" charset="-128"/>
                <a:ea typeface="メイリオ" panose="020B0604030504040204" pitchFamily="50" charset="-128"/>
              </a:rPr>
              <a:t>で対策を学ぶことができます。</a:t>
            </a:r>
            <a:endParaRPr lang="en-US" altLang="ja-JP"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5F17D2CC-2FEB-4FB3-9F3C-37B7E8175250}"/>
              </a:ext>
            </a:extLst>
          </p:cNvPr>
          <p:cNvSpPr txBox="1"/>
          <p:nvPr/>
        </p:nvSpPr>
        <p:spPr>
          <a:xfrm>
            <a:off x="412744" y="5808081"/>
            <a:ext cx="7543631"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分でできる！情報セキュリティ自社診断</a:t>
            </a:r>
            <a:endParaRPr lang="en-US" altLang="ja-JP" sz="1600" dirty="0">
              <a:latin typeface="Meiryo UI" panose="020B0604030504040204" pitchFamily="50" charset="-128"/>
              <a:ea typeface="Meiryo UI" panose="020B0604030504040204" pitchFamily="50" charset="-128"/>
            </a:endParaRPr>
          </a:p>
          <a:p>
            <a:pPr defTabSz="927100"/>
            <a:r>
              <a:rPr lang="en-US" altLang="ja-JP" sz="1600" dirty="0">
                <a:solidFill>
                  <a:srgbClr val="0000FF"/>
                </a:solidFill>
                <a:latin typeface="Meiryo UI" panose="020B0604030504040204" pitchFamily="50" charset="-128"/>
                <a:ea typeface="Meiryo UI" panose="020B0604030504040204" pitchFamily="50" charset="-128"/>
              </a:rPr>
              <a:t>https://www.ipa.go.jp/security/keihatsu/sme/guideline/5minutes.html</a:t>
            </a:r>
            <a:endParaRPr lang="ja-JP" altLang="en-US" sz="1600" dirty="0">
              <a:solidFill>
                <a:srgbClr val="0000FF"/>
              </a:solidFill>
              <a:latin typeface="Meiryo UI" panose="020B0604030504040204" pitchFamily="50" charset="-128"/>
              <a:ea typeface="Meiryo UI" panose="020B0604030504040204" pitchFamily="50" charset="-128"/>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82C2613-3683-45CC-890D-F2D4B51C2A0D}"/>
              </a:ext>
            </a:extLst>
          </p:cNvPr>
          <p:cNvSpPr>
            <a:spLocks noGrp="1" noChangeArrowheads="1"/>
          </p:cNvSpPr>
          <p:nvPr>
            <p:ph type="title"/>
          </p:nvPr>
        </p:nvSpPr>
        <p:spPr>
          <a:xfrm>
            <a:off x="539750" y="260350"/>
            <a:ext cx="7127875" cy="993775"/>
          </a:xfrm>
        </p:spPr>
        <p:txBody>
          <a:bodyPr/>
          <a:lstStyle/>
          <a:p>
            <a:pPr eaLnBrk="1" hangingPunct="1"/>
            <a:r>
              <a:rPr lang="ja-JP" altLang="en-US" b="1" dirty="0">
                <a:solidFill>
                  <a:srgbClr val="000000"/>
                </a:solidFill>
                <a:ea typeface="メイリオ" panose="020B0604030504040204" pitchFamily="50" charset="-128"/>
              </a:rPr>
              <a:t>電子媒体の安全な処分</a:t>
            </a:r>
            <a:endParaRPr lang="ja-JP" altLang="en-US" b="1" dirty="0">
              <a:ea typeface="メイリオ" panose="020B0604030504040204" pitchFamily="50" charset="-128"/>
            </a:endParaRPr>
          </a:p>
        </p:txBody>
      </p:sp>
      <p:sp>
        <p:nvSpPr>
          <p:cNvPr id="5" name="Rectangle 3">
            <a:extLst>
              <a:ext uri="{FF2B5EF4-FFF2-40B4-BE49-F238E27FC236}">
                <a16:creationId xmlns:a16="http://schemas.microsoft.com/office/drawing/2014/main" id="{2961E07F-94A1-4096-BB2F-A3856048866C}"/>
              </a:ext>
            </a:extLst>
          </p:cNvPr>
          <p:cNvSpPr>
            <a:spLocks noGrp="1" noChangeArrowheads="1"/>
          </p:cNvSpPr>
          <p:nvPr>
            <p:ph idx="1"/>
          </p:nvPr>
        </p:nvSpPr>
        <p:spPr>
          <a:xfrm>
            <a:off x="338993" y="1412776"/>
            <a:ext cx="8805007" cy="4924425"/>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電子データは削除だけでは復元可能なので、</a:t>
            </a:r>
            <a:r>
              <a:rPr lang="ja-JP" altLang="en-US" sz="2400" dirty="0">
                <a:solidFill>
                  <a:srgbClr val="ED656B"/>
                </a:solidFill>
              </a:rPr>
              <a:t>二度</a:t>
            </a:r>
            <a:r>
              <a:rPr lang="ja-JP" altLang="en-US" sz="2400" dirty="0">
                <a:solidFill>
                  <a:srgbClr val="ED656B"/>
                </a:solidFill>
                <a:latin typeface="メイリオ" panose="020B0604030504040204" pitchFamily="50" charset="-128"/>
              </a:rPr>
              <a:t>と復元できない状態</a:t>
            </a:r>
            <a:r>
              <a:rPr lang="ja-JP" altLang="en-US" sz="2400" dirty="0">
                <a:latin typeface="メイリオ" panose="020B0604030504040204" pitchFamily="50" charset="-128"/>
              </a:rPr>
              <a:t>します。</a:t>
            </a:r>
            <a:endParaRPr lang="en-US" altLang="ja-JP" sz="2400" dirty="0">
              <a:latin typeface="メイリオ" panose="020B0604030504040204" pitchFamily="50" charset="-128"/>
            </a:endParaRPr>
          </a:p>
          <a:p>
            <a:pPr eaLnBrk="1" hangingPunct="1">
              <a:lnSpc>
                <a:spcPts val="3600"/>
              </a:lnSpc>
              <a:spcBef>
                <a:spcPts val="1200"/>
              </a:spcBef>
              <a:buFont typeface="Wingdings" panose="05000000000000000000" pitchFamily="2" charset="2"/>
              <a:buChar char="Ø"/>
            </a:pPr>
            <a:r>
              <a:rPr lang="en-US" altLang="ja-JP" sz="2400" dirty="0"/>
              <a:t>CD/DVD</a:t>
            </a:r>
            <a:r>
              <a:rPr lang="ja-JP" altLang="en-US" sz="2400" dirty="0"/>
              <a:t>は割るか、シュレッダーで物理破壊</a:t>
            </a:r>
            <a:endParaRPr lang="en-US" altLang="ja-JP" sz="2400" dirty="0"/>
          </a:p>
          <a:p>
            <a:pPr eaLnBrk="1" hangingPunct="1">
              <a:lnSpc>
                <a:spcPts val="3600"/>
              </a:lnSpc>
              <a:spcBef>
                <a:spcPts val="0"/>
              </a:spcBef>
              <a:buFont typeface="Wingdings" panose="05000000000000000000" pitchFamily="2" charset="2"/>
              <a:buChar char="Ø"/>
            </a:pPr>
            <a:r>
              <a:rPr lang="en-US" altLang="ja-JP" sz="2400" dirty="0"/>
              <a:t>USB</a:t>
            </a:r>
            <a:r>
              <a:rPr lang="ja-JP" altLang="en-US" sz="2400" dirty="0"/>
              <a:t>メモリなどのフラッシュメモリ、ハードディスクは消去ソフトで完全消去または物理破壊</a:t>
            </a:r>
            <a:r>
              <a:rPr lang="en-US" altLang="ja-JP" sz="2400" dirty="0"/>
              <a:t> </a:t>
            </a:r>
          </a:p>
          <a:p>
            <a:pPr eaLnBrk="1" hangingPunct="1">
              <a:lnSpc>
                <a:spcPts val="3600"/>
              </a:lnSpc>
              <a:spcBef>
                <a:spcPts val="0"/>
              </a:spcBef>
              <a:buFont typeface="Wingdings" panose="05000000000000000000" pitchFamily="2" charset="2"/>
              <a:buChar char="Ø"/>
            </a:pPr>
            <a:r>
              <a:rPr lang="ja-JP" altLang="en-US" sz="2400" dirty="0"/>
              <a:t>物理破壊が難しい場合には専門業者に依頼し、廃棄証明書を要求</a:t>
            </a:r>
            <a:endParaRPr lang="en-US" altLang="ja-JP" sz="2400" dirty="0"/>
          </a:p>
          <a:p>
            <a:pPr eaLnBrk="1" hangingPunct="1">
              <a:lnSpc>
                <a:spcPts val="3600"/>
              </a:lnSpc>
              <a:spcBef>
                <a:spcPts val="0"/>
              </a:spcBef>
              <a:buFont typeface="Wingdings" panose="05000000000000000000" pitchFamily="2" charset="2"/>
              <a:buChar char="Ø"/>
            </a:pPr>
            <a:r>
              <a:rPr lang="ja-JP" altLang="en-US" sz="2400" dirty="0"/>
              <a:t>複合機内蔵ハードディスクは専門業者に完全消去を依頼</a:t>
            </a:r>
          </a:p>
          <a:p>
            <a:pPr eaLnBrk="1" hangingPunct="1">
              <a:lnSpc>
                <a:spcPts val="3600"/>
              </a:lnSpc>
              <a:spcBef>
                <a:spcPts val="0"/>
              </a:spcBef>
              <a:buFont typeface="Wingdings" panose="05000000000000000000" pitchFamily="2" charset="2"/>
              <a:buChar char="Ø"/>
            </a:pPr>
            <a:r>
              <a:rPr lang="ja-JP" altLang="en-US" sz="2400" dirty="0"/>
              <a:t>デジタルカメラ、携帯電話、スマホなどのメモリは完全消去</a:t>
            </a:r>
            <a:endParaRPr lang="en-US" altLang="ja-JP" sz="2400" dirty="0"/>
          </a:p>
          <a:p>
            <a:pPr eaLnBrk="1" hangingPunct="1">
              <a:lnSpc>
                <a:spcPts val="3600"/>
              </a:lnSpc>
              <a:spcBef>
                <a:spcPts val="0"/>
              </a:spcBef>
              <a:buFont typeface="Wingdings" panose="05000000000000000000" pitchFamily="2" charset="2"/>
              <a:buChar char="Ø"/>
            </a:pPr>
            <a:r>
              <a:rPr lang="ja-JP" altLang="en-US" sz="2400" dirty="0"/>
              <a:t>スマホ内蔵メモリは機種に応じて出荷時リセット・暗号化</a:t>
            </a:r>
          </a:p>
          <a:p>
            <a:pPr eaLnBrk="1" hangingPunct="1">
              <a:buFont typeface="Arial" panose="020B0604020202020204" pitchFamily="34" charset="0"/>
              <a:buChar char="•"/>
            </a:pPr>
            <a:endParaRPr lang="ja-JP" altLang="en-US" sz="2400" dirty="0">
              <a:latin typeface="メイリオ" panose="020B0604030504040204" pitchFamily="50" charset="-128"/>
            </a:endParaRPr>
          </a:p>
          <a:p>
            <a:pPr eaLnBrk="1" hangingPunct="1"/>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003231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a:extLst>
              <a:ext uri="{FF2B5EF4-FFF2-40B4-BE49-F238E27FC236}">
                <a16:creationId xmlns:a16="http://schemas.microsoft.com/office/drawing/2014/main" id="{33F91D96-3FE1-4BFB-904B-37DAEA76D048}"/>
              </a:ext>
            </a:extLst>
          </p:cNvPr>
          <p:cNvSpPr>
            <a:spLocks noGrp="1" noChangeArrowheads="1"/>
          </p:cNvSpPr>
          <p:nvPr>
            <p:ph idx="1"/>
          </p:nvPr>
        </p:nvSpPr>
        <p:spPr/>
        <p:txBody>
          <a:bodyPr/>
          <a:lstStyle/>
          <a:p>
            <a:pPr algn="ctr">
              <a:buFontTx/>
              <a:buNone/>
            </a:pPr>
            <a:r>
              <a:rPr lang="ja-JP" altLang="en-US" sz="2800" b="1" dirty="0"/>
              <a:t>５分でできる！情報セキュリティ自社診断</a:t>
            </a:r>
            <a:endParaRPr lang="en-US" altLang="ja-JP" sz="2800" b="1" dirty="0"/>
          </a:p>
          <a:p>
            <a:pPr algn="ctr">
              <a:buFontTx/>
              <a:buNone/>
            </a:pPr>
            <a:r>
              <a:rPr lang="en-US" altLang="ja-JP" sz="5400" b="1" dirty="0">
                <a:solidFill>
                  <a:srgbClr val="7737AB"/>
                </a:solidFill>
                <a:effectLst>
                  <a:outerShdw blurRad="38100" dist="38100" dir="2700000" algn="tl">
                    <a:srgbClr val="000000">
                      <a:alpha val="43137"/>
                    </a:srgbClr>
                  </a:outerShdw>
                </a:effectLst>
              </a:rPr>
              <a:t>No.19</a:t>
            </a:r>
            <a:r>
              <a:rPr lang="ja-JP" altLang="en-US" sz="5400" b="1" dirty="0">
                <a:solidFill>
                  <a:srgbClr val="7737AB"/>
                </a:solidFill>
                <a:effectLst>
                  <a:outerShdw blurRad="38100" dist="38100" dir="2700000" algn="tl">
                    <a:srgbClr val="000000">
                      <a:alpha val="43137"/>
                    </a:srgbClr>
                  </a:outerShdw>
                </a:effectLst>
              </a:rPr>
              <a:t>～</a:t>
            </a:r>
            <a:r>
              <a:rPr lang="en-US" altLang="ja-JP" sz="5400" b="1" dirty="0">
                <a:solidFill>
                  <a:srgbClr val="7737AB"/>
                </a:solidFill>
                <a:effectLst>
                  <a:outerShdw blurRad="38100" dist="38100" dir="2700000" algn="tl">
                    <a:srgbClr val="000000">
                      <a:alpha val="43137"/>
                    </a:srgbClr>
                  </a:outerShdw>
                </a:effectLst>
              </a:rPr>
              <a:t>25</a:t>
            </a:r>
          </a:p>
          <a:p>
            <a:pPr algn="ctr">
              <a:buFontTx/>
              <a:buNone/>
            </a:pPr>
            <a:r>
              <a:rPr lang="ja-JP" altLang="en-US" sz="7200" b="1" dirty="0">
                <a:solidFill>
                  <a:srgbClr val="7737AB"/>
                </a:solidFill>
                <a:effectLst>
                  <a:outerShdw blurRad="38100" dist="38100" dir="2700000" algn="tl">
                    <a:srgbClr val="000000">
                      <a:alpha val="43137"/>
                    </a:srgbClr>
                  </a:outerShdw>
                </a:effectLst>
              </a:rPr>
              <a:t>組織としての対策</a:t>
            </a:r>
          </a:p>
        </p:txBody>
      </p:sp>
    </p:spTree>
    <p:extLst>
      <p:ext uri="{BB962C8B-B14F-4D97-AF65-F5344CB8AC3E}">
        <p14:creationId xmlns:p14="http://schemas.microsoft.com/office/powerpoint/2010/main" val="11587320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コンテンツ プレースホルダー 4">
            <a:extLst>
              <a:ext uri="{FF2B5EF4-FFF2-40B4-BE49-F238E27FC236}">
                <a16:creationId xmlns:a16="http://schemas.microsoft.com/office/drawing/2014/main" id="{F57B8838-2E45-4DFE-A9AC-483C0A7C7B95}"/>
              </a:ext>
            </a:extLst>
          </p:cNvPr>
          <p:cNvGraphicFramePr>
            <a:graphicFrameLocks/>
          </p:cNvGraphicFramePr>
          <p:nvPr>
            <p:extLst>
              <p:ext uri="{D42A27DB-BD31-4B8C-83A1-F6EECF244321}">
                <p14:modId xmlns:p14="http://schemas.microsoft.com/office/powerpoint/2010/main" val="3269879593"/>
              </p:ext>
            </p:extLst>
          </p:nvPr>
        </p:nvGraphicFramePr>
        <p:xfrm>
          <a:off x="498475" y="1412776"/>
          <a:ext cx="8394007" cy="5410200"/>
        </p:xfrm>
        <a:graphic>
          <a:graphicData uri="http://schemas.openxmlformats.org/drawingml/2006/table">
            <a:tbl>
              <a:tblPr firstRow="1" bandRow="1"/>
              <a:tblGrid>
                <a:gridCol w="529260">
                  <a:extLst>
                    <a:ext uri="{9D8B030D-6E8A-4147-A177-3AD203B41FA5}">
                      <a16:colId xmlns:a16="http://schemas.microsoft.com/office/drawing/2014/main" val="20000"/>
                    </a:ext>
                  </a:extLst>
                </a:gridCol>
                <a:gridCol w="5962635">
                  <a:extLst>
                    <a:ext uri="{9D8B030D-6E8A-4147-A177-3AD203B41FA5}">
                      <a16:colId xmlns:a16="http://schemas.microsoft.com/office/drawing/2014/main" val="20001"/>
                    </a:ext>
                  </a:extLst>
                </a:gridCol>
                <a:gridCol w="475528">
                  <a:extLst>
                    <a:ext uri="{9D8B030D-6E8A-4147-A177-3AD203B41FA5}">
                      <a16:colId xmlns:a16="http://schemas.microsoft.com/office/drawing/2014/main" val="20002"/>
                    </a:ext>
                  </a:extLst>
                </a:gridCol>
                <a:gridCol w="475528">
                  <a:extLst>
                    <a:ext uri="{9D8B030D-6E8A-4147-A177-3AD203B41FA5}">
                      <a16:colId xmlns:a16="http://schemas.microsoft.com/office/drawing/2014/main" val="20003"/>
                    </a:ext>
                  </a:extLst>
                </a:gridCol>
                <a:gridCol w="475528">
                  <a:extLst>
                    <a:ext uri="{9D8B030D-6E8A-4147-A177-3AD203B41FA5}">
                      <a16:colId xmlns:a16="http://schemas.microsoft.com/office/drawing/2014/main" val="20004"/>
                    </a:ext>
                  </a:extLst>
                </a:gridCol>
                <a:gridCol w="475528">
                  <a:extLst>
                    <a:ext uri="{9D8B030D-6E8A-4147-A177-3AD203B41FA5}">
                      <a16:colId xmlns:a16="http://schemas.microsoft.com/office/drawing/2014/main" val="20005"/>
                    </a:ext>
                  </a:extLst>
                </a:gridCol>
              </a:tblGrid>
              <a:tr h="370840">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r>
                        <a:rPr kumimoji="1" lang="en-US" altLang="ja-JP" dirty="0">
                          <a:latin typeface="メイリオ" panose="020B0604030504040204" pitchFamily="50" charset="-128"/>
                          <a:ea typeface="メイリオ" panose="020B0604030504040204" pitchFamily="50" charset="-128"/>
                        </a:rPr>
                        <a:t>No.</a:t>
                      </a:r>
                      <a:endParaRPr kumimoji="1" lang="ja-JP" altLang="en-US" dirty="0">
                        <a:latin typeface="メイリオ" panose="020B0604030504040204" pitchFamily="50" charset="-128"/>
                        <a:ea typeface="メイリオ"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dirty="0">
                          <a:latin typeface="メイリオ" panose="020B0604030504040204" pitchFamily="50" charset="-128"/>
                          <a:ea typeface="メイリオ" panose="020B0604030504040204" pitchFamily="50" charset="-128"/>
                        </a:rPr>
                        <a:t>診断内容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実施</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している</a:t>
                      </a:r>
                      <a:endParaRPr kumimoji="1" lang="en-US" altLang="ja-JP" sz="900" dirty="0">
                        <a:latin typeface="メイリオ" panose="020B0604030504040204" pitchFamily="50" charset="-128"/>
                        <a:ea typeface="メイリオ" panose="020B0604030504040204" pitchFamily="50" charset="-128"/>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一部実施</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している</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実施</a:t>
                      </a:r>
                      <a:br>
                        <a:rPr kumimoji="1" lang="en-US" altLang="ja-JP" sz="900" dirty="0">
                          <a:latin typeface="メイリオ" panose="020B0604030504040204" pitchFamily="50" charset="-128"/>
                          <a:ea typeface="メイリオ" panose="020B0604030504040204" pitchFamily="50" charset="-128"/>
                        </a:rPr>
                      </a:br>
                      <a:r>
                        <a:rPr kumimoji="1" lang="ja-JP" altLang="en-US" sz="800" dirty="0">
                          <a:latin typeface="メイリオ" panose="020B0604030504040204" pitchFamily="50" charset="-128"/>
                          <a:ea typeface="メイリオ" panose="020B0604030504040204" pitchFamily="50" charset="-128"/>
                        </a:rPr>
                        <a:t>していない</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わから</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ない</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19</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従業員に守秘義務を理解してもらい、業務上知り得た情報を外部に漏らさないなどのルールを守らせていますか？</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20</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従業員にセキュリティに関する教育や注意喚起を行なっていますか？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21</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個人所有の情報機器を業務で利用する場合のセキュリティ対策を明確にしていますか？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22</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重要情報の授受を伴う取引先との契約書には、秘密保持</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条項を規定していますか？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23</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クラウドサービスやウェブサイトの運用等で利用する外部サービスは、安全・信頼性を把握して選定していますか？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5"/>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24</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セキュリティ事故が発生した場合に備え、緊急時の体制整備や対応手順を作成するなど準備をしていますか？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extLst>
                  <a:ext uri="{0D108BD9-81ED-4DB2-BD59-A6C34878D82A}">
                    <a16:rowId xmlns:a16="http://schemas.microsoft.com/office/drawing/2014/main" val="10006"/>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25</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情報セキュリティ対策</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上記</a:t>
                      </a:r>
                      <a:r>
                        <a:rPr kumimoji="1" lang="en-US" altLang="ja-JP" dirty="0">
                          <a:latin typeface="メイリオ" panose="020B0604030504040204" pitchFamily="50" charset="-128"/>
                          <a:ea typeface="メイリオ" panose="020B0604030504040204" pitchFamily="50" charset="-128"/>
                        </a:rPr>
                        <a:t>1 </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24 </a:t>
                      </a:r>
                      <a:r>
                        <a:rPr kumimoji="1" lang="ja-JP" altLang="en-US" dirty="0">
                          <a:latin typeface="メイリオ" panose="020B0604030504040204" pitchFamily="50" charset="-128"/>
                          <a:ea typeface="メイリオ" panose="020B0604030504040204" pitchFamily="50" charset="-128"/>
                        </a:rPr>
                        <a:t>など</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をルール化し、従業員に明示していますか？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7"/>
                  </a:ext>
                </a:extLst>
              </a:tr>
            </a:tbl>
          </a:graphicData>
        </a:graphic>
      </p:graphicFrame>
      <p:sp>
        <p:nvSpPr>
          <p:cNvPr id="11" name="タイトル 1">
            <a:extLst>
              <a:ext uri="{FF2B5EF4-FFF2-40B4-BE49-F238E27FC236}">
                <a16:creationId xmlns:a16="http://schemas.microsoft.com/office/drawing/2014/main" id="{A8D6ECBA-C0F6-4450-BEF4-78234BA4C3D4}"/>
              </a:ext>
            </a:extLst>
          </p:cNvPr>
          <p:cNvSpPr txBox="1">
            <a:spLocks/>
          </p:cNvSpPr>
          <p:nvPr/>
        </p:nvSpPr>
        <p:spPr bwMode="auto">
          <a:xfrm>
            <a:off x="468313" y="187672"/>
            <a:ext cx="698341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a:solidFill>
                  <a:schemeClr val="tx1"/>
                </a:solidFill>
                <a:latin typeface="+mj-ea"/>
                <a:ea typeface="+mj-ea"/>
                <a:cs typeface="+mj-cs"/>
              </a:defRPr>
            </a:lvl1pPr>
            <a:lvl2pPr algn="l" rtl="0" eaLnBrk="1" fontAlgn="base" hangingPunct="1">
              <a:spcBef>
                <a:spcPct val="0"/>
              </a:spcBef>
              <a:spcAft>
                <a:spcPct val="0"/>
              </a:spcAft>
              <a:defRPr kumimoji="1" sz="3600">
                <a:solidFill>
                  <a:srgbClr val="000066"/>
                </a:solidFill>
                <a:latin typeface="Arial" charset="0"/>
                <a:ea typeface="ＭＳ Ｐゴシック" charset="-128"/>
              </a:defRPr>
            </a:lvl2pPr>
            <a:lvl3pPr algn="l" rtl="0" eaLnBrk="1" fontAlgn="base" hangingPunct="1">
              <a:spcBef>
                <a:spcPct val="0"/>
              </a:spcBef>
              <a:spcAft>
                <a:spcPct val="0"/>
              </a:spcAft>
              <a:defRPr kumimoji="1" sz="3600">
                <a:solidFill>
                  <a:srgbClr val="000066"/>
                </a:solidFill>
                <a:latin typeface="Arial" charset="0"/>
                <a:ea typeface="ＭＳ Ｐゴシック" charset="-128"/>
              </a:defRPr>
            </a:lvl3pPr>
            <a:lvl4pPr algn="l" rtl="0" eaLnBrk="1" fontAlgn="base" hangingPunct="1">
              <a:spcBef>
                <a:spcPct val="0"/>
              </a:spcBef>
              <a:spcAft>
                <a:spcPct val="0"/>
              </a:spcAft>
              <a:defRPr kumimoji="1" sz="3600">
                <a:solidFill>
                  <a:srgbClr val="000066"/>
                </a:solidFill>
                <a:latin typeface="Arial" charset="0"/>
                <a:ea typeface="ＭＳ Ｐゴシック" charset="-128"/>
              </a:defRPr>
            </a:lvl4pPr>
            <a:lvl5pPr algn="l" rtl="0" eaLnBrk="1" fontAlgn="base" hangingPunct="1">
              <a:spcBef>
                <a:spcPct val="0"/>
              </a:spcBef>
              <a:spcAft>
                <a:spcPct val="0"/>
              </a:spcAft>
              <a:defRPr kumimoji="1" sz="3600">
                <a:solidFill>
                  <a:srgbClr val="000066"/>
                </a:solidFill>
                <a:latin typeface="Arial" charset="0"/>
                <a:ea typeface="ＭＳ Ｐゴシック" charset="-128"/>
              </a:defRPr>
            </a:lvl5pPr>
            <a:lvl6pPr marL="457198" algn="l" rtl="0" eaLnBrk="1" fontAlgn="base" hangingPunct="1">
              <a:spcBef>
                <a:spcPct val="0"/>
              </a:spcBef>
              <a:spcAft>
                <a:spcPct val="0"/>
              </a:spcAft>
              <a:defRPr kumimoji="1" sz="3600">
                <a:solidFill>
                  <a:srgbClr val="003399"/>
                </a:solidFill>
                <a:latin typeface="Arial" charset="0"/>
                <a:ea typeface="ＭＳ Ｐゴシック" charset="-128"/>
              </a:defRPr>
            </a:lvl6pPr>
            <a:lvl7pPr marL="914395" algn="l" rtl="0" eaLnBrk="1" fontAlgn="base" hangingPunct="1">
              <a:spcBef>
                <a:spcPct val="0"/>
              </a:spcBef>
              <a:spcAft>
                <a:spcPct val="0"/>
              </a:spcAft>
              <a:defRPr kumimoji="1" sz="3600">
                <a:solidFill>
                  <a:srgbClr val="003399"/>
                </a:solidFill>
                <a:latin typeface="Arial" charset="0"/>
                <a:ea typeface="ＭＳ Ｐゴシック" charset="-128"/>
              </a:defRPr>
            </a:lvl7pPr>
            <a:lvl8pPr marL="1371592" algn="l" rtl="0" eaLnBrk="1" fontAlgn="base" hangingPunct="1">
              <a:spcBef>
                <a:spcPct val="0"/>
              </a:spcBef>
              <a:spcAft>
                <a:spcPct val="0"/>
              </a:spcAft>
              <a:defRPr kumimoji="1" sz="3600">
                <a:solidFill>
                  <a:srgbClr val="003399"/>
                </a:solidFill>
                <a:latin typeface="Arial" charset="0"/>
                <a:ea typeface="ＭＳ Ｐゴシック" charset="-128"/>
              </a:defRPr>
            </a:lvl8pPr>
            <a:lvl9pPr marL="1828789" algn="l" rtl="0" eaLnBrk="1" fontAlgn="base" hangingPunct="1">
              <a:spcBef>
                <a:spcPct val="0"/>
              </a:spcBef>
              <a:spcAft>
                <a:spcPct val="0"/>
              </a:spcAft>
              <a:defRPr kumimoji="1" sz="3600">
                <a:solidFill>
                  <a:srgbClr val="003399"/>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sz="4400" b="1" dirty="0">
                <a:latin typeface="メイリオ" panose="020B0604030504040204" pitchFamily="50" charset="-128"/>
                <a:ea typeface="メイリオ" panose="020B0604030504040204" pitchFamily="50" charset="-128"/>
              </a:rPr>
              <a:t>組織としての対策</a:t>
            </a:r>
          </a:p>
        </p:txBody>
      </p:sp>
    </p:spTree>
    <p:extLst>
      <p:ext uri="{BB962C8B-B14F-4D97-AF65-F5344CB8AC3E}">
        <p14:creationId xmlns:p14="http://schemas.microsoft.com/office/powerpoint/2010/main" val="25124810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a:extLst>
              <a:ext uri="{FF2B5EF4-FFF2-40B4-BE49-F238E27FC236}">
                <a16:creationId xmlns:a16="http://schemas.microsoft.com/office/drawing/2014/main" id="{F62A675A-B35C-436B-A9B2-E881E410F46D}"/>
              </a:ext>
            </a:extLst>
          </p:cNvPr>
          <p:cNvSpPr>
            <a:spLocks noGrp="1" noChangeArrowheads="1"/>
          </p:cNvSpPr>
          <p:nvPr>
            <p:ph type="title"/>
          </p:nvPr>
        </p:nvSpPr>
        <p:spPr/>
        <p:txBody>
          <a:bodyPr/>
          <a:lstStyle/>
          <a:p>
            <a:r>
              <a:rPr lang="ja-JP" altLang="en-US" sz="4400" b="1" baseline="30000" dirty="0">
                <a:solidFill>
                  <a:srgbClr val="000000"/>
                </a:solidFill>
              </a:rPr>
              <a:t>診断編</a:t>
            </a:r>
            <a:r>
              <a:rPr lang="en-US" altLang="ja-JP" sz="4400" b="1" baseline="30000" dirty="0">
                <a:solidFill>
                  <a:srgbClr val="000000"/>
                </a:solidFill>
              </a:rPr>
              <a:t>№19 </a:t>
            </a:r>
            <a:r>
              <a:rPr lang="ja-JP" altLang="en-US" sz="4400" b="1" dirty="0">
                <a:solidFill>
                  <a:srgbClr val="000000"/>
                </a:solidFill>
              </a:rPr>
              <a:t>守秘義務の周知</a:t>
            </a:r>
            <a:endParaRPr lang="ja-JP" altLang="en-US" b="1" dirty="0"/>
          </a:p>
        </p:txBody>
      </p:sp>
      <p:sp>
        <p:nvSpPr>
          <p:cNvPr id="194564" name="Rectangle 3">
            <a:extLst>
              <a:ext uri="{FF2B5EF4-FFF2-40B4-BE49-F238E27FC236}">
                <a16:creationId xmlns:a16="http://schemas.microsoft.com/office/drawing/2014/main" id="{B3169DA1-B337-48B9-B9F8-7D664FB6EDA5}"/>
              </a:ext>
            </a:extLst>
          </p:cNvPr>
          <p:cNvSpPr>
            <a:spLocks noGrp="1" noChangeArrowheads="1"/>
          </p:cNvSpPr>
          <p:nvPr>
            <p:ph idx="1"/>
          </p:nvPr>
        </p:nvSpPr>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defRPr/>
            </a:pPr>
            <a:r>
              <a:rPr lang="ja-JP" altLang="en-US" sz="4000" b="1" dirty="0">
                <a:latin typeface="メイリオ" panose="020B0604030504040204" pitchFamily="50" charset="-128"/>
                <a:ea typeface="メイリオ" panose="020B0604030504040204" pitchFamily="50" charset="-128"/>
              </a:rPr>
              <a:t>従業員に守秘義務を理解してもらい、業務上知り得た情報を外部に漏らさないなどのルールを守らせていますか？</a:t>
            </a:r>
          </a:p>
        </p:txBody>
      </p:sp>
    </p:spTree>
  </p:cSld>
  <p:clrMapOvr>
    <a:masterClrMapping/>
  </p:clrMapOvr>
  <p:transition>
    <p:cover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C575A1F6-AF4B-4AB2-BF98-E3811E5FD09B}"/>
              </a:ext>
            </a:extLst>
          </p:cNvPr>
          <p:cNvSpPr>
            <a:spLocks noGrp="1" noChangeArrowheads="1"/>
          </p:cNvSpPr>
          <p:nvPr>
            <p:ph type="title"/>
          </p:nvPr>
        </p:nvSpPr>
        <p:spPr/>
        <p:txBody>
          <a:bodyPr/>
          <a:lstStyle/>
          <a:p>
            <a:pPr eaLnBrk="1" hangingPunct="1"/>
            <a:r>
              <a:rPr lang="ja-JP" altLang="en-US" b="1" dirty="0">
                <a:solidFill>
                  <a:srgbClr val="000000"/>
                </a:solidFill>
                <a:ea typeface="メイリオ" panose="020B0604030504040204" pitchFamily="50" charset="-128"/>
              </a:rPr>
              <a:t>従業員に守秘義務について</a:t>
            </a:r>
            <a:br>
              <a:rPr lang="en-US" altLang="ja-JP" b="1" dirty="0">
                <a:solidFill>
                  <a:srgbClr val="000000"/>
                </a:solidFill>
                <a:ea typeface="メイリオ" panose="020B0604030504040204" pitchFamily="50" charset="-128"/>
              </a:rPr>
            </a:br>
            <a:r>
              <a:rPr lang="ja-JP" altLang="en-US" b="1" dirty="0">
                <a:solidFill>
                  <a:srgbClr val="000000"/>
                </a:solidFill>
                <a:ea typeface="メイリオ" panose="020B0604030504040204" pitchFamily="50" charset="-128"/>
              </a:rPr>
              <a:t>理解してもらう</a:t>
            </a:r>
            <a:endParaRPr lang="ja-JP" altLang="en-US" b="1" dirty="0">
              <a:ea typeface="メイリオ" panose="020B0604030504040204" pitchFamily="50" charset="-128"/>
            </a:endParaRPr>
          </a:p>
        </p:txBody>
      </p:sp>
      <p:sp>
        <p:nvSpPr>
          <p:cNvPr id="196611" name="Rectangle 3">
            <a:extLst>
              <a:ext uri="{FF2B5EF4-FFF2-40B4-BE49-F238E27FC236}">
                <a16:creationId xmlns:a16="http://schemas.microsoft.com/office/drawing/2014/main" id="{FA145089-C0E2-4C50-AA58-24E1A7189473}"/>
              </a:ext>
            </a:extLst>
          </p:cNvPr>
          <p:cNvSpPr>
            <a:spLocks noGrp="1" noChangeArrowheads="1"/>
          </p:cNvSpPr>
          <p:nvPr>
            <p:ph idx="1"/>
          </p:nvPr>
        </p:nvSpPr>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従業員の守秘義務や機密保持について就業規則などで定められている場合は、従業員に</a:t>
            </a:r>
            <a:r>
              <a:rPr lang="ja-JP" altLang="en-US" sz="2400" dirty="0">
                <a:solidFill>
                  <a:srgbClr val="ED656B"/>
                </a:solidFill>
                <a:latin typeface="メイリオ" panose="020B0604030504040204" pitchFamily="50" charset="-128"/>
              </a:rPr>
              <a:t>明確に説明</a:t>
            </a:r>
            <a:r>
              <a:rPr lang="ja-JP" altLang="en-US" sz="2400" dirty="0">
                <a:latin typeface="メイリオ" panose="020B0604030504040204" pitchFamily="50" charset="-128"/>
              </a:rPr>
              <a:t>しましょう。</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就業規則に定めがなかったり、就業規則がない場合は、</a:t>
            </a:r>
            <a:r>
              <a:rPr lang="ja-JP" altLang="en-US" sz="2400" dirty="0">
                <a:solidFill>
                  <a:srgbClr val="ED656B"/>
                </a:solidFill>
                <a:latin typeface="メイリオ" panose="020B0604030504040204" pitchFamily="50" charset="-128"/>
              </a:rPr>
              <a:t>秘密保持誓約書</a:t>
            </a:r>
            <a:r>
              <a:rPr lang="ja-JP" altLang="en-US" sz="2400" dirty="0">
                <a:latin typeface="メイリオ" panose="020B0604030504040204" pitchFamily="50" charset="-128"/>
              </a:rPr>
              <a:t>などに署名してもらい、守秘義務について理解してもらいましょう。</a:t>
            </a:r>
          </a:p>
        </p:txBody>
      </p:sp>
      <p:sp>
        <p:nvSpPr>
          <p:cNvPr id="196612" name="AutoShape 5">
            <a:extLst>
              <a:ext uri="{FF2B5EF4-FFF2-40B4-BE49-F238E27FC236}">
                <a16:creationId xmlns:a16="http://schemas.microsoft.com/office/drawing/2014/main" id="{B20E8B4D-ED7F-4922-977E-6EBAFA7A914E}"/>
              </a:ext>
            </a:extLst>
          </p:cNvPr>
          <p:cNvSpPr>
            <a:spLocks noChangeArrowheads="1"/>
          </p:cNvSpPr>
          <p:nvPr/>
        </p:nvSpPr>
        <p:spPr bwMode="auto">
          <a:xfrm>
            <a:off x="3275856" y="3933056"/>
            <a:ext cx="3744416" cy="1080120"/>
          </a:xfrm>
          <a:prstGeom prst="cloudCallout">
            <a:avLst>
              <a:gd name="adj1" fmla="val 7792"/>
              <a:gd name="adj2" fmla="val -4255"/>
            </a:avLst>
          </a:prstGeom>
          <a:solidFill>
            <a:srgbClr val="ED656B"/>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6000" tIns="45720" rIns="36000" bIns="45720" numCol="1" rtlCol="0" anchor="ctr" anchorCtr="0" compatLnSpc="1">
            <a:prstTxWarp prst="textNoShape">
              <a:avLst/>
            </a:prstTxWarp>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buNone/>
            </a:pPr>
            <a:r>
              <a:rPr lang="ja-JP" altLang="en-US"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そんなの常識</a:t>
            </a:r>
            <a:r>
              <a:rPr lang="en-US" altLang="ja-JP"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t>
            </a:r>
          </a:p>
          <a:p>
            <a:pPr algn="ctr" eaLnBrk="1" hangingPunct="1">
              <a:buNone/>
            </a:pPr>
            <a:r>
              <a:rPr lang="ja-JP" altLang="en-US"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これが危ない</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0E6AA822-280B-49DB-83B1-FC809DF2200A}"/>
              </a:ext>
            </a:extLst>
          </p:cNvPr>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ja-JP" altLang="en-US" b="1" dirty="0">
                <a:solidFill>
                  <a:srgbClr val="000000"/>
                </a:solidFill>
                <a:ea typeface="メイリオ" panose="020B0604030504040204" pitchFamily="50" charset="-128"/>
              </a:rPr>
              <a:t>例えば、こんなポイント</a:t>
            </a:r>
          </a:p>
        </p:txBody>
      </p:sp>
      <p:sp>
        <p:nvSpPr>
          <p:cNvPr id="486403" name="Rectangle 3">
            <a:extLst>
              <a:ext uri="{FF2B5EF4-FFF2-40B4-BE49-F238E27FC236}">
                <a16:creationId xmlns:a16="http://schemas.microsoft.com/office/drawing/2014/main" id="{A05D9F6A-FBBB-4D17-B645-86AEB3CD66CF}"/>
              </a:ext>
            </a:extLst>
          </p:cNvPr>
          <p:cNvSpPr>
            <a:spLocks noGrp="1" noChangeArrowheads="1"/>
          </p:cNvSpPr>
          <p:nvPr>
            <p:ph idx="1"/>
          </p:nvPr>
        </p:nvSpPr>
        <p:spPr/>
        <p:txBody>
          <a:bodyPr/>
          <a:lstStyle/>
          <a:p>
            <a:pPr eaLnBrk="1" hangingPunct="1">
              <a:buFont typeface="Wingdings" panose="05000000000000000000" pitchFamily="2" charset="2"/>
              <a:buChar char="ü"/>
              <a:defRPr/>
            </a:pPr>
            <a:r>
              <a:rPr lang="ja-JP" altLang="en-US" sz="2400" dirty="0">
                <a:latin typeface="メイリオ" panose="020B0604030504040204" pitchFamily="50" charset="-128"/>
              </a:rPr>
              <a:t>何が会社の機密情報なのか明確にする</a:t>
            </a:r>
          </a:p>
          <a:p>
            <a:pPr eaLnBrk="1" hangingPunct="1">
              <a:buFont typeface="Wingdings" panose="05000000000000000000" pitchFamily="2" charset="2"/>
              <a:buChar char="ü"/>
              <a:defRPr/>
            </a:pPr>
            <a:r>
              <a:rPr lang="ja-JP" altLang="en-US" sz="2400" dirty="0">
                <a:latin typeface="メイリオ" panose="020B0604030504040204" pitchFamily="50" charset="-128"/>
              </a:rPr>
              <a:t>機密を守る方法も明確にする</a:t>
            </a:r>
          </a:p>
          <a:p>
            <a:pPr eaLnBrk="1" hangingPunct="1">
              <a:buFont typeface="Wingdings" panose="05000000000000000000" pitchFamily="2" charset="2"/>
              <a:buChar char="ü"/>
              <a:defRPr/>
            </a:pPr>
            <a:r>
              <a:rPr lang="ja-JP" altLang="en-US" sz="2400" dirty="0">
                <a:latin typeface="メイリオ" panose="020B0604030504040204" pitchFamily="50" charset="-128"/>
              </a:rPr>
              <a:t>守られなかった場合の罰則も規定する</a:t>
            </a:r>
          </a:p>
        </p:txBody>
      </p:sp>
      <p:sp>
        <p:nvSpPr>
          <p:cNvPr id="2" name="四角形: メモ 1">
            <a:extLst>
              <a:ext uri="{FF2B5EF4-FFF2-40B4-BE49-F238E27FC236}">
                <a16:creationId xmlns:a16="http://schemas.microsoft.com/office/drawing/2014/main" id="{09FAC188-6F5E-48EC-A09B-1A791C368617}"/>
              </a:ext>
            </a:extLst>
          </p:cNvPr>
          <p:cNvSpPr/>
          <p:nvPr/>
        </p:nvSpPr>
        <p:spPr bwMode="auto">
          <a:xfrm>
            <a:off x="395536" y="3068960"/>
            <a:ext cx="8633056" cy="3024336"/>
          </a:xfrm>
          <a:prstGeom prst="foldedCorner">
            <a:avLst/>
          </a:prstGeom>
          <a:solidFill>
            <a:schemeClr val="bg1"/>
          </a:solidFill>
          <a:ln w="952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1" hangingPunct="1"/>
            <a:r>
              <a:rPr lang="ja-JP" altLang="en-US" sz="1600" dirty="0">
                <a:latin typeface="Meiryo UI" panose="020B0604030504040204" pitchFamily="50" charset="-128"/>
                <a:ea typeface="Meiryo UI" panose="020B0604030504040204" pitchFamily="50" charset="-128"/>
              </a:rPr>
              <a:t>知っていますか？会社の</a:t>
            </a:r>
            <a:r>
              <a:rPr lang="ja-JP" altLang="en-US" sz="1600" dirty="0">
                <a:solidFill>
                  <a:srgbClr val="ED656B"/>
                </a:solidFill>
                <a:latin typeface="Meiryo UI" panose="020B0604030504040204" pitchFamily="50" charset="-128"/>
                <a:ea typeface="Meiryo UI" panose="020B0604030504040204" pitchFamily="50" charset="-128"/>
              </a:rPr>
              <a:t>機密情報を明確にしておかないと</a:t>
            </a:r>
            <a:r>
              <a:rPr lang="ja-JP" altLang="en-US" sz="1600" dirty="0">
                <a:latin typeface="Meiryo UI" panose="020B0604030504040204" pitchFamily="50" charset="-128"/>
                <a:ea typeface="Meiryo UI" panose="020B0604030504040204" pitchFamily="50" charset="-128"/>
              </a:rPr>
              <a:t>不正などがあった場合に、法的保護を受けることができない場合があります。</a:t>
            </a:r>
            <a:endParaRPr lang="en-US" altLang="ja-JP" sz="1600" dirty="0">
              <a:latin typeface="Meiryo UI" panose="020B0604030504040204" pitchFamily="50" charset="-128"/>
              <a:ea typeface="Meiryo UI" panose="020B0604030504040204" pitchFamily="50" charset="-128"/>
            </a:endParaRPr>
          </a:p>
          <a:p>
            <a:pPr eaLnBrk="1" hangingPunct="1">
              <a:spcBef>
                <a:spcPts val="600"/>
              </a:spcBef>
            </a:pPr>
            <a:r>
              <a:rPr lang="ja-JP" altLang="en-US" sz="1600" b="1" dirty="0">
                <a:latin typeface="Meiryo UI" panose="020B0604030504040204" pitchFamily="50" charset="-128"/>
                <a:ea typeface="Meiryo UI" panose="020B0604030504040204" pitchFamily="50" charset="-128"/>
              </a:rPr>
              <a:t>不正競争防止法「営業秘密」</a:t>
            </a:r>
          </a:p>
          <a:p>
            <a:pPr eaLnBrk="1" hangingPunct="1">
              <a:lnSpc>
                <a:spcPts val="1600"/>
              </a:lnSpc>
              <a:spcBef>
                <a:spcPts val="600"/>
              </a:spcBef>
            </a:pPr>
            <a:r>
              <a:rPr lang="ja-JP" altLang="en-US" sz="1600" dirty="0">
                <a:latin typeface="Meiryo UI" panose="020B0604030504040204" pitchFamily="50" charset="-128"/>
                <a:ea typeface="Meiryo UI" panose="020B0604030504040204" pitchFamily="50" charset="-128"/>
              </a:rPr>
              <a:t>企業が持つ営業情報や技術情報などの中には、秘密とすることで差別化や競争力の源泉となる情報もあります。そのような情報が漏えいすると、研究開発投資の回収機会を失ったり、社会的な信用の低下により顧客を失ったりと大きな損失を被ることになります。秘密としている情報を</a:t>
            </a:r>
            <a:r>
              <a:rPr lang="ja-JP" altLang="en-US" sz="1600" dirty="0">
                <a:solidFill>
                  <a:srgbClr val="ED656B"/>
                </a:solidFill>
                <a:latin typeface="Meiryo UI" panose="020B0604030504040204" pitchFamily="50" charset="-128"/>
                <a:ea typeface="Meiryo UI" panose="020B0604030504040204" pitchFamily="50" charset="-128"/>
              </a:rPr>
              <a:t>不正競争防止法により営業秘密として法的保護を受けるためには、</a:t>
            </a:r>
            <a:r>
              <a:rPr lang="ja-JP" altLang="en-US" sz="1600" dirty="0">
                <a:latin typeface="Meiryo UI" panose="020B0604030504040204" pitchFamily="50" charset="-128"/>
                <a:ea typeface="Meiryo UI" panose="020B0604030504040204" pitchFamily="50" charset="-128"/>
              </a:rPr>
              <a:t>次の①～③の要件をすべて満たす必要があります。</a:t>
            </a:r>
          </a:p>
          <a:p>
            <a:pPr eaLnBrk="1" hangingPunct="1">
              <a:spcBef>
                <a:spcPts val="600"/>
              </a:spcBef>
            </a:pPr>
            <a:r>
              <a:rPr lang="ja-JP" altLang="en-US" sz="1600" b="1" dirty="0">
                <a:latin typeface="Meiryo UI" panose="020B0604030504040204" pitchFamily="50" charset="-128"/>
                <a:ea typeface="Meiryo UI" panose="020B0604030504040204" pitchFamily="50" charset="-128"/>
              </a:rPr>
              <a:t>① 秘密として管理されていること</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秘密管理性</a:t>
            </a:r>
            <a:r>
              <a:rPr lang="en-US" altLang="ja-JP" sz="1600" b="1" dirty="0">
                <a:latin typeface="Meiryo UI" panose="020B0604030504040204" pitchFamily="50" charset="-128"/>
                <a:ea typeface="Meiryo UI" panose="020B0604030504040204" pitchFamily="50" charset="-128"/>
              </a:rPr>
              <a:t>)</a:t>
            </a:r>
            <a:endParaRPr lang="ja-JP" altLang="en-US" sz="1600" b="1" dirty="0">
              <a:latin typeface="Meiryo UI" panose="020B0604030504040204" pitchFamily="50" charset="-128"/>
              <a:ea typeface="Meiryo UI" panose="020B0604030504040204" pitchFamily="50" charset="-128"/>
            </a:endParaRPr>
          </a:p>
          <a:p>
            <a:pPr eaLnBrk="1" hangingPunct="1">
              <a:tabLst>
                <a:tab pos="271463" algn="l"/>
                <a:tab pos="625475" algn="l"/>
              </a:tabLst>
            </a:pPr>
            <a:r>
              <a:rPr lang="ja-JP" altLang="en-US" sz="1600" b="1" dirty="0">
                <a:latin typeface="Meiryo UI" panose="020B0604030504040204" pitchFamily="50" charset="-128"/>
                <a:ea typeface="Meiryo UI" panose="020B0604030504040204" pitchFamily="50" charset="-128"/>
              </a:rPr>
              <a:t>② 生産方法、販売方法その他の事業活動に有用な技術上又は営業上の情報であること</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有用性</a:t>
            </a:r>
            <a:r>
              <a:rPr lang="en-US" altLang="ja-JP" sz="1600" b="1" dirty="0">
                <a:latin typeface="Meiryo UI" panose="020B0604030504040204" pitchFamily="50" charset="-128"/>
                <a:ea typeface="Meiryo UI" panose="020B0604030504040204" pitchFamily="50" charset="-128"/>
              </a:rPr>
              <a:t>)</a:t>
            </a:r>
            <a:endParaRPr lang="ja-JP" altLang="en-US" sz="1600" b="1" dirty="0">
              <a:latin typeface="Meiryo UI" panose="020B0604030504040204" pitchFamily="50" charset="-128"/>
              <a:ea typeface="Meiryo UI" panose="020B0604030504040204" pitchFamily="50" charset="-128"/>
            </a:endParaRPr>
          </a:p>
          <a:p>
            <a:pPr eaLnBrk="1" hangingPunct="1"/>
            <a:r>
              <a:rPr lang="ja-JP" altLang="en-US" sz="1600" b="1" dirty="0">
                <a:latin typeface="Meiryo UI" panose="020B0604030504040204" pitchFamily="50" charset="-128"/>
                <a:ea typeface="Meiryo UI" panose="020B0604030504040204" pitchFamily="50" charset="-128"/>
              </a:rPr>
              <a:t>③ 公然と知られていないこと</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非公知性</a:t>
            </a:r>
            <a:r>
              <a:rPr lang="en-US" altLang="ja-JP" sz="1600" b="1" dirty="0">
                <a:latin typeface="Meiryo UI" panose="020B0604030504040204" pitchFamily="50" charset="-128"/>
                <a:ea typeface="Meiryo UI" panose="020B0604030504040204" pitchFamily="50" charset="-128"/>
              </a:rPr>
              <a:t>)</a:t>
            </a:r>
            <a:endParaRPr lang="ja-JP" altLang="en-US" sz="1600" b="1" dirty="0">
              <a:latin typeface="Meiryo UI" panose="020B0604030504040204" pitchFamily="50" charset="-128"/>
              <a:ea typeface="Meiryo UI" panose="020B0604030504040204" pitchFamily="50" charset="-128"/>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2">
            <a:extLst>
              <a:ext uri="{FF2B5EF4-FFF2-40B4-BE49-F238E27FC236}">
                <a16:creationId xmlns:a16="http://schemas.microsoft.com/office/drawing/2014/main" id="{733766CA-4D17-461A-AACA-4841320915EA}"/>
              </a:ext>
            </a:extLst>
          </p:cNvPr>
          <p:cNvSpPr>
            <a:spLocks noGrp="1" noChangeArrowheads="1"/>
          </p:cNvSpPr>
          <p:nvPr>
            <p:ph type="title"/>
          </p:nvPr>
        </p:nvSpPr>
        <p:spPr/>
        <p:txBody>
          <a:bodyPr/>
          <a:lstStyle/>
          <a:p>
            <a:r>
              <a:rPr lang="ja-JP" altLang="en-US" sz="4400" b="1" baseline="30000" dirty="0">
                <a:solidFill>
                  <a:srgbClr val="000000"/>
                </a:solidFill>
              </a:rPr>
              <a:t>診断編</a:t>
            </a:r>
            <a:r>
              <a:rPr lang="en-US" altLang="ja-JP" sz="4400" b="1" baseline="30000" dirty="0">
                <a:solidFill>
                  <a:srgbClr val="000000"/>
                </a:solidFill>
              </a:rPr>
              <a:t>№20 </a:t>
            </a:r>
            <a:r>
              <a:rPr lang="ja-JP" altLang="en-US" sz="4400" b="1" dirty="0">
                <a:solidFill>
                  <a:srgbClr val="000000"/>
                </a:solidFill>
              </a:rPr>
              <a:t>従業員教育</a:t>
            </a:r>
            <a:endParaRPr lang="ja-JP" altLang="en-US" b="1" dirty="0">
              <a:solidFill>
                <a:srgbClr val="FF0000"/>
              </a:solidFill>
            </a:endParaRPr>
          </a:p>
        </p:txBody>
      </p:sp>
      <p:sp>
        <p:nvSpPr>
          <p:cNvPr id="200708" name="Rectangle 3">
            <a:extLst>
              <a:ext uri="{FF2B5EF4-FFF2-40B4-BE49-F238E27FC236}">
                <a16:creationId xmlns:a16="http://schemas.microsoft.com/office/drawing/2014/main" id="{A5049593-E58F-451A-844E-DD09F2A0B1EB}"/>
              </a:ext>
            </a:extLst>
          </p:cNvPr>
          <p:cNvSpPr>
            <a:spLocks noGrp="1" noChangeArrowheads="1"/>
          </p:cNvSpPr>
          <p:nvPr>
            <p:ph idx="1"/>
          </p:nvPr>
        </p:nvSpPr>
        <p:spPr>
          <a:xfrm>
            <a:off x="498474" y="1412875"/>
            <a:ext cx="8321997" cy="4924425"/>
          </a:xfrm>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defRPr/>
            </a:pPr>
            <a:r>
              <a:rPr lang="ja-JP" altLang="en-US" sz="4000" b="1" dirty="0">
                <a:latin typeface="メイリオ" panose="020B0604030504040204" pitchFamily="50" charset="-128"/>
                <a:ea typeface="メイリオ" panose="020B0604030504040204" pitchFamily="50" charset="-128"/>
              </a:rPr>
              <a:t>従業員にセキュリティに関する教育や注意喚起を行なっていますか？</a:t>
            </a:r>
          </a:p>
        </p:txBody>
      </p:sp>
    </p:spTree>
  </p:cSld>
  <p:clrMapOvr>
    <a:masterClrMapping/>
  </p:clrMapOvr>
  <p:transition>
    <p:cover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AC134E48-680B-4CB8-820B-2FE721E28410}"/>
              </a:ext>
            </a:extLst>
          </p:cNvPr>
          <p:cNvSpPr>
            <a:spLocks noGrp="1" noChangeArrowheads="1"/>
          </p:cNvSpPr>
          <p:nvPr>
            <p:ph type="title"/>
          </p:nvPr>
        </p:nvSpPr>
        <p:spPr>
          <a:xfrm>
            <a:off x="539750" y="260350"/>
            <a:ext cx="7488634" cy="993775"/>
          </a:xfrm>
        </p:spPr>
        <p:txBody>
          <a:bodyPr/>
          <a:lstStyle/>
          <a:p>
            <a:pPr eaLnBrk="1" hangingPunct="1"/>
            <a:r>
              <a:rPr lang="ja-JP" altLang="en-US" b="1" dirty="0">
                <a:solidFill>
                  <a:srgbClr val="000000"/>
                </a:solidFill>
                <a:ea typeface="メイリオ" panose="020B0604030504040204" pitchFamily="50" charset="-128"/>
              </a:rPr>
              <a:t>従業員に情報セキュリティ教育を行う</a:t>
            </a:r>
            <a:endParaRPr lang="ja-JP" altLang="en-US" b="1" dirty="0">
              <a:ea typeface="メイリオ" panose="020B0604030504040204" pitchFamily="50" charset="-128"/>
            </a:endParaRPr>
          </a:p>
        </p:txBody>
      </p:sp>
      <p:sp>
        <p:nvSpPr>
          <p:cNvPr id="202755" name="Rectangle 3">
            <a:extLst>
              <a:ext uri="{FF2B5EF4-FFF2-40B4-BE49-F238E27FC236}">
                <a16:creationId xmlns:a16="http://schemas.microsoft.com/office/drawing/2014/main" id="{A1BD8157-E4C9-41F2-97F9-A31C5886E5F3}"/>
              </a:ext>
            </a:extLst>
          </p:cNvPr>
          <p:cNvSpPr>
            <a:spLocks noGrp="1" noChangeArrowheads="1"/>
          </p:cNvSpPr>
          <p:nvPr>
            <p:ph idx="1"/>
          </p:nvPr>
        </p:nvSpPr>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日々の仕事では常に様々な情報を取り扱いますが、日常的であるがゆえに管理の意識がつい疎かになりがちです。従業員に対して</a:t>
            </a:r>
            <a:r>
              <a:rPr lang="ja-JP" altLang="en-US" sz="2400" dirty="0">
                <a:solidFill>
                  <a:srgbClr val="ED656B"/>
                </a:solidFill>
                <a:latin typeface="メイリオ" panose="020B0604030504040204" pitchFamily="50" charset="-128"/>
              </a:rPr>
              <a:t>繰り返し意識付け</a:t>
            </a:r>
            <a:r>
              <a:rPr lang="ja-JP" altLang="en-US" sz="2400" dirty="0">
                <a:latin typeface="メイリオ" panose="020B0604030504040204" pitchFamily="50" charset="-128"/>
              </a:rPr>
              <a:t>を行うことが有効です。</a:t>
            </a:r>
          </a:p>
        </p:txBody>
      </p:sp>
      <p:sp>
        <p:nvSpPr>
          <p:cNvPr id="202757" name="AutoShape 6">
            <a:extLst>
              <a:ext uri="{FF2B5EF4-FFF2-40B4-BE49-F238E27FC236}">
                <a16:creationId xmlns:a16="http://schemas.microsoft.com/office/drawing/2014/main" id="{1609C997-C5E3-4FF9-B975-4F6B389195CF}"/>
              </a:ext>
            </a:extLst>
          </p:cNvPr>
          <p:cNvSpPr>
            <a:spLocks noChangeArrowheads="1"/>
          </p:cNvSpPr>
          <p:nvPr/>
        </p:nvSpPr>
        <p:spPr bwMode="auto">
          <a:xfrm>
            <a:off x="3419599" y="3645024"/>
            <a:ext cx="4608785" cy="1094159"/>
          </a:xfrm>
          <a:prstGeom prst="cloudCallout">
            <a:avLst>
              <a:gd name="adj1" fmla="val 5250"/>
              <a:gd name="adj2" fmla="val -8727"/>
            </a:avLst>
          </a:prstGeom>
          <a:solidFill>
            <a:srgbClr val="ED656B"/>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6000" tIns="45720" rIns="36000" bIns="45720" numCol="1" rtlCol="0" anchor="ctr" anchorCtr="0" compatLnSpc="1">
            <a:prstTxWarp prst="textNoShape">
              <a:avLst/>
            </a:prstTxWarp>
          </a:bodyPr>
          <a:lstStyle/>
          <a:p>
            <a:pPr algn="ctr" eaLnBrk="1" hangingPunct="1">
              <a:spcBef>
                <a:spcPct val="20000"/>
              </a:spcBef>
              <a:buClr>
                <a:schemeClr val="tx1"/>
              </a:buClr>
            </a:pPr>
            <a:r>
              <a:rPr lang="ja-JP" altLang="en-US"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忘れてませんか？</a:t>
            </a:r>
            <a:endParaRPr lang="en-US" altLang="ja-JP"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eaLnBrk="1" hangingPunct="1">
              <a:spcBef>
                <a:spcPct val="20000"/>
              </a:spcBef>
              <a:buClr>
                <a:schemeClr val="tx1"/>
              </a:buClr>
            </a:pPr>
            <a:r>
              <a:rPr lang="ja-JP" altLang="en-US"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わが社の営業秘密！</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2">
            <a:extLst>
              <a:ext uri="{FF2B5EF4-FFF2-40B4-BE49-F238E27FC236}">
                <a16:creationId xmlns:a16="http://schemas.microsoft.com/office/drawing/2014/main" id="{64EEC642-13FB-4176-AB7A-D343D844205D}"/>
              </a:ext>
            </a:extLst>
          </p:cNvPr>
          <p:cNvSpPr>
            <a:spLocks noGrp="1" noChangeArrowheads="1"/>
          </p:cNvSpPr>
          <p:nvPr>
            <p:ph type="title"/>
          </p:nvPr>
        </p:nvSpPr>
        <p:spPr/>
        <p:txBody>
          <a:bodyPr/>
          <a:lstStyle/>
          <a:p>
            <a:r>
              <a:rPr lang="ja-JP" altLang="en-US" sz="4400" b="1" baseline="30000" dirty="0">
                <a:solidFill>
                  <a:srgbClr val="000000"/>
                </a:solidFill>
              </a:rPr>
              <a:t>診断編</a:t>
            </a:r>
            <a:r>
              <a:rPr lang="en-US" altLang="ja-JP" sz="4400" b="1" baseline="30000" dirty="0">
                <a:solidFill>
                  <a:srgbClr val="000000"/>
                </a:solidFill>
              </a:rPr>
              <a:t>№21 </a:t>
            </a:r>
            <a:r>
              <a:rPr lang="ja-JP" altLang="en-US" sz="4400" b="1" dirty="0">
                <a:solidFill>
                  <a:srgbClr val="000000"/>
                </a:solidFill>
              </a:rPr>
              <a:t>私物機器の利用</a:t>
            </a:r>
            <a:endParaRPr lang="ja-JP" altLang="en-US" b="1" dirty="0"/>
          </a:p>
        </p:txBody>
      </p:sp>
      <p:sp>
        <p:nvSpPr>
          <p:cNvPr id="204804" name="Rectangle 3">
            <a:extLst>
              <a:ext uri="{FF2B5EF4-FFF2-40B4-BE49-F238E27FC236}">
                <a16:creationId xmlns:a16="http://schemas.microsoft.com/office/drawing/2014/main" id="{9452D6ED-46CC-457F-8F6D-13DA7101BCC7}"/>
              </a:ext>
            </a:extLst>
          </p:cNvPr>
          <p:cNvSpPr>
            <a:spLocks noGrp="1" noChangeArrowheads="1"/>
          </p:cNvSpPr>
          <p:nvPr>
            <p:ph idx="1"/>
          </p:nvPr>
        </p:nvSpPr>
        <p:spPr/>
        <p:txBody>
          <a:bodyPr/>
          <a:lstStyle/>
          <a:p>
            <a:pPr>
              <a:buSzPct val="150000"/>
              <a:buFontTx/>
              <a:buBlip>
                <a:blip r:embed="rId3"/>
              </a:buBlip>
            </a:pPr>
            <a:endParaRPr lang="ja-JP" altLang="en-US" sz="1800" dirty="0">
              <a:ea typeface="メイリオ" panose="020B0604030504040204" pitchFamily="50" charset="-128"/>
            </a:endParaRPr>
          </a:p>
          <a:p>
            <a:pPr marL="0" indent="0">
              <a:buSzPct val="150000"/>
              <a:buNone/>
              <a:defRPr/>
            </a:pPr>
            <a:r>
              <a:rPr lang="ja-JP" altLang="en-US" sz="4000" b="1" dirty="0">
                <a:latin typeface="メイリオ" panose="020B0604030504040204" pitchFamily="50" charset="-128"/>
                <a:ea typeface="メイリオ" panose="020B0604030504040204" pitchFamily="50" charset="-128"/>
              </a:rPr>
              <a:t>個人所有の情報機器を業務で</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利用する場合のセキュリティ対策を明確にしていますか？</a:t>
            </a:r>
          </a:p>
        </p:txBody>
      </p:sp>
    </p:spTree>
  </p:cSld>
  <p:clrMapOvr>
    <a:masterClrMapping/>
  </p:clrMapOvr>
  <p:transition>
    <p:cover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7C574BBA-3BAB-4FB1-A0F7-6507195E9AD9}"/>
              </a:ext>
            </a:extLst>
          </p:cNvPr>
          <p:cNvSpPr>
            <a:spLocks noGrp="1" noChangeArrowheads="1"/>
          </p:cNvSpPr>
          <p:nvPr>
            <p:ph type="title"/>
          </p:nvPr>
        </p:nvSpPr>
        <p:spPr/>
        <p:txBody>
          <a:bodyPr/>
          <a:lstStyle/>
          <a:p>
            <a:pPr eaLnBrk="1" hangingPunct="1"/>
            <a:r>
              <a:rPr lang="ja-JP" altLang="en-US" b="1" dirty="0">
                <a:solidFill>
                  <a:srgbClr val="000000"/>
                </a:solidFill>
                <a:ea typeface="メイリオ" panose="020B0604030504040204" pitchFamily="50" charset="-128"/>
              </a:rPr>
              <a:t>個人所有端末の業務での利用可否を決める</a:t>
            </a:r>
            <a:endParaRPr lang="ja-JP" altLang="en-US" b="1" dirty="0">
              <a:ea typeface="メイリオ" panose="020B0604030504040204" pitchFamily="50" charset="-128"/>
            </a:endParaRPr>
          </a:p>
        </p:txBody>
      </p:sp>
      <p:sp>
        <p:nvSpPr>
          <p:cNvPr id="206851" name="Rectangle 3">
            <a:extLst>
              <a:ext uri="{FF2B5EF4-FFF2-40B4-BE49-F238E27FC236}">
                <a16:creationId xmlns:a16="http://schemas.microsoft.com/office/drawing/2014/main" id="{CBBC9F4A-0E40-4F61-9636-B82A0B52008D}"/>
              </a:ext>
            </a:extLst>
          </p:cNvPr>
          <p:cNvSpPr>
            <a:spLocks noGrp="1" noChangeArrowheads="1"/>
          </p:cNvSpPr>
          <p:nvPr>
            <p:ph idx="1"/>
          </p:nvPr>
        </p:nvSpPr>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個人所有のパソコンやスマートフォンを業務で使用する場合、管理が行き届かず、セキュリティの確保が難しくなります。個人所有端末の業務利用の可否や業務利用のルールを定めましょう。</a:t>
            </a:r>
          </a:p>
        </p:txBody>
      </p:sp>
      <p:sp>
        <p:nvSpPr>
          <p:cNvPr id="41992" name="AutoShape 8">
            <a:extLst>
              <a:ext uri="{FF2B5EF4-FFF2-40B4-BE49-F238E27FC236}">
                <a16:creationId xmlns:a16="http://schemas.microsoft.com/office/drawing/2014/main" id="{F4507796-1633-47A6-A52A-E9C1077D5838}"/>
              </a:ext>
            </a:extLst>
          </p:cNvPr>
          <p:cNvSpPr>
            <a:spLocks noChangeArrowheads="1"/>
          </p:cNvSpPr>
          <p:nvPr/>
        </p:nvSpPr>
        <p:spPr bwMode="auto">
          <a:xfrm>
            <a:off x="2267744" y="3573017"/>
            <a:ext cx="4968552" cy="1680376"/>
          </a:xfrm>
          <a:prstGeom prst="cloudCallout">
            <a:avLst>
              <a:gd name="adj1" fmla="val 15454"/>
              <a:gd name="adj2" fmla="val -6940"/>
            </a:avLst>
          </a:prstGeom>
          <a:solidFill>
            <a:srgbClr val="ED656B"/>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6000" tIns="45720" rIns="36000" bIns="45720" numCol="1" rtlCol="0" anchor="ctr" anchorCtr="0" compatLnSpc="1">
            <a:prstTxWarp prst="textNoShape">
              <a:avLst/>
            </a:prstTxWarp>
          </a:bodyPr>
          <a:lstStyle/>
          <a:p>
            <a:pPr algn="ctr" eaLnBrk="1" hangingPunct="1">
              <a:spcBef>
                <a:spcPct val="20000"/>
              </a:spcBef>
              <a:buClr>
                <a:schemeClr val="tx1"/>
              </a:buClr>
            </a:pPr>
            <a:r>
              <a:rPr lang="ja-JP" altLang="en-US"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パソコンは私物であっても業務に利用するデータは会社の資産です</a:t>
            </a:r>
            <a:endParaRPr lang="en-US" altLang="ja-JP"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grpId="0" nodeType="clickEffect">
                                  <p:stCondLst>
                                    <p:cond delay="0"/>
                                  </p:stCondLst>
                                  <p:childTnLst>
                                    <p:animMotion origin="layout" path="M 5.55556E-7 -4.6346E-6 L 0.00399 -0.27266 " pathEditMode="relative" rAng="0" ptsTypes="AA">
                                      <p:cBhvr>
                                        <p:cTn id="6" dur="500" fill="hold"/>
                                        <p:tgtEl>
                                          <p:spTgt spid="41992"/>
                                        </p:tgtEl>
                                        <p:attrNameLst>
                                          <p:attrName>ppt_x</p:attrName>
                                          <p:attrName>ppt_y</p:attrName>
                                        </p:attrNameLst>
                                      </p:cBhvr>
                                      <p:rCtr x="191" y="-13645"/>
                                    </p:animMotion>
                                  </p:childTnLst>
                                </p:cTn>
                              </p:par>
                              <p:par>
                                <p:cTn id="7" presetID="6" presetClass="emph" presetSubtype="0" fill="hold" grpId="1" nodeType="withEffect">
                                  <p:stCondLst>
                                    <p:cond delay="0"/>
                                  </p:stCondLst>
                                  <p:childTnLst>
                                    <p:animScale>
                                      <p:cBhvr>
                                        <p:cTn id="8" dur="500" fill="hold"/>
                                        <p:tgtEl>
                                          <p:spTgt spid="4199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2" grpId="0" animBg="1"/>
      <p:bldP spid="4199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24C27DBB-8733-4BFF-9B9E-188CD539B3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60432" y="1421401"/>
            <a:ext cx="3700000" cy="4833334"/>
          </a:xfrm>
          <a:prstGeom prst="rect">
            <a:avLst/>
          </a:prstGeom>
        </p:spPr>
      </p:pic>
      <p:sp>
        <p:nvSpPr>
          <p:cNvPr id="10" name="テキスト ボックス 9">
            <a:extLst>
              <a:ext uri="{FF2B5EF4-FFF2-40B4-BE49-F238E27FC236}">
                <a16:creationId xmlns:a16="http://schemas.microsoft.com/office/drawing/2014/main" id="{E565D8EC-10FF-4707-A83D-ECD4863A1D96}"/>
              </a:ext>
            </a:extLst>
          </p:cNvPr>
          <p:cNvSpPr txBox="1"/>
          <p:nvPr/>
        </p:nvSpPr>
        <p:spPr>
          <a:xfrm>
            <a:off x="423808" y="2261474"/>
            <a:ext cx="40761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脆弱性対策･ウイルス対策</a:t>
            </a:r>
            <a:br>
              <a:rPr kumimoji="1" lang="en-US" altLang="ja-JP" sz="24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br>
            <a:r>
              <a:rPr kumimoji="1" lang="ja-JP" altLang="en-US" sz="24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パスワード強化など</a:t>
            </a:r>
          </a:p>
        </p:txBody>
      </p:sp>
      <p:sp>
        <p:nvSpPr>
          <p:cNvPr id="11" name="テキスト ボックス 10">
            <a:extLst>
              <a:ext uri="{FF2B5EF4-FFF2-40B4-BE49-F238E27FC236}">
                <a16:creationId xmlns:a16="http://schemas.microsoft.com/office/drawing/2014/main" id="{605774F8-DB57-44BF-82FF-E4FC65AC6437}"/>
              </a:ext>
            </a:extLst>
          </p:cNvPr>
          <p:cNvSpPr txBox="1"/>
          <p:nvPr/>
        </p:nvSpPr>
        <p:spPr>
          <a:xfrm>
            <a:off x="345192" y="3822139"/>
            <a:ext cx="4730864" cy="830997"/>
          </a:xfrm>
          <a:prstGeom prst="rect">
            <a:avLst/>
          </a:prstGeom>
          <a:noFill/>
        </p:spPr>
        <p:txBody>
          <a:bodyPr wrap="square" rtlCol="0">
            <a:spAutoFit/>
          </a:bodyPr>
          <a:lstStyle/>
          <a:p>
            <a:pPr eaLnBrk="1" fontAlgn="auto" hangingPunct="1">
              <a:spcBef>
                <a:spcPts val="0"/>
              </a:spcBef>
              <a:spcAft>
                <a:spcPts val="0"/>
              </a:spcAft>
              <a:defRPr/>
            </a:pPr>
            <a:r>
              <a:rPr lang="ja-JP" altLang="en-US" sz="2400" dirty="0">
                <a:solidFill>
                  <a:srgbClr val="000000"/>
                </a:solidFill>
                <a:latin typeface="Meiryo UI" panose="020B0604030504040204" pitchFamily="50" charset="-128"/>
                <a:ea typeface="Meiryo UI" panose="020B0604030504040204" pitchFamily="50" charset="-128"/>
              </a:rPr>
              <a:t>標的型攻撃メール･電子メール</a:t>
            </a:r>
            <a:br>
              <a:rPr lang="en-US" altLang="ja-JP" sz="2400" dirty="0">
                <a:solidFill>
                  <a:srgbClr val="000000"/>
                </a:solidFill>
                <a:latin typeface="Meiryo UI" panose="020B0604030504040204" pitchFamily="50" charset="-128"/>
                <a:ea typeface="Meiryo UI" panose="020B0604030504040204" pitchFamily="50" charset="-128"/>
              </a:rPr>
            </a:br>
            <a:r>
              <a:rPr lang="ja-JP" altLang="en-US" sz="2400" dirty="0">
                <a:solidFill>
                  <a:srgbClr val="000000"/>
                </a:solidFill>
                <a:latin typeface="Meiryo UI" panose="020B0604030504040204" pitchFamily="50" charset="-128"/>
                <a:ea typeface="Meiryo UI" panose="020B0604030504040204" pitchFamily="50" charset="-128"/>
              </a:rPr>
              <a:t>持ち出し･廃棄･ウェブ利用など</a:t>
            </a:r>
          </a:p>
        </p:txBody>
      </p:sp>
      <p:sp>
        <p:nvSpPr>
          <p:cNvPr id="12" name="テキスト ボックス 11">
            <a:extLst>
              <a:ext uri="{FF2B5EF4-FFF2-40B4-BE49-F238E27FC236}">
                <a16:creationId xmlns:a16="http://schemas.microsoft.com/office/drawing/2014/main" id="{0CFFE610-8663-423B-B632-77EC7000FC99}"/>
              </a:ext>
            </a:extLst>
          </p:cNvPr>
          <p:cNvSpPr txBox="1"/>
          <p:nvPr/>
        </p:nvSpPr>
        <p:spPr>
          <a:xfrm>
            <a:off x="433430" y="5523703"/>
            <a:ext cx="435459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sz="2400" dirty="0">
                <a:solidFill>
                  <a:srgbClr val="000000"/>
                </a:solidFill>
                <a:latin typeface="Meiryo UI" panose="020B0604030504040204" pitchFamily="50" charset="-128"/>
                <a:ea typeface="Meiryo UI" panose="020B0604030504040204" pitchFamily="50" charset="-128"/>
              </a:rPr>
              <a:t>守秘義務･インターネット利用ルール化など</a:t>
            </a:r>
          </a:p>
        </p:txBody>
      </p:sp>
      <p:sp>
        <p:nvSpPr>
          <p:cNvPr id="13" name="矢印: 五方向 12">
            <a:extLst>
              <a:ext uri="{FF2B5EF4-FFF2-40B4-BE49-F238E27FC236}">
                <a16:creationId xmlns:a16="http://schemas.microsoft.com/office/drawing/2014/main" id="{896E41AC-93FC-4591-9481-C95941C66770}"/>
              </a:ext>
            </a:extLst>
          </p:cNvPr>
          <p:cNvSpPr/>
          <p:nvPr/>
        </p:nvSpPr>
        <p:spPr bwMode="auto">
          <a:xfrm>
            <a:off x="467544" y="1700808"/>
            <a:ext cx="4320000" cy="504000"/>
          </a:xfrm>
          <a:prstGeom prst="homePlate">
            <a:avLst/>
          </a:prstGeom>
          <a:solidFill>
            <a:srgbClr val="FF9900">
              <a:alpha val="80000"/>
            </a:srgbClr>
          </a:solidFill>
          <a:effectLst>
            <a:outerShdw blurRad="50800" dist="38100" dir="5400000" algn="t" rotWithShape="0">
              <a:prstClr val="black">
                <a:alpha val="40000"/>
              </a:prstClr>
            </a:outerShdw>
          </a:effectLst>
        </p:spPr>
        <p:txBody>
          <a:bodyPr wrap="square" rtlCol="0" anchor="ctr" anchorCtr="0">
            <a:spAutoFit/>
          </a:bodyPr>
          <a:lstStyle/>
          <a:p>
            <a:pPr algn="ctr" eaLnBrk="1" fontAlgn="auto" hangingPunct="1">
              <a:spcBef>
                <a:spcPts val="0"/>
              </a:spcBef>
              <a:spcAft>
                <a:spcPts val="0"/>
              </a:spcAft>
            </a:pPr>
            <a:r>
              <a:rPr lang="ja-JP" altLang="en-US" sz="2400" b="1" dirty="0">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基本的対策 </a:t>
            </a:r>
            <a:r>
              <a:rPr lang="en-US" altLang="ja-JP" sz="2400" b="1" dirty="0">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5</a:t>
            </a:r>
            <a:r>
              <a:rPr lang="ja-JP" altLang="en-US" sz="2400" b="1" dirty="0">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項目</a:t>
            </a:r>
          </a:p>
        </p:txBody>
      </p:sp>
      <p:sp>
        <p:nvSpPr>
          <p:cNvPr id="14" name="矢印: 五方向 13">
            <a:extLst>
              <a:ext uri="{FF2B5EF4-FFF2-40B4-BE49-F238E27FC236}">
                <a16:creationId xmlns:a16="http://schemas.microsoft.com/office/drawing/2014/main" id="{16D168B0-F065-44A0-9431-A9AB22C0B827}"/>
              </a:ext>
            </a:extLst>
          </p:cNvPr>
          <p:cNvSpPr/>
          <p:nvPr/>
        </p:nvSpPr>
        <p:spPr bwMode="auto">
          <a:xfrm>
            <a:off x="467544" y="3246131"/>
            <a:ext cx="4320000" cy="504000"/>
          </a:xfrm>
          <a:prstGeom prst="homePlate">
            <a:avLst/>
          </a:prstGeom>
          <a:solidFill>
            <a:srgbClr val="CC9900">
              <a:alpha val="80000"/>
            </a:srgbClr>
          </a:solidFill>
          <a:effectLst>
            <a:outerShdw blurRad="50800" dist="38100" dir="5400000" algn="t" rotWithShape="0">
              <a:prstClr val="black">
                <a:alpha val="40000"/>
              </a:prstClr>
            </a:outerShdw>
          </a:effectLst>
        </p:spPr>
        <p:txBody>
          <a:bodyPr wrap="square" rtlCol="0" anchor="ctr" anchorCtr="0">
            <a:spAutoFit/>
          </a:bodyPr>
          <a:lstStyle/>
          <a:p>
            <a:pPr lvl="0" algn="ctr" eaLnBrk="1" fontAlgn="auto" hangingPunct="1">
              <a:spcBef>
                <a:spcPts val="0"/>
              </a:spcBef>
              <a:spcAft>
                <a:spcPts val="0"/>
              </a:spcAft>
              <a:defRPr/>
            </a:pPr>
            <a:r>
              <a:rPr lang="ja-JP" altLang="en-US" sz="2400" b="1" dirty="0">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従業員としての対策 </a:t>
            </a:r>
            <a:r>
              <a:rPr lang="en-US" altLang="ja-JP" sz="2400" b="1" dirty="0">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13</a:t>
            </a:r>
            <a:r>
              <a:rPr lang="ja-JP" altLang="en-US" sz="2400" b="1" dirty="0">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項目</a:t>
            </a:r>
          </a:p>
        </p:txBody>
      </p:sp>
      <p:sp>
        <p:nvSpPr>
          <p:cNvPr id="15" name="矢印: 五方向 14">
            <a:extLst>
              <a:ext uri="{FF2B5EF4-FFF2-40B4-BE49-F238E27FC236}">
                <a16:creationId xmlns:a16="http://schemas.microsoft.com/office/drawing/2014/main" id="{2F2D4217-788E-45D8-A5CF-70E8C2FA103A}"/>
              </a:ext>
            </a:extLst>
          </p:cNvPr>
          <p:cNvSpPr/>
          <p:nvPr/>
        </p:nvSpPr>
        <p:spPr bwMode="auto">
          <a:xfrm>
            <a:off x="467544" y="5013176"/>
            <a:ext cx="4320000" cy="504000"/>
          </a:xfrm>
          <a:prstGeom prst="homePlate">
            <a:avLst/>
          </a:prstGeom>
          <a:solidFill>
            <a:srgbClr val="7030A0">
              <a:alpha val="80000"/>
            </a:srgbClr>
          </a:solidFill>
          <a:effectLst>
            <a:outerShdw blurRad="50800" dist="38100" dir="5400000" algn="t" rotWithShape="0">
              <a:prstClr val="black">
                <a:alpha val="40000"/>
              </a:prstClr>
            </a:outerShdw>
          </a:effectLst>
        </p:spPr>
        <p:txBody>
          <a:bodyPr wrap="square" rtlCol="0" anchor="ctr" anchorCtr="0">
            <a:spAutoFit/>
          </a:bodyPr>
          <a:lstStyle/>
          <a:p>
            <a:pPr algn="ctr" eaLnBrk="1" fontAlgn="auto" hangingPunct="1">
              <a:spcBef>
                <a:spcPts val="0"/>
              </a:spcBef>
              <a:spcAft>
                <a:spcPts val="0"/>
              </a:spcAft>
              <a:defRPr/>
            </a:pPr>
            <a:r>
              <a:rPr lang="ja-JP" altLang="en-US" sz="2400" b="1" dirty="0">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組織としての対策 </a:t>
            </a:r>
            <a:r>
              <a:rPr lang="en-US" altLang="ja-JP" sz="2400" b="1" dirty="0">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7</a:t>
            </a:r>
            <a:r>
              <a:rPr lang="ja-JP" altLang="en-US" sz="2400" b="1" dirty="0">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項目</a:t>
            </a:r>
            <a:endParaRPr lang="en-US" altLang="ja-JP" sz="2400" b="1" dirty="0">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sp>
        <p:nvSpPr>
          <p:cNvPr id="18" name="タイトル 1">
            <a:extLst>
              <a:ext uri="{FF2B5EF4-FFF2-40B4-BE49-F238E27FC236}">
                <a16:creationId xmlns:a16="http://schemas.microsoft.com/office/drawing/2014/main" id="{7F15D0D6-50B7-4E40-9C6D-4105EBC90B99}"/>
              </a:ext>
            </a:extLst>
          </p:cNvPr>
          <p:cNvSpPr>
            <a:spLocks noGrp="1" noChangeArrowheads="1"/>
          </p:cNvSpPr>
          <p:nvPr>
            <p:ph type="title"/>
          </p:nvPr>
        </p:nvSpPr>
        <p:spPr>
          <a:xfrm>
            <a:off x="539750" y="260350"/>
            <a:ext cx="7345363" cy="993775"/>
          </a:xfrm>
        </p:spPr>
        <p:txBody>
          <a:bodyPr/>
          <a:lstStyle/>
          <a:p>
            <a:r>
              <a:rPr lang="ja-JP" altLang="en-US" sz="2800" b="1" dirty="0">
                <a:solidFill>
                  <a:srgbClr val="000000"/>
                </a:solidFill>
                <a:latin typeface="Meiryo UI" panose="020B0604030504040204" pitchFamily="50" charset="-128"/>
                <a:ea typeface="Meiryo UI" panose="020B0604030504040204" pitchFamily="50" charset="-128"/>
              </a:rPr>
              <a:t>５分でできる！情報セキュリティ自社診断</a:t>
            </a:r>
            <a:br>
              <a:rPr lang="en-US" altLang="ja-JP" sz="3200" b="1" dirty="0">
                <a:solidFill>
                  <a:srgbClr val="000000"/>
                </a:solidFill>
                <a:latin typeface="メイリオ" panose="020B0604030504040204" pitchFamily="50" charset="-128"/>
                <a:ea typeface="メイリオ" panose="020B0604030504040204" pitchFamily="50" charset="-128"/>
              </a:rPr>
            </a:br>
            <a:r>
              <a:rPr lang="ja-JP" altLang="en-US" b="1" dirty="0">
                <a:solidFill>
                  <a:srgbClr val="000000"/>
                </a:solidFill>
                <a:latin typeface="メイリオ" panose="020B0604030504040204" pitchFamily="50" charset="-128"/>
                <a:ea typeface="メイリオ" panose="020B0604030504040204" pitchFamily="50" charset="-128"/>
              </a:rPr>
              <a:t>１</a:t>
            </a:r>
            <a:r>
              <a:rPr lang="en-US" altLang="ja-JP" b="1" dirty="0">
                <a:solidFill>
                  <a:srgbClr val="000000"/>
                </a:solidFill>
                <a:latin typeface="メイリオ" panose="020B0604030504040204" pitchFamily="50" charset="-128"/>
                <a:ea typeface="メイリオ" panose="020B0604030504040204" pitchFamily="50" charset="-128"/>
              </a:rPr>
              <a:t>)</a:t>
            </a:r>
            <a:r>
              <a:rPr lang="ja-JP" altLang="en-US" b="1" dirty="0">
                <a:solidFill>
                  <a:srgbClr val="000000"/>
                </a:solidFill>
                <a:latin typeface="メイリオ" panose="020B0604030504040204" pitchFamily="50" charset="-128"/>
                <a:ea typeface="メイリオ" panose="020B0604030504040204" pitchFamily="50" charset="-128"/>
              </a:rPr>
              <a:t>実施状況の把握</a:t>
            </a:r>
            <a:endParaRPr lang="ja-JP" altLang="en-US" b="1"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494F2966-E526-47EE-97E9-7C6C0FCDAD20}"/>
              </a:ext>
            </a:extLst>
          </p:cNvPr>
          <p:cNvGrpSpPr/>
          <p:nvPr/>
        </p:nvGrpSpPr>
        <p:grpSpPr>
          <a:xfrm>
            <a:off x="5917944" y="3838068"/>
            <a:ext cx="3069336" cy="2801481"/>
            <a:chOff x="5917944" y="3838068"/>
            <a:chExt cx="3069336" cy="2801481"/>
          </a:xfrm>
        </p:grpSpPr>
        <p:pic>
          <p:nvPicPr>
            <p:cNvPr id="16" name="図 15">
              <a:extLst>
                <a:ext uri="{FF2B5EF4-FFF2-40B4-BE49-F238E27FC236}">
                  <a16:creationId xmlns:a16="http://schemas.microsoft.com/office/drawing/2014/main" id="{3B38C0C7-F606-498F-A476-D7A8B89FC67B}"/>
                </a:ext>
              </a:extLst>
            </p:cNvPr>
            <p:cNvPicPr>
              <a:picLocks noChangeAspect="1"/>
            </p:cNvPicPr>
            <p:nvPr/>
          </p:nvPicPr>
          <p:blipFill>
            <a:blip r:embed="rId4"/>
            <a:stretch>
              <a:fillRect/>
            </a:stretch>
          </p:blipFill>
          <p:spPr>
            <a:xfrm>
              <a:off x="5917944" y="3838068"/>
              <a:ext cx="3069336" cy="2700147"/>
            </a:xfrm>
            <a:prstGeom prst="rect">
              <a:avLst/>
            </a:prstGeom>
            <a:effectLst>
              <a:softEdge rad="31750"/>
            </a:effectLst>
          </p:spPr>
        </p:pic>
        <p:sp>
          <p:nvSpPr>
            <p:cNvPr id="2" name="楕円 1">
              <a:extLst>
                <a:ext uri="{FF2B5EF4-FFF2-40B4-BE49-F238E27FC236}">
                  <a16:creationId xmlns:a16="http://schemas.microsoft.com/office/drawing/2014/main" id="{BEA06898-BE51-4F89-A1DD-1EEBE0BFF1C1}"/>
                </a:ext>
              </a:extLst>
            </p:cNvPr>
            <p:cNvSpPr/>
            <p:nvPr/>
          </p:nvSpPr>
          <p:spPr bwMode="auto">
            <a:xfrm rot="2011317">
              <a:off x="7629277" y="4619737"/>
              <a:ext cx="422300" cy="557888"/>
            </a:xfrm>
            <a:prstGeom prst="ellipse">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7" name="楕円 16">
              <a:extLst>
                <a:ext uri="{FF2B5EF4-FFF2-40B4-BE49-F238E27FC236}">
                  <a16:creationId xmlns:a16="http://schemas.microsoft.com/office/drawing/2014/main" id="{71FF95D6-BDE2-40F7-B18A-5CDD304C6F0D}"/>
                </a:ext>
              </a:extLst>
            </p:cNvPr>
            <p:cNvSpPr/>
            <p:nvPr/>
          </p:nvSpPr>
          <p:spPr bwMode="auto">
            <a:xfrm rot="2011317">
              <a:off x="6849275" y="5001541"/>
              <a:ext cx="422300" cy="557888"/>
            </a:xfrm>
            <a:prstGeom prst="ellipse">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楕円 18">
              <a:extLst>
                <a:ext uri="{FF2B5EF4-FFF2-40B4-BE49-F238E27FC236}">
                  <a16:creationId xmlns:a16="http://schemas.microsoft.com/office/drawing/2014/main" id="{DF47CF73-927E-4210-9C9E-88233C183131}"/>
                </a:ext>
              </a:extLst>
            </p:cNvPr>
            <p:cNvSpPr/>
            <p:nvPr/>
          </p:nvSpPr>
          <p:spPr bwMode="auto">
            <a:xfrm rot="2011317">
              <a:off x="8349357" y="5361581"/>
              <a:ext cx="422300" cy="557888"/>
            </a:xfrm>
            <a:prstGeom prst="ellipse">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0" name="楕円 19">
              <a:extLst>
                <a:ext uri="{FF2B5EF4-FFF2-40B4-BE49-F238E27FC236}">
                  <a16:creationId xmlns:a16="http://schemas.microsoft.com/office/drawing/2014/main" id="{62C1E62B-48E8-445A-A0B4-45C54A950480}"/>
                </a:ext>
              </a:extLst>
            </p:cNvPr>
            <p:cNvSpPr/>
            <p:nvPr/>
          </p:nvSpPr>
          <p:spPr bwMode="auto">
            <a:xfrm rot="2011317">
              <a:off x="6129195" y="6081661"/>
              <a:ext cx="422300" cy="557888"/>
            </a:xfrm>
            <a:prstGeom prst="ellipse">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22736518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タイトル 3">
            <a:extLst>
              <a:ext uri="{FF2B5EF4-FFF2-40B4-BE49-F238E27FC236}">
                <a16:creationId xmlns:a16="http://schemas.microsoft.com/office/drawing/2014/main" id="{A32FC5DB-86B5-4E84-9073-58CAFDA803C0}"/>
              </a:ext>
            </a:extLst>
          </p:cNvPr>
          <p:cNvSpPr>
            <a:spLocks noGrp="1" noChangeArrowheads="1"/>
          </p:cNvSpPr>
          <p:nvPr>
            <p:ph type="title"/>
          </p:nvPr>
        </p:nvSpPr>
        <p:spPr/>
        <p:txBody>
          <a:bodyPr/>
          <a:lstStyle/>
          <a:p>
            <a:r>
              <a:rPr lang="ja-JP" altLang="en-US" b="1" dirty="0"/>
              <a:t>最近の事情 </a:t>
            </a:r>
            <a:r>
              <a:rPr lang="en-US" altLang="ja-JP" b="1" dirty="0"/>
              <a:t>BYOD</a:t>
            </a:r>
            <a:endParaRPr lang="ja-JP" altLang="en-US" b="1" dirty="0"/>
          </a:p>
        </p:txBody>
      </p:sp>
      <p:sp>
        <p:nvSpPr>
          <p:cNvPr id="208899" name="コンテンツ プレースホルダー 4">
            <a:extLst>
              <a:ext uri="{FF2B5EF4-FFF2-40B4-BE49-F238E27FC236}">
                <a16:creationId xmlns:a16="http://schemas.microsoft.com/office/drawing/2014/main" id="{D7DF77AF-2165-4D7B-91B1-B30EB06A90B6}"/>
              </a:ext>
            </a:extLst>
          </p:cNvPr>
          <p:cNvSpPr>
            <a:spLocks noGrp="1" noChangeArrowheads="1"/>
          </p:cNvSpPr>
          <p:nvPr>
            <p:ph idx="1"/>
          </p:nvPr>
        </p:nvSpPr>
        <p:spPr>
          <a:xfrm>
            <a:off x="498474" y="1412875"/>
            <a:ext cx="8645526" cy="4039279"/>
          </a:xfrm>
        </p:spPr>
        <p:txBody>
          <a:bodyPr/>
          <a:lstStyle/>
          <a:p>
            <a:pPr>
              <a:buFont typeface="Wingdings" panose="05000000000000000000" pitchFamily="2" charset="2"/>
              <a:buChar char="l"/>
            </a:pPr>
            <a:r>
              <a:rPr lang="en-US" altLang="ja-JP" sz="2400" dirty="0">
                <a:latin typeface="メイリオ" panose="020B0604030504040204" pitchFamily="50" charset="-128"/>
              </a:rPr>
              <a:t>BYOD(Bring Your Own Device)</a:t>
            </a:r>
            <a:br>
              <a:rPr lang="en-US" altLang="ja-JP" sz="2400" dirty="0">
                <a:latin typeface="メイリオ" panose="020B0604030504040204" pitchFamily="50" charset="-128"/>
              </a:rPr>
            </a:br>
            <a:r>
              <a:rPr lang="ja-JP" altLang="en-US" sz="2400" dirty="0">
                <a:latin typeface="メイリオ" panose="020B0604030504040204" pitchFamily="50" charset="-128"/>
              </a:rPr>
              <a:t>“自分の端末を持ち込む”→業務で個人の端末を使う</a:t>
            </a:r>
            <a:endParaRPr lang="en-US" altLang="ja-JP" sz="2400" dirty="0">
              <a:latin typeface="メイリオ" panose="020B0604030504040204" pitchFamily="50" charset="-128"/>
            </a:endParaRPr>
          </a:p>
          <a:p>
            <a:pPr>
              <a:buFont typeface="Wingdings" panose="05000000000000000000" pitchFamily="2" charset="2"/>
              <a:buChar char="l"/>
            </a:pPr>
            <a:r>
              <a:rPr lang="ja-JP" altLang="en-US" sz="2400" dirty="0">
                <a:solidFill>
                  <a:srgbClr val="ED656B"/>
                </a:solidFill>
                <a:latin typeface="メイリオ" panose="020B0604030504040204" pitchFamily="50" charset="-128"/>
              </a:rPr>
              <a:t>自分勝手な </a:t>
            </a:r>
            <a:r>
              <a:rPr lang="en-US" altLang="ja-JP" sz="2400" dirty="0">
                <a:solidFill>
                  <a:srgbClr val="ED656B"/>
                </a:solidFill>
                <a:latin typeface="メイリオ" panose="020B0604030504040204" pitchFamily="50" charset="-128"/>
              </a:rPr>
              <a:t>BYOD</a:t>
            </a:r>
            <a:r>
              <a:rPr lang="ja-JP" altLang="en-US" sz="2400" dirty="0">
                <a:solidFill>
                  <a:srgbClr val="ED656B"/>
                </a:solidFill>
                <a:latin typeface="メイリオ" panose="020B0604030504040204" pitchFamily="50" charset="-128"/>
              </a:rPr>
              <a:t> はとても危険です。</a:t>
            </a:r>
            <a:endParaRPr lang="en-US" altLang="ja-JP" sz="2400" dirty="0">
              <a:solidFill>
                <a:srgbClr val="ED656B"/>
              </a:solidFill>
              <a:latin typeface="メイリオ" panose="020B0604030504040204" pitchFamily="50" charset="-128"/>
            </a:endParaRPr>
          </a:p>
          <a:p>
            <a:pPr>
              <a:buFont typeface="Wingdings" panose="05000000000000000000" pitchFamily="2" charset="2"/>
              <a:buChar char="l"/>
            </a:pPr>
            <a:r>
              <a:rPr lang="ja-JP" altLang="en-US" sz="2400" dirty="0">
                <a:latin typeface="メイリオ" panose="020B0604030504040204" pitchFamily="50" charset="-128"/>
              </a:rPr>
              <a:t>効率化などのメリットもありますが、情報の不正持ち出しやウイルス感染などによる情報漏えいの危険性もあります</a:t>
            </a:r>
            <a:endParaRPr lang="en-US" altLang="ja-JP" sz="2400" dirty="0">
              <a:latin typeface="メイリオ" panose="020B0604030504040204" pitchFamily="50" charset="-128"/>
            </a:endParaRPr>
          </a:p>
          <a:p>
            <a:pPr>
              <a:buFont typeface="Wingdings" panose="05000000000000000000" pitchFamily="2" charset="2"/>
              <a:buChar char="l"/>
            </a:pPr>
            <a:r>
              <a:rPr lang="ja-JP" altLang="en-US" sz="2400" dirty="0">
                <a:latin typeface="メイリオ" panose="020B0604030504040204" pitchFamily="50" charset="-128"/>
              </a:rPr>
              <a:t>必要なセキュリティ対策を講じ、会社の許可を得てから使用するなど、ルールを検討しましょう。</a:t>
            </a:r>
            <a:endParaRPr lang="en-US" altLang="ja-JP" sz="2400" dirty="0">
              <a:latin typeface="メイリオ" panose="020B0604030504040204" pitchFamily="50" charset="-128"/>
            </a:endParaRPr>
          </a:p>
        </p:txBody>
      </p:sp>
      <mc:AlternateContent xmlns:mc="http://schemas.openxmlformats.org/markup-compatibility/2006">
        <mc:Choice xmlns:am3d="http://schemas.microsoft.com/office/drawing/2017/model3d" Requires="am3d">
          <p:graphicFrame>
            <p:nvGraphicFramePr>
              <p:cNvPr id="2" name="3D モデル 1" descr="携帯電話">
                <a:extLst>
                  <a:ext uri="{FF2B5EF4-FFF2-40B4-BE49-F238E27FC236}">
                    <a16:creationId xmlns:a16="http://schemas.microsoft.com/office/drawing/2014/main" id="{460A3F7A-FE23-4DB3-9C6A-CC6288D96208}"/>
                  </a:ext>
                </a:extLst>
              </p:cNvPr>
              <p:cNvGraphicFramePr>
                <a:graphicFrameLocks noChangeAspect="1"/>
              </p:cNvGraphicFramePr>
              <p:nvPr>
                <p:extLst>
                  <p:ext uri="{D42A27DB-BD31-4B8C-83A1-F6EECF244321}">
                    <p14:modId xmlns:p14="http://schemas.microsoft.com/office/powerpoint/2010/main" val="3709694916"/>
                  </p:ext>
                </p:extLst>
              </p:nvPr>
            </p:nvGraphicFramePr>
            <p:xfrm rot="1851259">
              <a:off x="5481551" y="4427464"/>
              <a:ext cx="858852" cy="1830349"/>
            </p:xfrm>
            <a:graphic>
              <a:graphicData uri="http://schemas.microsoft.com/office/drawing/2017/model3d">
                <am3d:model3d r:embed="rId3">
                  <am3d:spPr>
                    <a:xfrm rot="1851259">
                      <a:off x="0" y="0"/>
                      <a:ext cx="858852" cy="1830349"/>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151804" ay="-1064185" az="46271"/>
                    <am3d:postTrans dx="0" dy="0" dz="0"/>
                  </am3d:trans>
                  <am3d:raster rName="Office3DRenderer" rVer="16.0.8326">
                    <am3d:blip r:embed="rId4"/>
                  </am3d:raster>
                  <am3d:objViewport viewportSz="20319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モデル 1" descr="携帯電話">
                <a:extLst>
                  <a:ext uri="{FF2B5EF4-FFF2-40B4-BE49-F238E27FC236}">
                    <a16:creationId xmlns:a16="http://schemas.microsoft.com/office/drawing/2014/main" id="{460A3F7A-FE23-4DB3-9C6A-CC6288D96208}"/>
                  </a:ext>
                </a:extLst>
              </p:cNvPr>
              <p:cNvPicPr>
                <a:picLocks noGrp="1" noRot="1" noChangeAspect="1" noMove="1" noResize="1" noEditPoints="1" noAdjustHandles="1" noChangeArrowheads="1" noChangeShapeType="1" noCrop="1"/>
              </p:cNvPicPr>
              <p:nvPr/>
            </p:nvPicPr>
            <p:blipFill>
              <a:blip r:embed="rId4"/>
              <a:stretch>
                <a:fillRect/>
              </a:stretch>
            </p:blipFill>
            <p:spPr>
              <a:xfrm rot="1851259">
                <a:off x="5481551" y="4427464"/>
                <a:ext cx="858852" cy="1830349"/>
              </a:xfrm>
              <a:prstGeom prst="rect">
                <a:avLst/>
              </a:prstGeom>
            </p:spPr>
          </p:pic>
        </mc:Fallback>
      </mc:AlternateContent>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2">
            <a:extLst>
              <a:ext uri="{FF2B5EF4-FFF2-40B4-BE49-F238E27FC236}">
                <a16:creationId xmlns:a16="http://schemas.microsoft.com/office/drawing/2014/main" id="{B82D53D3-A819-483D-9B39-E85C5F22B567}"/>
              </a:ext>
            </a:extLst>
          </p:cNvPr>
          <p:cNvSpPr>
            <a:spLocks noGrp="1" noChangeArrowheads="1"/>
          </p:cNvSpPr>
          <p:nvPr>
            <p:ph type="title"/>
          </p:nvPr>
        </p:nvSpPr>
        <p:spPr/>
        <p:txBody>
          <a:bodyPr/>
          <a:lstStyle/>
          <a:p>
            <a:r>
              <a:rPr lang="ja-JP" altLang="en-US" sz="4400" b="1" baseline="30000" dirty="0">
                <a:solidFill>
                  <a:srgbClr val="000000"/>
                </a:solidFill>
              </a:rPr>
              <a:t>診断編</a:t>
            </a:r>
            <a:r>
              <a:rPr lang="en-US" altLang="ja-JP" sz="4400" b="1" baseline="30000" dirty="0">
                <a:solidFill>
                  <a:srgbClr val="000000"/>
                </a:solidFill>
              </a:rPr>
              <a:t>№22 </a:t>
            </a:r>
            <a:r>
              <a:rPr lang="ja-JP" altLang="en-US" sz="4400" b="1" dirty="0">
                <a:solidFill>
                  <a:srgbClr val="000000"/>
                </a:solidFill>
              </a:rPr>
              <a:t>取引先管理</a:t>
            </a:r>
            <a:endParaRPr lang="ja-JP" altLang="en-US" b="1" dirty="0"/>
          </a:p>
        </p:txBody>
      </p:sp>
      <p:sp>
        <p:nvSpPr>
          <p:cNvPr id="210948" name="Rectangle 3">
            <a:extLst>
              <a:ext uri="{FF2B5EF4-FFF2-40B4-BE49-F238E27FC236}">
                <a16:creationId xmlns:a16="http://schemas.microsoft.com/office/drawing/2014/main" id="{DB011CC8-2CAA-4D4E-B6F5-FF6C40562723}"/>
              </a:ext>
            </a:extLst>
          </p:cNvPr>
          <p:cNvSpPr>
            <a:spLocks noGrp="1" noChangeArrowheads="1"/>
          </p:cNvSpPr>
          <p:nvPr>
            <p:ph idx="1"/>
          </p:nvPr>
        </p:nvSpPr>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重要情報の授受を伴う取引先との契約書には、秘密保持条項を</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規定していますか？</a:t>
            </a:r>
          </a:p>
        </p:txBody>
      </p:sp>
    </p:spTree>
  </p:cSld>
  <p:clrMapOvr>
    <a:masterClrMapping/>
  </p:clrMapOvr>
  <p:transition>
    <p:cover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2E268BD3-D357-4C7E-BAA0-EC0D1B7E53AC}"/>
              </a:ext>
            </a:extLst>
          </p:cNvPr>
          <p:cNvSpPr>
            <a:spLocks noGrp="1" noChangeArrowheads="1"/>
          </p:cNvSpPr>
          <p:nvPr>
            <p:ph type="title"/>
          </p:nvPr>
        </p:nvSpPr>
        <p:spPr>
          <a:xfrm>
            <a:off x="539750" y="260350"/>
            <a:ext cx="7344618" cy="993775"/>
          </a:xfrm>
        </p:spPr>
        <p:txBody>
          <a:bodyPr/>
          <a:lstStyle/>
          <a:p>
            <a:pPr eaLnBrk="1" hangingPunct="1"/>
            <a:r>
              <a:rPr lang="ja-JP" altLang="en-US" b="1" dirty="0">
                <a:solidFill>
                  <a:srgbClr val="000000"/>
                </a:solidFill>
                <a:ea typeface="メイリオ" panose="020B0604030504040204" pitchFamily="50" charset="-128"/>
              </a:rPr>
              <a:t>取引先に秘密保持を要請する</a:t>
            </a:r>
            <a:endParaRPr lang="ja-JP" altLang="en-US" b="1" dirty="0">
              <a:ea typeface="メイリオ" panose="020B0604030504040204" pitchFamily="50" charset="-128"/>
            </a:endParaRPr>
          </a:p>
        </p:txBody>
      </p:sp>
      <p:sp>
        <p:nvSpPr>
          <p:cNvPr id="212995" name="Rectangle 3">
            <a:extLst>
              <a:ext uri="{FF2B5EF4-FFF2-40B4-BE49-F238E27FC236}">
                <a16:creationId xmlns:a16="http://schemas.microsoft.com/office/drawing/2014/main" id="{84309C87-5933-4FB6-8D04-C4B4A1903756}"/>
              </a:ext>
            </a:extLst>
          </p:cNvPr>
          <p:cNvSpPr>
            <a:spLocks noGrp="1" noChangeArrowheads="1"/>
          </p:cNvSpPr>
          <p:nvPr>
            <p:ph idx="1"/>
          </p:nvPr>
        </p:nvSpPr>
        <p:spPr>
          <a:xfrm>
            <a:off x="498475" y="1412875"/>
            <a:ext cx="8147050" cy="2448173"/>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取引先が情報の内容から判断して「当然秘密にしてくれるだろう」という</a:t>
            </a:r>
            <a:r>
              <a:rPr lang="ja-JP" altLang="en-US" sz="2400" dirty="0">
                <a:solidFill>
                  <a:srgbClr val="ED656B"/>
                </a:solidFill>
                <a:latin typeface="メイリオ" panose="020B0604030504040204" pitchFamily="50" charset="-128"/>
              </a:rPr>
              <a:t>一方的な期待は禁物</a:t>
            </a:r>
            <a:r>
              <a:rPr lang="ja-JP" altLang="en-US" sz="2400" dirty="0">
                <a:latin typeface="メイリオ" panose="020B0604030504040204" pitchFamily="50" charset="-128"/>
              </a:rPr>
              <a:t>です。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取引先に機密情報を提供する場合には、それを機密として取り扱ってもらうことを明確にすることが必要です。</a:t>
            </a:r>
          </a:p>
        </p:txBody>
      </p:sp>
      <p:sp>
        <p:nvSpPr>
          <p:cNvPr id="53257" name="AutoShape 9">
            <a:extLst>
              <a:ext uri="{FF2B5EF4-FFF2-40B4-BE49-F238E27FC236}">
                <a16:creationId xmlns:a16="http://schemas.microsoft.com/office/drawing/2014/main" id="{8D2FC25A-31F1-4734-A609-1CF8A153218F}"/>
              </a:ext>
            </a:extLst>
          </p:cNvPr>
          <p:cNvSpPr>
            <a:spLocks noChangeArrowheads="1"/>
          </p:cNvSpPr>
          <p:nvPr/>
        </p:nvSpPr>
        <p:spPr bwMode="auto">
          <a:xfrm>
            <a:off x="1522135" y="3240286"/>
            <a:ext cx="6650265" cy="1241524"/>
          </a:xfrm>
          <a:prstGeom prst="cloudCallout">
            <a:avLst>
              <a:gd name="adj1" fmla="val 15083"/>
              <a:gd name="adj2" fmla="val -17782"/>
            </a:avLst>
          </a:prstGeom>
          <a:solidFill>
            <a:srgbClr val="ED656B"/>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6000" tIns="45720" rIns="36000" bIns="45720" numCol="1" rtlCol="0" anchor="ctr" anchorCtr="0" compatLnSpc="1">
            <a:prstTxWarp prst="textNoShape">
              <a:avLst/>
            </a:prstTxWarp>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buNone/>
            </a:pPr>
            <a:r>
              <a:rPr lang="ja-JP" altLang="en-US"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大事な情報の取り扱いは</a:t>
            </a:r>
            <a:endParaRPr lang="en-US" altLang="ja-JP"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eaLnBrk="1" hangingPunct="1">
              <a:buNone/>
            </a:pPr>
            <a:r>
              <a:rPr lang="ja-JP" altLang="en-US"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きちんと取り決め、合意書を残す</a:t>
            </a:r>
            <a:r>
              <a:rPr lang="en-US" altLang="ja-JP" sz="24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2">
            <a:extLst>
              <a:ext uri="{FF2B5EF4-FFF2-40B4-BE49-F238E27FC236}">
                <a16:creationId xmlns:a16="http://schemas.microsoft.com/office/drawing/2014/main" id="{2BD3AA3B-1AFE-4FFF-A95F-CA4B92F086E8}"/>
              </a:ext>
            </a:extLst>
          </p:cNvPr>
          <p:cNvSpPr>
            <a:spLocks noGrp="1" noChangeArrowheads="1"/>
          </p:cNvSpPr>
          <p:nvPr>
            <p:ph type="title"/>
          </p:nvPr>
        </p:nvSpPr>
        <p:spPr>
          <a:xfrm>
            <a:off x="539750" y="260350"/>
            <a:ext cx="7560642" cy="993775"/>
          </a:xfrm>
        </p:spPr>
        <p:txBody>
          <a:bodyPr/>
          <a:lstStyle/>
          <a:p>
            <a:r>
              <a:rPr lang="ja-JP" altLang="en-US" sz="4400" b="1" baseline="30000" dirty="0">
                <a:solidFill>
                  <a:srgbClr val="000000"/>
                </a:solidFill>
              </a:rPr>
              <a:t>診断編</a:t>
            </a:r>
            <a:r>
              <a:rPr lang="en-US" altLang="ja-JP" sz="4400" b="1" baseline="30000" dirty="0">
                <a:solidFill>
                  <a:srgbClr val="000000"/>
                </a:solidFill>
              </a:rPr>
              <a:t>№23 </a:t>
            </a:r>
            <a:r>
              <a:rPr lang="ja-JP" altLang="en-US" sz="4400" b="1" dirty="0">
                <a:solidFill>
                  <a:srgbClr val="000000"/>
                </a:solidFill>
              </a:rPr>
              <a:t>外部サービスの利用</a:t>
            </a:r>
            <a:endParaRPr lang="ja-JP" altLang="en-US" sz="4400" b="1" dirty="0"/>
          </a:p>
        </p:txBody>
      </p:sp>
      <p:sp>
        <p:nvSpPr>
          <p:cNvPr id="217092" name="Rectangle 3">
            <a:extLst>
              <a:ext uri="{FF2B5EF4-FFF2-40B4-BE49-F238E27FC236}">
                <a16:creationId xmlns:a16="http://schemas.microsoft.com/office/drawing/2014/main" id="{3854EB60-0A21-4EDE-A06A-7816FE95E984}"/>
              </a:ext>
            </a:extLst>
          </p:cNvPr>
          <p:cNvSpPr>
            <a:spLocks noGrp="1" noChangeArrowheads="1"/>
          </p:cNvSpPr>
          <p:nvPr>
            <p:ph idx="1"/>
          </p:nvPr>
        </p:nvSpPr>
        <p:spPr>
          <a:xfrm>
            <a:off x="498474" y="1412875"/>
            <a:ext cx="8440737" cy="4924425"/>
          </a:xfrm>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クラウドサービスやウェブサイトの運用等で利用する外部サービスは、安全・信頼性を把握して</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選定していますか？</a:t>
            </a:r>
          </a:p>
        </p:txBody>
      </p:sp>
    </p:spTree>
  </p:cSld>
  <p:clrMapOvr>
    <a:masterClrMapping/>
  </p:clrMapOvr>
  <p:transition>
    <p:cover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DB37246D-C0E3-4356-90ED-F4C4DAD98FBA}"/>
              </a:ext>
            </a:extLst>
          </p:cNvPr>
          <p:cNvSpPr>
            <a:spLocks noGrp="1" noChangeArrowheads="1"/>
          </p:cNvSpPr>
          <p:nvPr>
            <p:ph type="title"/>
          </p:nvPr>
        </p:nvSpPr>
        <p:spPr>
          <a:xfrm>
            <a:off x="323528" y="260350"/>
            <a:ext cx="7560642" cy="993775"/>
          </a:xfrm>
        </p:spPr>
        <p:txBody>
          <a:bodyPr/>
          <a:lstStyle/>
          <a:p>
            <a:pPr eaLnBrk="1" hangingPunct="1"/>
            <a:r>
              <a:rPr lang="ja-JP" altLang="en-US" b="1" dirty="0">
                <a:solidFill>
                  <a:srgbClr val="000000"/>
                </a:solidFill>
                <a:latin typeface="メイリオ" panose="020B0604030504040204" pitchFamily="50" charset="-128"/>
                <a:ea typeface="メイリオ" panose="020B0604030504040204" pitchFamily="50" charset="-128"/>
              </a:rPr>
              <a:t>信頼できる外部サービスを使う</a:t>
            </a:r>
            <a:endParaRPr lang="ja-JP" altLang="en-US" b="1" dirty="0">
              <a:ea typeface="メイリオ" panose="020B0604030504040204" pitchFamily="50" charset="-128"/>
            </a:endParaRPr>
          </a:p>
        </p:txBody>
      </p:sp>
      <p:sp>
        <p:nvSpPr>
          <p:cNvPr id="219139" name="Rectangle 3">
            <a:extLst>
              <a:ext uri="{FF2B5EF4-FFF2-40B4-BE49-F238E27FC236}">
                <a16:creationId xmlns:a16="http://schemas.microsoft.com/office/drawing/2014/main" id="{F19827AA-2409-41AD-857B-5E9CF02F313F}"/>
              </a:ext>
            </a:extLst>
          </p:cNvPr>
          <p:cNvSpPr>
            <a:spLocks noGrp="1" noChangeArrowheads="1"/>
          </p:cNvSpPr>
          <p:nvPr>
            <p:ph idx="1"/>
          </p:nvPr>
        </p:nvSpPr>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クラウドサービスなど外部サービスをコスト優先で選んでしまうと、障害などでサービスが利用できなくなっても補償を受けられない場合もあります。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障害が事業に大きな影響を与える業務で、外部サービスを利用する場合は、性能や信頼性、補償内容など十分に吟味しましょう。</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2">
            <a:extLst>
              <a:ext uri="{FF2B5EF4-FFF2-40B4-BE49-F238E27FC236}">
                <a16:creationId xmlns:a16="http://schemas.microsoft.com/office/drawing/2014/main" id="{FEFEE385-B9F5-4247-81AE-2BDC8F691BCE}"/>
              </a:ext>
            </a:extLst>
          </p:cNvPr>
          <p:cNvSpPr>
            <a:spLocks noGrp="1" noChangeArrowheads="1"/>
          </p:cNvSpPr>
          <p:nvPr>
            <p:ph type="title"/>
          </p:nvPr>
        </p:nvSpPr>
        <p:spPr/>
        <p:txBody>
          <a:bodyPr/>
          <a:lstStyle/>
          <a:p>
            <a:r>
              <a:rPr lang="ja-JP" altLang="en-US" sz="4400" b="1" baseline="30000" dirty="0">
                <a:solidFill>
                  <a:srgbClr val="000000"/>
                </a:solidFill>
                <a:latin typeface="Meiryo UI" panose="020B0604030504040204" pitchFamily="50" charset="-128"/>
                <a:ea typeface="Meiryo UI" panose="020B0604030504040204" pitchFamily="50" charset="-128"/>
              </a:rPr>
              <a:t>診断編</a:t>
            </a:r>
            <a:r>
              <a:rPr lang="en-US" altLang="ja-JP" sz="4400" b="1" baseline="30000" dirty="0">
                <a:solidFill>
                  <a:srgbClr val="000000"/>
                </a:solidFill>
                <a:latin typeface="Meiryo UI" panose="020B0604030504040204" pitchFamily="50" charset="-128"/>
                <a:ea typeface="Meiryo UI" panose="020B0604030504040204" pitchFamily="50" charset="-128"/>
              </a:rPr>
              <a:t>№24 </a:t>
            </a:r>
            <a:r>
              <a:rPr lang="ja-JP" altLang="en-US" sz="4400" b="1" dirty="0">
                <a:solidFill>
                  <a:srgbClr val="000000"/>
                </a:solidFill>
                <a:latin typeface="Meiryo UI" panose="020B0604030504040204" pitchFamily="50" charset="-128"/>
                <a:ea typeface="Meiryo UI" panose="020B0604030504040204" pitchFamily="50" charset="-128"/>
              </a:rPr>
              <a:t>事故への備え</a:t>
            </a:r>
            <a:endParaRPr lang="ja-JP" altLang="en-US" sz="4400" b="1" dirty="0">
              <a:latin typeface="Meiryo UI" panose="020B0604030504040204" pitchFamily="50" charset="-128"/>
              <a:ea typeface="Meiryo UI" panose="020B0604030504040204" pitchFamily="50" charset="-128"/>
            </a:endParaRPr>
          </a:p>
        </p:txBody>
      </p:sp>
      <p:sp>
        <p:nvSpPr>
          <p:cNvPr id="221188" name="Rectangle 3">
            <a:extLst>
              <a:ext uri="{FF2B5EF4-FFF2-40B4-BE49-F238E27FC236}">
                <a16:creationId xmlns:a16="http://schemas.microsoft.com/office/drawing/2014/main" id="{4802466E-DF69-41FF-99A1-7BD0F4820369}"/>
              </a:ext>
            </a:extLst>
          </p:cNvPr>
          <p:cNvSpPr>
            <a:spLocks noGrp="1" noChangeArrowheads="1"/>
          </p:cNvSpPr>
          <p:nvPr>
            <p:ph idx="1"/>
          </p:nvPr>
        </p:nvSpPr>
        <p:spPr>
          <a:xfrm>
            <a:off x="498474" y="1412875"/>
            <a:ext cx="8440737" cy="4924425"/>
          </a:xfrm>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セキュリティ事故が発生した場合に備え、緊急時の体制整備や対応手順を作成するなど準備をしていますか？</a:t>
            </a:r>
          </a:p>
        </p:txBody>
      </p:sp>
    </p:spTree>
  </p:cSld>
  <p:clrMapOvr>
    <a:masterClrMapping/>
  </p:clrMapOvr>
  <p:transition>
    <p:cover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3B69BF9B-43F6-40D0-A3FF-D8516D1C491B}"/>
              </a:ext>
            </a:extLst>
          </p:cNvPr>
          <p:cNvSpPr>
            <a:spLocks noGrp="1" noChangeArrowheads="1"/>
          </p:cNvSpPr>
          <p:nvPr>
            <p:ph type="title"/>
          </p:nvPr>
        </p:nvSpPr>
        <p:spPr/>
        <p:txBody>
          <a:bodyPr/>
          <a:lstStyle/>
          <a:p>
            <a:pPr eaLnBrk="1" hangingPunct="1"/>
            <a:r>
              <a:rPr lang="ja-JP" altLang="en-US" b="1" dirty="0">
                <a:latin typeface="メイリオ" panose="020B0604030504040204" pitchFamily="50" charset="-128"/>
                <a:ea typeface="メイリオ" panose="020B0604030504040204" pitchFamily="50" charset="-128"/>
              </a:rPr>
              <a:t>事故発生に備えて事前に準備する</a:t>
            </a:r>
            <a:endParaRPr lang="ja-JP" altLang="en-US" b="1" dirty="0">
              <a:ea typeface="メイリオ" panose="020B0604030504040204" pitchFamily="50" charset="-128"/>
            </a:endParaRPr>
          </a:p>
        </p:txBody>
      </p:sp>
      <p:sp>
        <p:nvSpPr>
          <p:cNvPr id="223235" name="Rectangle 3">
            <a:extLst>
              <a:ext uri="{FF2B5EF4-FFF2-40B4-BE49-F238E27FC236}">
                <a16:creationId xmlns:a16="http://schemas.microsoft.com/office/drawing/2014/main" id="{153DBAA4-02E4-4DBF-819A-E1D044FE6FD2}"/>
              </a:ext>
            </a:extLst>
          </p:cNvPr>
          <p:cNvSpPr>
            <a:spLocks noGrp="1" noChangeArrowheads="1"/>
          </p:cNvSpPr>
          <p:nvPr>
            <p:ph idx="1"/>
          </p:nvPr>
        </p:nvSpPr>
        <p:spPr>
          <a:xfrm>
            <a:off x="498474" y="1412875"/>
            <a:ext cx="8165691" cy="4320381"/>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実際に事故が起きてからだと、冷静に対応する余裕がなくなってしまいます。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また、対応が後手に回り、それが原因でさらに深刻な事態になりがちです。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報道されるセキュリティ事故などを参考に「もし、同じことが自分の会社で起きたら</a:t>
            </a:r>
            <a:r>
              <a:rPr lang="en-US" altLang="ja-JP" sz="2400" dirty="0">
                <a:latin typeface="メイリオ" panose="020B0604030504040204" pitchFamily="50" charset="-128"/>
              </a:rPr>
              <a:t>…</a:t>
            </a:r>
            <a:r>
              <a:rPr lang="ja-JP" altLang="en-US" sz="2400" dirty="0">
                <a:latin typeface="メイリオ" panose="020B0604030504040204" pitchFamily="50" charset="-128"/>
              </a:rPr>
              <a:t>」を想定して、</a:t>
            </a:r>
            <a:r>
              <a:rPr lang="ja-JP" altLang="en-US" sz="2400" dirty="0">
                <a:solidFill>
                  <a:srgbClr val="ED656B"/>
                </a:solidFill>
                <a:latin typeface="メイリオ" panose="020B0604030504040204" pitchFamily="50" charset="-128"/>
              </a:rPr>
              <a:t>誰がいつ何をするのか、</a:t>
            </a:r>
            <a:r>
              <a:rPr lang="ja-JP" altLang="en-US" sz="2400" dirty="0">
                <a:latin typeface="メイリオ" panose="020B0604030504040204" pitchFamily="50" charset="-128"/>
              </a:rPr>
              <a:t>まとめておきましょう。</a:t>
            </a:r>
          </a:p>
        </p:txBody>
      </p:sp>
      <p:pic>
        <p:nvPicPr>
          <p:cNvPr id="4" name="図 3">
            <a:extLst>
              <a:ext uri="{FF2B5EF4-FFF2-40B4-BE49-F238E27FC236}">
                <a16:creationId xmlns:a16="http://schemas.microsoft.com/office/drawing/2014/main" id="{AF32919A-FCC7-4E1F-984C-2BC596264455}"/>
              </a:ext>
            </a:extLst>
          </p:cNvPr>
          <p:cNvPicPr>
            <a:picLocks noChangeAspect="1"/>
          </p:cNvPicPr>
          <p:nvPr/>
        </p:nvPicPr>
        <p:blipFill>
          <a:blip r:embed="rId3"/>
          <a:stretch>
            <a:fillRect/>
          </a:stretch>
        </p:blipFill>
        <p:spPr>
          <a:xfrm>
            <a:off x="7612755" y="4221088"/>
            <a:ext cx="1531245" cy="2160000"/>
          </a:xfrm>
          <a:prstGeom prst="rect">
            <a:avLst/>
          </a:prstGeom>
          <a:effectLst/>
        </p:spPr>
      </p:pic>
      <p:pic>
        <p:nvPicPr>
          <p:cNvPr id="3" name="図 2">
            <a:extLst>
              <a:ext uri="{FF2B5EF4-FFF2-40B4-BE49-F238E27FC236}">
                <a16:creationId xmlns:a16="http://schemas.microsoft.com/office/drawing/2014/main" id="{A745F022-A113-488F-8C7A-3D1076FF8B83}"/>
              </a:ext>
            </a:extLst>
          </p:cNvPr>
          <p:cNvPicPr>
            <a:picLocks noChangeAspect="1"/>
          </p:cNvPicPr>
          <p:nvPr/>
        </p:nvPicPr>
        <p:blipFill>
          <a:blip r:embed="rId4"/>
          <a:stretch>
            <a:fillRect/>
          </a:stretch>
        </p:blipFill>
        <p:spPr>
          <a:xfrm>
            <a:off x="6006256" y="4221088"/>
            <a:ext cx="1527476" cy="2160000"/>
          </a:xfrm>
          <a:prstGeom prst="rect">
            <a:avLst/>
          </a:prstGeom>
          <a:effectLst/>
        </p:spPr>
      </p:pic>
      <p:grpSp>
        <p:nvGrpSpPr>
          <p:cNvPr id="11" name="グループ化 10">
            <a:extLst>
              <a:ext uri="{FF2B5EF4-FFF2-40B4-BE49-F238E27FC236}">
                <a16:creationId xmlns:a16="http://schemas.microsoft.com/office/drawing/2014/main" id="{72F03B67-D629-4A11-BEE2-3D6564A08962}"/>
              </a:ext>
            </a:extLst>
          </p:cNvPr>
          <p:cNvGrpSpPr/>
          <p:nvPr/>
        </p:nvGrpSpPr>
        <p:grpSpPr>
          <a:xfrm>
            <a:off x="6006256" y="4221088"/>
            <a:ext cx="3049317" cy="2160000"/>
            <a:chOff x="6006256" y="4127374"/>
            <a:chExt cx="3049317" cy="2160000"/>
          </a:xfrm>
          <a:effectLst>
            <a:outerShdw blurRad="50800" dist="38100" dir="5400000" algn="t" rotWithShape="0">
              <a:prstClr val="black">
                <a:alpha val="40000"/>
              </a:prstClr>
            </a:outerShdw>
          </a:effectLst>
        </p:grpSpPr>
        <p:pic>
          <p:nvPicPr>
            <p:cNvPr id="13" name="図 12">
              <a:extLst>
                <a:ext uri="{FF2B5EF4-FFF2-40B4-BE49-F238E27FC236}">
                  <a16:creationId xmlns:a16="http://schemas.microsoft.com/office/drawing/2014/main" id="{166B0122-1558-406C-B5CF-C4F8EDBD8375}"/>
                </a:ext>
              </a:extLst>
            </p:cNvPr>
            <p:cNvPicPr>
              <a:picLocks noChangeAspect="1"/>
            </p:cNvPicPr>
            <p:nvPr/>
          </p:nvPicPr>
          <p:blipFill>
            <a:blip r:embed="rId3"/>
            <a:stretch>
              <a:fillRect/>
            </a:stretch>
          </p:blipFill>
          <p:spPr>
            <a:xfrm>
              <a:off x="7524328" y="4127374"/>
              <a:ext cx="1531245" cy="2160000"/>
            </a:xfrm>
            <a:prstGeom prst="rect">
              <a:avLst/>
            </a:prstGeom>
            <a:effectLst/>
          </p:spPr>
        </p:pic>
        <p:pic>
          <p:nvPicPr>
            <p:cNvPr id="14" name="図 13">
              <a:extLst>
                <a:ext uri="{FF2B5EF4-FFF2-40B4-BE49-F238E27FC236}">
                  <a16:creationId xmlns:a16="http://schemas.microsoft.com/office/drawing/2014/main" id="{4B394BC7-A07E-4A84-81A8-E4D92ECC62AE}"/>
                </a:ext>
              </a:extLst>
            </p:cNvPr>
            <p:cNvPicPr>
              <a:picLocks noChangeAspect="1"/>
            </p:cNvPicPr>
            <p:nvPr/>
          </p:nvPicPr>
          <p:blipFill>
            <a:blip r:embed="rId4"/>
            <a:stretch>
              <a:fillRect/>
            </a:stretch>
          </p:blipFill>
          <p:spPr>
            <a:xfrm>
              <a:off x="6006256" y="4127374"/>
              <a:ext cx="1527476" cy="2160000"/>
            </a:xfrm>
            <a:prstGeom prst="rect">
              <a:avLst/>
            </a:prstGeom>
            <a:effectLst/>
          </p:spPr>
        </p:pic>
      </p:grpSp>
      <p:sp>
        <p:nvSpPr>
          <p:cNvPr id="6" name="テキスト ボックス 5">
            <a:extLst>
              <a:ext uri="{FF2B5EF4-FFF2-40B4-BE49-F238E27FC236}">
                <a16:creationId xmlns:a16="http://schemas.microsoft.com/office/drawing/2014/main" id="{08CD3941-9342-4C38-8DC4-C0C97EB2F78C}"/>
              </a:ext>
            </a:extLst>
          </p:cNvPr>
          <p:cNvSpPr txBox="1"/>
          <p:nvPr/>
        </p:nvSpPr>
        <p:spPr>
          <a:xfrm>
            <a:off x="485739" y="5557765"/>
            <a:ext cx="5526421" cy="535531"/>
          </a:xfrm>
          <a:prstGeom prst="rect">
            <a:avLst/>
          </a:prstGeom>
          <a:noFill/>
        </p:spPr>
        <p:txBody>
          <a:bodyPr wrap="square" rtlCol="0">
            <a:spAutoFit/>
          </a:bodyPr>
          <a:lstStyle/>
          <a:p>
            <a:pPr marL="0" lvl="4">
              <a:lnSpc>
                <a:spcPct val="90000"/>
              </a:lnSpc>
              <a:buNone/>
            </a:pP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参考</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情報漏えい発生時の対応ポイント集</a:t>
            </a:r>
            <a:endParaRPr lang="en-US" altLang="ja-JP" sz="1600" dirty="0">
              <a:latin typeface="Meiryo UI" panose="020B0604030504040204" pitchFamily="50" charset="-128"/>
              <a:ea typeface="Meiryo UI" panose="020B0604030504040204" pitchFamily="50" charset="-128"/>
            </a:endParaRPr>
          </a:p>
          <a:p>
            <a:pPr marL="0" lvl="4">
              <a:lnSpc>
                <a:spcPct val="90000"/>
              </a:lnSpc>
              <a:buNone/>
              <a:tabLst>
                <a:tab pos="627063" algn="l"/>
              </a:tabLst>
            </a:pPr>
            <a:r>
              <a:rPr lang="en-US" altLang="ja-JP" sz="1600" dirty="0">
                <a:solidFill>
                  <a:srgbClr val="0000FF"/>
                </a:solidFill>
                <a:latin typeface="Meiryo UI" panose="020B0604030504040204" pitchFamily="50" charset="-128"/>
                <a:ea typeface="Meiryo UI" panose="020B0604030504040204" pitchFamily="50" charset="-128"/>
              </a:rPr>
              <a:t>http://www.ipa.go.jp/security/awareness/johorouei/</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27B5E4-3043-43C5-B9A2-AB7EFA5B02F4}"/>
              </a:ext>
            </a:extLst>
          </p:cNvPr>
          <p:cNvSpPr>
            <a:spLocks noGrp="1" noChangeArrowheads="1"/>
          </p:cNvSpPr>
          <p:nvPr>
            <p:ph type="title"/>
          </p:nvPr>
        </p:nvSpPr>
        <p:spPr>
          <a:xfrm>
            <a:off x="251520" y="260648"/>
            <a:ext cx="8064698"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漏えいだけが事故ではありません</a:t>
            </a:r>
          </a:p>
        </p:txBody>
      </p:sp>
      <p:sp>
        <p:nvSpPr>
          <p:cNvPr id="4" name="Rectangle 3">
            <a:extLst>
              <a:ext uri="{FF2B5EF4-FFF2-40B4-BE49-F238E27FC236}">
                <a16:creationId xmlns:a16="http://schemas.microsoft.com/office/drawing/2014/main" id="{998EDD68-B089-4965-BF17-6EF8DF751371}"/>
              </a:ext>
            </a:extLst>
          </p:cNvPr>
          <p:cNvSpPr txBox="1">
            <a:spLocks noChangeArrowheads="1"/>
          </p:cNvSpPr>
          <p:nvPr/>
        </p:nvSpPr>
        <p:spPr>
          <a:xfrm>
            <a:off x="498475" y="1412875"/>
            <a:ext cx="8250238" cy="3312269"/>
          </a:xfrm>
          <a:prstGeom prst="rect">
            <a:avLst/>
          </a:prstGeom>
        </p:spPr>
        <p:txBody>
          <a:bodyPr/>
          <a:lstStyle>
            <a:lvl1pPr marL="342900" indent="-342900" algn="l" rtl="0" eaLnBrk="0" fontAlgn="base" hangingPunct="0">
              <a:spcBef>
                <a:spcPct val="20000"/>
              </a:spcBef>
              <a:spcAft>
                <a:spcPct val="0"/>
              </a:spcAft>
              <a:buClr>
                <a:schemeClr val="tx1"/>
              </a:buClr>
              <a:buChar char="•"/>
              <a:defRPr kumimoji="1" sz="3200">
                <a:solidFill>
                  <a:schemeClr val="tx1"/>
                </a:solidFill>
                <a:latin typeface="メイリオ" panose="020B0604030504040204" pitchFamily="50" charset="-128"/>
                <a:ea typeface="メイリオ" panose="020B0604030504040204" pitchFamily="50" charset="-128"/>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defRPr>
            </a:lvl2pPr>
            <a:lvl3pPr marL="1143000" indent="-228600" algn="l" rtl="0" eaLnBrk="0" fontAlgn="base" hangingPunct="0">
              <a:spcBef>
                <a:spcPct val="20000"/>
              </a:spcBef>
              <a:spcAft>
                <a:spcPct val="0"/>
              </a:spcAft>
              <a:buClr>
                <a:schemeClr val="tx1"/>
              </a:buClr>
              <a:buChar char="•"/>
              <a:defRPr kumimoji="1" sz="2400">
                <a:solidFill>
                  <a:schemeClr val="tx1"/>
                </a:solidFill>
                <a:latin typeface="メイリオ" panose="020B0604030504040204" pitchFamily="50" charset="-128"/>
                <a:ea typeface="メイリオ" panose="020B0604030504040204" pitchFamily="50" charset="-128"/>
              </a:defRPr>
            </a:lvl3pPr>
            <a:lvl4pPr marL="16002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4pPr>
            <a:lvl5pPr marL="20574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5pPr>
            <a:lvl6pPr marL="25146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9pPr>
          </a:lstStyle>
          <a:p>
            <a:pPr eaLnBrk="1" hangingPunct="1">
              <a:buSzPct val="150000"/>
              <a:buFont typeface="Arial" panose="020B0604020202020204" pitchFamily="34" charset="0"/>
              <a:buChar char="•"/>
            </a:pPr>
            <a:r>
              <a:rPr lang="ja-JP" altLang="en-US" sz="2400" kern="0" dirty="0"/>
              <a:t>漏えい事故以外にも、地震、台風、洪水、火災の影響で、パソコンが使えなくなる、データが消失する、などの事故が起こり得ます</a:t>
            </a:r>
          </a:p>
          <a:p>
            <a:pPr eaLnBrk="1" hangingPunct="1">
              <a:buSzPct val="150000"/>
              <a:buFont typeface="Arial" panose="020B0604020202020204" pitchFamily="34" charset="0"/>
              <a:buChar char="•"/>
            </a:pPr>
            <a:r>
              <a:rPr lang="ja-JP" altLang="en-US" sz="2400" kern="0" dirty="0"/>
              <a:t>事故が起きてからでは遅いので、事故対応の</a:t>
            </a:r>
            <a:r>
              <a:rPr lang="ja-JP" altLang="en-US" sz="2400" kern="0" dirty="0">
                <a:solidFill>
                  <a:srgbClr val="ED656B"/>
                </a:solidFill>
              </a:rPr>
              <a:t>事前準備</a:t>
            </a:r>
            <a:r>
              <a:rPr lang="ja-JP" altLang="en-US" sz="2400" kern="0" dirty="0"/>
              <a:t>と</a:t>
            </a:r>
            <a:r>
              <a:rPr lang="ja-JP" altLang="en-US" sz="2400" kern="0" dirty="0">
                <a:solidFill>
                  <a:srgbClr val="ED656B"/>
                </a:solidFill>
              </a:rPr>
              <a:t>予行演習</a:t>
            </a:r>
            <a:r>
              <a:rPr lang="ja-JP" altLang="en-US" sz="2400" kern="0" dirty="0"/>
              <a:t>が必要です</a:t>
            </a:r>
          </a:p>
          <a:p>
            <a:pPr eaLnBrk="1" hangingPunct="1">
              <a:buSzPct val="150000"/>
              <a:buFont typeface="Arial" panose="020B0604020202020204" pitchFamily="34" charset="0"/>
              <a:buChar char="•"/>
            </a:pPr>
            <a:r>
              <a:rPr lang="ja-JP" altLang="en-US" sz="2400" kern="0" dirty="0"/>
              <a:t>できれば、緊急時の</a:t>
            </a:r>
            <a:r>
              <a:rPr lang="ja-JP" altLang="en-US" sz="2400" kern="0" dirty="0">
                <a:solidFill>
                  <a:srgbClr val="ED656B"/>
                </a:solidFill>
              </a:rPr>
              <a:t>体制と手順</a:t>
            </a:r>
            <a:r>
              <a:rPr lang="ja-JP" altLang="en-US" sz="2400" kern="0" dirty="0"/>
              <a:t>を分かりやすい文書にして、いざという時に参照できるようにしておきましょう</a:t>
            </a:r>
          </a:p>
        </p:txBody>
      </p:sp>
    </p:spTree>
    <p:extLst>
      <p:ext uri="{BB962C8B-B14F-4D97-AF65-F5344CB8AC3E}">
        <p14:creationId xmlns:p14="http://schemas.microsoft.com/office/powerpoint/2010/main" val="23125014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E15063DB-1537-4C5E-BE77-58909D7680A3}"/>
              </a:ext>
            </a:extLst>
          </p:cNvPr>
          <p:cNvSpPr>
            <a:spLocks noGrp="1" noChangeArrowheads="1"/>
          </p:cNvSpPr>
          <p:nvPr>
            <p:ph type="title"/>
          </p:nvPr>
        </p:nvSpPr>
        <p:spPr/>
        <p:txBody>
          <a:bodyPr/>
          <a:lstStyle/>
          <a:p>
            <a:pPr eaLnBrk="1" hangingPunct="1"/>
            <a:r>
              <a:rPr lang="en-US" altLang="ja-JP" b="1" dirty="0">
                <a:latin typeface="メイリオ" panose="020B0604030504040204" pitchFamily="50" charset="-128"/>
                <a:ea typeface="メイリオ" panose="020B0604030504040204" pitchFamily="50" charset="-128"/>
              </a:rPr>
              <a:t>BCP</a:t>
            </a:r>
            <a:r>
              <a:rPr lang="ja-JP" altLang="en-US" b="1" dirty="0">
                <a:latin typeface="メイリオ" panose="020B0604030504040204" pitchFamily="50" charset="-128"/>
                <a:ea typeface="メイリオ" panose="020B0604030504040204" pitchFamily="50" charset="-128"/>
              </a:rPr>
              <a:t>とは</a:t>
            </a:r>
          </a:p>
        </p:txBody>
      </p:sp>
      <p:sp>
        <p:nvSpPr>
          <p:cNvPr id="227331" name="Rectangle 3">
            <a:extLst>
              <a:ext uri="{FF2B5EF4-FFF2-40B4-BE49-F238E27FC236}">
                <a16:creationId xmlns:a16="http://schemas.microsoft.com/office/drawing/2014/main" id="{248E3F38-3C89-42DD-8435-505901736CA5}"/>
              </a:ext>
            </a:extLst>
          </p:cNvPr>
          <p:cNvSpPr>
            <a:spLocks noGrp="1" noChangeArrowheads="1"/>
          </p:cNvSpPr>
          <p:nvPr>
            <p:ph idx="1"/>
          </p:nvPr>
        </p:nvSpPr>
        <p:spPr>
          <a:xfrm>
            <a:off x="498475" y="1412875"/>
            <a:ext cx="8480288" cy="2002287"/>
          </a:xfrm>
        </p:spPr>
        <p:txBody>
          <a:bodyPr/>
          <a:lstStyle/>
          <a:p>
            <a:pPr marL="0" indent="0" eaLnBrk="1" hangingPunct="1">
              <a:lnSpc>
                <a:spcPts val="2800"/>
              </a:lnSpc>
              <a:spcBef>
                <a:spcPts val="0"/>
              </a:spcBef>
              <a:buNone/>
            </a:pPr>
            <a:r>
              <a:rPr lang="ja-JP" altLang="en-US" sz="2000" dirty="0"/>
              <a:t>「大地震等の自然災害、感染症のまん延、テロ等の事件、大事故、サプライチェーン</a:t>
            </a:r>
            <a:r>
              <a:rPr lang="en-US" altLang="ja-JP" sz="2000" dirty="0"/>
              <a:t>(</a:t>
            </a:r>
            <a:r>
              <a:rPr lang="ja-JP" altLang="en-US" sz="2000" dirty="0"/>
              <a:t>供給網</a:t>
            </a:r>
            <a:r>
              <a:rPr lang="en-US" altLang="ja-JP" sz="2000" dirty="0"/>
              <a:t>)</a:t>
            </a:r>
            <a:r>
              <a:rPr lang="ja-JP" altLang="en-US" sz="2000" dirty="0"/>
              <a:t>の途絶、突発的な経営環境の変化など不測の事態が発生しても、重要な事業を中断させない、または中断しても可能な限り短い期間で復旧させるための方針、体制、手順等を示した計画のことを</a:t>
            </a:r>
            <a:r>
              <a:rPr lang="ja-JP" altLang="en-US" sz="2000" dirty="0">
                <a:solidFill>
                  <a:srgbClr val="ED656B"/>
                </a:solidFill>
              </a:rPr>
              <a:t>事業継続計画</a:t>
            </a:r>
            <a:r>
              <a:rPr lang="en-US" altLang="ja-JP" sz="2000" dirty="0">
                <a:solidFill>
                  <a:srgbClr val="ED656B"/>
                </a:solidFill>
              </a:rPr>
              <a:t>(Business Continuity Plan</a:t>
            </a:r>
            <a:r>
              <a:rPr lang="ja-JP" altLang="en-US" sz="2000" dirty="0">
                <a:solidFill>
                  <a:srgbClr val="ED656B"/>
                </a:solidFill>
              </a:rPr>
              <a:t>、</a:t>
            </a:r>
            <a:r>
              <a:rPr lang="en-US" altLang="ja-JP" sz="2000" dirty="0">
                <a:solidFill>
                  <a:srgbClr val="ED656B"/>
                </a:solidFill>
              </a:rPr>
              <a:t>BCP)</a:t>
            </a:r>
            <a:r>
              <a:rPr lang="ja-JP" altLang="en-US" sz="2000" dirty="0"/>
              <a:t>と呼ぶ。」</a:t>
            </a:r>
            <a:endParaRPr lang="ja-JP" altLang="en-US" sz="2000" dirty="0">
              <a:solidFill>
                <a:srgbClr val="ED656B"/>
              </a:solidFill>
            </a:endParaRPr>
          </a:p>
        </p:txBody>
      </p:sp>
      <p:sp>
        <p:nvSpPr>
          <p:cNvPr id="227332" name="Text Box 5">
            <a:extLst>
              <a:ext uri="{FF2B5EF4-FFF2-40B4-BE49-F238E27FC236}">
                <a16:creationId xmlns:a16="http://schemas.microsoft.com/office/drawing/2014/main" id="{D0A4C8BF-8E3C-45D0-A428-6E86AB700E21}"/>
              </a:ext>
            </a:extLst>
          </p:cNvPr>
          <p:cNvSpPr txBox="1">
            <a:spLocks noChangeArrowheads="1"/>
          </p:cNvSpPr>
          <p:nvPr/>
        </p:nvSpPr>
        <p:spPr bwMode="auto">
          <a:xfrm>
            <a:off x="421319" y="3281524"/>
            <a:ext cx="85574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ClrTx/>
              <a:buFontTx/>
              <a:buNone/>
            </a:pPr>
            <a:r>
              <a:rPr lang="ja-JP" altLang="en-US" sz="1600" dirty="0">
                <a:latin typeface="Meiryo UI" panose="020B0604030504040204" pitchFamily="50" charset="-128"/>
                <a:ea typeface="Meiryo UI" panose="020B0604030504040204" pitchFamily="50" charset="-128"/>
              </a:rPr>
              <a:t>「内閣府 事業継続ガイドライン 第三版</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」から</a:t>
            </a:r>
          </a:p>
          <a:p>
            <a:pPr eaLnBrk="1" hangingPunct="1">
              <a:spcBef>
                <a:spcPct val="0"/>
              </a:spcBef>
              <a:buClrTx/>
              <a:buFontTx/>
              <a:buNone/>
            </a:pPr>
            <a:r>
              <a:rPr lang="en-US" altLang="ja-JP" sz="1600" dirty="0">
                <a:solidFill>
                  <a:srgbClr val="0000FF"/>
                </a:solidFill>
                <a:latin typeface="Meiryo UI" panose="020B0604030504040204" pitchFamily="50" charset="-128"/>
                <a:ea typeface="Meiryo UI" panose="020B0604030504040204" pitchFamily="50" charset="-128"/>
              </a:rPr>
              <a:t>http://www.bousai.go.jp/kyoiku/kigyou/keizoku/pdf/guideline03.pdf</a:t>
            </a:r>
          </a:p>
        </p:txBody>
      </p:sp>
      <p:pic>
        <p:nvPicPr>
          <p:cNvPr id="227333" name="Picture 8" descr="参考までに">
            <a:extLst>
              <a:ext uri="{FF2B5EF4-FFF2-40B4-BE49-F238E27FC236}">
                <a16:creationId xmlns:a16="http://schemas.microsoft.com/office/drawing/2014/main" id="{10734585-2602-425A-9CFD-9EDEDDE930C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2143790">
            <a:off x="3591549" y="40491"/>
            <a:ext cx="442912"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ABA4ECFF-C270-41CC-83F3-7BE00F5384E8}"/>
              </a:ext>
            </a:extLst>
          </p:cNvPr>
          <p:cNvSpPr txBox="1">
            <a:spLocks noChangeArrowheads="1"/>
          </p:cNvSpPr>
          <p:nvPr/>
        </p:nvSpPr>
        <p:spPr bwMode="auto">
          <a:xfrm>
            <a:off x="421318" y="4149080"/>
            <a:ext cx="8557443" cy="200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Char char="•"/>
              <a:defRPr kumimoji="1" sz="3200">
                <a:solidFill>
                  <a:schemeClr val="tx1"/>
                </a:solidFill>
                <a:latin typeface="メイリオ" panose="020B0604030504040204" pitchFamily="50" charset="-128"/>
                <a:ea typeface="メイリオ" panose="020B0604030504040204" pitchFamily="50" charset="-128"/>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defRPr>
            </a:lvl2pPr>
            <a:lvl3pPr marL="1143000" indent="-228600" algn="l" rtl="0" eaLnBrk="0" fontAlgn="base" hangingPunct="0">
              <a:spcBef>
                <a:spcPct val="20000"/>
              </a:spcBef>
              <a:spcAft>
                <a:spcPct val="0"/>
              </a:spcAft>
              <a:buClr>
                <a:schemeClr val="tx1"/>
              </a:buClr>
              <a:buChar char="•"/>
              <a:defRPr kumimoji="1" sz="2400">
                <a:solidFill>
                  <a:schemeClr val="tx1"/>
                </a:solidFill>
                <a:latin typeface="メイリオ" panose="020B0604030504040204" pitchFamily="50" charset="-128"/>
                <a:ea typeface="メイリオ" panose="020B0604030504040204" pitchFamily="50" charset="-128"/>
              </a:defRPr>
            </a:lvl3pPr>
            <a:lvl4pPr marL="16002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4pPr>
            <a:lvl5pPr marL="20574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5pPr>
            <a:lvl6pPr marL="25146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9pPr>
          </a:lstStyle>
          <a:p>
            <a:pPr marL="0" indent="0" eaLnBrk="1" hangingPunct="1">
              <a:lnSpc>
                <a:spcPts val="2800"/>
              </a:lnSpc>
              <a:spcBef>
                <a:spcPts val="0"/>
              </a:spcBef>
              <a:buFontTx/>
              <a:buNone/>
            </a:pPr>
            <a:r>
              <a:rPr lang="ja-JP" altLang="en-US" sz="2000" kern="0" dirty="0"/>
              <a:t>「</a:t>
            </a:r>
            <a:r>
              <a:rPr lang="en-US" altLang="ja-JP" sz="2000" kern="0" dirty="0">
                <a:solidFill>
                  <a:srgbClr val="ED656B"/>
                </a:solidFill>
              </a:rPr>
              <a:t>BCP</a:t>
            </a:r>
            <a:r>
              <a:rPr lang="ja-JP" altLang="en-US" sz="2000" kern="0" dirty="0">
                <a:solidFill>
                  <a:srgbClr val="ED656B"/>
                </a:solidFill>
              </a:rPr>
              <a:t>とは、自然災害や大火災等の緊急事態に備える企業の危機管理の新手法であり、</a:t>
            </a:r>
            <a:r>
              <a:rPr lang="ja-JP" altLang="en-US" sz="2000" kern="0" dirty="0"/>
              <a:t>欧米では広く普及しています。そのノウハウを調査研究分析し、我が国の中小企業の皆様が自ら</a:t>
            </a:r>
            <a:r>
              <a:rPr lang="en-US" altLang="ja-JP" sz="2000" kern="0" dirty="0"/>
              <a:t>BCP</a:t>
            </a:r>
            <a:r>
              <a:rPr lang="ja-JP" altLang="en-US" sz="2000" kern="0" dirty="0"/>
              <a:t>を策定し運用することができるよう、わかりやすく解説したのが本指針です。」</a:t>
            </a:r>
            <a:endParaRPr lang="ja-JP" altLang="en-US" sz="2000" kern="0" dirty="0">
              <a:solidFill>
                <a:srgbClr val="ED656B"/>
              </a:solidFill>
            </a:endParaRPr>
          </a:p>
        </p:txBody>
      </p:sp>
      <p:sp>
        <p:nvSpPr>
          <p:cNvPr id="7" name="Text Box 5">
            <a:extLst>
              <a:ext uri="{FF2B5EF4-FFF2-40B4-BE49-F238E27FC236}">
                <a16:creationId xmlns:a16="http://schemas.microsoft.com/office/drawing/2014/main" id="{050218E2-5B13-4572-85DD-CD7940D210CD}"/>
              </a:ext>
            </a:extLst>
          </p:cNvPr>
          <p:cNvSpPr txBox="1">
            <a:spLocks noChangeArrowheads="1"/>
          </p:cNvSpPr>
          <p:nvPr/>
        </p:nvSpPr>
        <p:spPr bwMode="auto">
          <a:xfrm>
            <a:off x="551060" y="5724545"/>
            <a:ext cx="85574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ClrTx/>
              <a:buFontTx/>
              <a:buNone/>
            </a:pPr>
            <a:r>
              <a:rPr lang="ja-JP" altLang="en-US" sz="1600" dirty="0">
                <a:latin typeface="Meiryo UI" panose="020B0604030504040204" pitchFamily="50" charset="-128"/>
                <a:ea typeface="Meiryo UI" panose="020B0604030504040204" pitchFamily="50" charset="-128"/>
              </a:rPr>
              <a:t>「中小企業庁 中小企業</a:t>
            </a:r>
            <a:r>
              <a:rPr lang="en-US" altLang="ja-JP" sz="1600" dirty="0">
                <a:latin typeface="Meiryo UI" panose="020B0604030504040204" pitchFamily="50" charset="-128"/>
                <a:ea typeface="Meiryo UI" panose="020B0604030504040204" pitchFamily="50" charset="-128"/>
              </a:rPr>
              <a:t>BCP</a:t>
            </a:r>
            <a:r>
              <a:rPr lang="ja-JP" altLang="en-US" sz="1600" dirty="0">
                <a:latin typeface="Meiryo UI" panose="020B0604030504040204" pitchFamily="50" charset="-128"/>
                <a:ea typeface="Meiryo UI" panose="020B0604030504040204" pitchFamily="50" charset="-128"/>
              </a:rPr>
              <a:t>策定運用指針</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第</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版</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」から</a:t>
            </a:r>
          </a:p>
          <a:p>
            <a:pPr eaLnBrk="1" hangingPunct="1">
              <a:spcBef>
                <a:spcPct val="0"/>
              </a:spcBef>
              <a:buClrTx/>
              <a:buFontTx/>
              <a:buNone/>
            </a:pPr>
            <a:r>
              <a:rPr lang="en-US" altLang="ja-JP" sz="1600" dirty="0">
                <a:solidFill>
                  <a:srgbClr val="0000FF"/>
                </a:solidFill>
                <a:latin typeface="Meiryo UI" panose="020B0604030504040204" pitchFamily="50" charset="-128"/>
                <a:ea typeface="Meiryo UI" panose="020B0604030504040204" pitchFamily="50" charset="-128"/>
              </a:rPr>
              <a:t>https://www.chusho.meti.go.jp/bcp/index.html</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2">
            <a:extLst>
              <a:ext uri="{FF2B5EF4-FFF2-40B4-BE49-F238E27FC236}">
                <a16:creationId xmlns:a16="http://schemas.microsoft.com/office/drawing/2014/main" id="{2C31A329-D797-447F-979E-6DFB2EDEBD01}"/>
              </a:ext>
            </a:extLst>
          </p:cNvPr>
          <p:cNvSpPr>
            <a:spLocks noGrp="1" noChangeArrowheads="1"/>
          </p:cNvSpPr>
          <p:nvPr>
            <p:ph type="title"/>
          </p:nvPr>
        </p:nvSpPr>
        <p:spPr/>
        <p:txBody>
          <a:bodyPr/>
          <a:lstStyle/>
          <a:p>
            <a:r>
              <a:rPr lang="ja-JP" altLang="en-US" sz="4400" b="1" baseline="30000" dirty="0">
                <a:solidFill>
                  <a:srgbClr val="000000"/>
                </a:solidFill>
              </a:rPr>
              <a:t>診断編</a:t>
            </a:r>
            <a:r>
              <a:rPr lang="en-US" altLang="ja-JP" sz="4400" b="1" baseline="30000" dirty="0">
                <a:solidFill>
                  <a:srgbClr val="000000"/>
                </a:solidFill>
              </a:rPr>
              <a:t>№25</a:t>
            </a:r>
            <a:r>
              <a:rPr lang="en-US" altLang="ja-JP" sz="4400" b="1" dirty="0">
                <a:solidFill>
                  <a:srgbClr val="000000"/>
                </a:solidFill>
              </a:rPr>
              <a:t> </a:t>
            </a:r>
            <a:r>
              <a:rPr lang="ja-JP" altLang="en-US" sz="4400" b="1" dirty="0">
                <a:solidFill>
                  <a:srgbClr val="000000"/>
                </a:solidFill>
              </a:rPr>
              <a:t>ルールの整備</a:t>
            </a:r>
            <a:endParaRPr lang="ja-JP" altLang="en-US" sz="4400" b="1" dirty="0"/>
          </a:p>
        </p:txBody>
      </p:sp>
      <p:sp>
        <p:nvSpPr>
          <p:cNvPr id="233476" name="Rectangle 3">
            <a:extLst>
              <a:ext uri="{FF2B5EF4-FFF2-40B4-BE49-F238E27FC236}">
                <a16:creationId xmlns:a16="http://schemas.microsoft.com/office/drawing/2014/main" id="{C1BF6BAC-A7FC-49F6-9BAE-589288B12E28}"/>
              </a:ext>
            </a:extLst>
          </p:cNvPr>
          <p:cNvSpPr>
            <a:spLocks noGrp="1" noChangeArrowheads="1"/>
          </p:cNvSpPr>
          <p:nvPr>
            <p:ph idx="1"/>
          </p:nvPr>
        </p:nvSpPr>
        <p:spPr>
          <a:xfrm>
            <a:off x="498474" y="1412875"/>
            <a:ext cx="8754045" cy="4924425"/>
          </a:xfrm>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情報セキュリティ対策</a:t>
            </a:r>
            <a:r>
              <a:rPr lang="en-US" altLang="ja-JP" sz="4000" b="1" i="1" baseline="30000" dirty="0">
                <a:latin typeface="メイリオ" panose="020B0604030504040204" pitchFamily="50" charset="-128"/>
                <a:ea typeface="メイリオ" panose="020B0604030504040204" pitchFamily="50" charset="-128"/>
              </a:rPr>
              <a:t>※</a:t>
            </a:r>
            <a:br>
              <a:rPr lang="en-US" altLang="ja-JP" sz="4000" b="1" i="1" baseline="30000"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をルール化し、従業員に明示して</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いますか？</a:t>
            </a:r>
            <a:endParaRPr lang="en-US" altLang="ja-JP" sz="4000" b="1" dirty="0">
              <a:latin typeface="メイリオ" panose="020B0604030504040204" pitchFamily="50" charset="-128"/>
              <a:ea typeface="メイリオ" panose="020B0604030504040204" pitchFamily="50" charset="-128"/>
            </a:endParaRPr>
          </a:p>
          <a:p>
            <a:pPr marL="0" indent="0">
              <a:buSzPct val="150000"/>
              <a:buNone/>
              <a:tabLst>
                <a:tab pos="442913" algn="l"/>
              </a:tabLst>
            </a:pPr>
            <a:r>
              <a:rPr lang="en-US" altLang="ja-JP" sz="2400" dirty="0">
                <a:latin typeface="メイリオ" panose="020B0604030504040204" pitchFamily="50" charset="-128"/>
              </a:rPr>
              <a:t>	※ </a:t>
            </a:r>
            <a:r>
              <a:rPr lang="en-US" altLang="ja-JP" sz="2400" dirty="0"/>
              <a:t>№1</a:t>
            </a:r>
            <a:r>
              <a:rPr lang="ja-JP" altLang="en-US" sz="2400" dirty="0"/>
              <a:t>～</a:t>
            </a:r>
            <a:r>
              <a:rPr lang="en-US" altLang="ja-JP" sz="2400" dirty="0"/>
              <a:t>24</a:t>
            </a:r>
            <a:r>
              <a:rPr lang="ja-JP" altLang="en-US" sz="2400" dirty="0">
                <a:latin typeface="メイリオ" panose="020B0604030504040204" pitchFamily="50" charset="-128"/>
              </a:rPr>
              <a:t>で解説した対策</a:t>
            </a:r>
            <a:endParaRPr lang="en-US" altLang="ja-JP" sz="2400" dirty="0">
              <a:latin typeface="メイリオ" panose="020B0604030504040204" pitchFamily="50" charset="-128"/>
            </a:endParaRPr>
          </a:p>
        </p:txBody>
      </p:sp>
    </p:spTree>
  </p:cSld>
  <p:clrMapOvr>
    <a:masterClrMapping/>
  </p:clrMapOvr>
  <p:transition>
    <p:cover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3C6F9F30-B0E6-4E99-8743-D5B3DD88925A}"/>
              </a:ext>
            </a:extLst>
          </p:cNvPr>
          <p:cNvSpPr>
            <a:spLocks noGrp="1" noChangeArrowheads="1"/>
          </p:cNvSpPr>
          <p:nvPr>
            <p:ph type="title"/>
          </p:nvPr>
        </p:nvSpPr>
        <p:spPr>
          <a:xfrm>
            <a:off x="539750" y="260350"/>
            <a:ext cx="7345363" cy="993775"/>
          </a:xfrm>
        </p:spPr>
        <p:txBody>
          <a:bodyPr/>
          <a:lstStyle/>
          <a:p>
            <a:r>
              <a:rPr lang="ja-JP" altLang="en-US" sz="2800" b="1" dirty="0">
                <a:solidFill>
                  <a:srgbClr val="000000"/>
                </a:solidFill>
                <a:latin typeface="Meiryo UI" panose="020B0604030504040204" pitchFamily="50" charset="-128"/>
                <a:ea typeface="Meiryo UI" panose="020B0604030504040204" pitchFamily="50" charset="-128"/>
              </a:rPr>
              <a:t>５分でできる！情報セキュリティ自社診断</a:t>
            </a:r>
            <a:br>
              <a:rPr lang="en-US" altLang="ja-JP" sz="3200" b="1" dirty="0">
                <a:solidFill>
                  <a:srgbClr val="000000"/>
                </a:solidFill>
                <a:latin typeface="メイリオ" panose="020B0604030504040204" pitchFamily="50" charset="-128"/>
                <a:ea typeface="メイリオ" panose="020B0604030504040204" pitchFamily="50" charset="-128"/>
              </a:rPr>
            </a:br>
            <a:r>
              <a:rPr lang="ja-JP" altLang="en-US" b="1" dirty="0">
                <a:solidFill>
                  <a:srgbClr val="000000"/>
                </a:solidFill>
                <a:latin typeface="メイリオ" panose="020B0604030504040204" pitchFamily="50" charset="-128"/>
                <a:ea typeface="メイリオ" panose="020B0604030504040204" pitchFamily="50" charset="-128"/>
              </a:rPr>
              <a:t>具体的な診断の進め方</a:t>
            </a:r>
            <a:endParaRPr lang="ja-JP" altLang="en-US" b="1"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1528D792-A134-440F-A05A-D67FA1AC2BD7}"/>
              </a:ext>
            </a:extLst>
          </p:cNvPr>
          <p:cNvSpPr>
            <a:spLocks noGrp="1" noChangeArrowheads="1"/>
          </p:cNvSpPr>
          <p:nvPr>
            <p:ph idx="1"/>
          </p:nvPr>
        </p:nvSpPr>
        <p:spPr>
          <a:xfrm>
            <a:off x="467544" y="1628899"/>
            <a:ext cx="8496944" cy="5040461"/>
          </a:xfrm>
        </p:spPr>
        <p:txBody>
          <a:bodyPr/>
          <a:lstStyle/>
          <a:p>
            <a:pPr>
              <a:lnSpc>
                <a:spcPts val="2400"/>
              </a:lnSpc>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経営者または情報システム担当や部門長など実施状況が分かる人が診断編に記入します。</a:t>
            </a:r>
          </a:p>
          <a:p>
            <a:pPr>
              <a:lnSpc>
                <a:spcPts val="2400"/>
              </a:lnSpc>
              <a:spcBef>
                <a:spcPts val="1800"/>
              </a:spcBef>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事業所が複数ある、部署数が多いなど一人で記入することが難しい場合には、事業所や部署ごとに記入し、責任者･担当者が集計します。</a:t>
            </a:r>
          </a:p>
          <a:p>
            <a:pPr>
              <a:lnSpc>
                <a:spcPts val="2400"/>
              </a:lnSpc>
              <a:spcBef>
                <a:spcPts val="1800"/>
              </a:spcBef>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実施状況が分からない場合は、各従業員に質問して回答を総合して記入します。</a:t>
            </a:r>
          </a:p>
          <a:p>
            <a:pPr>
              <a:lnSpc>
                <a:spcPts val="2400"/>
              </a:lnSpc>
              <a:spcBef>
                <a:spcPts val="1800"/>
              </a:spcBef>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チェック欄の該当するもの１つに〇を付けて</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実施している４点</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一部実施している２点</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実施していない０点</a:t>
            </a:r>
            <a:r>
              <a:rPr lang="en-US" altLang="ja-JP" sz="2400" dirty="0">
                <a:latin typeface="メイリオ" panose="020B0604030504040204" pitchFamily="50" charset="-128"/>
                <a:ea typeface="メイリオ" panose="020B0604030504040204" pitchFamily="50" charset="-128"/>
              </a:rPr>
              <a:t>｣</a:t>
            </a:r>
            <a:br>
              <a:rPr lang="en-US" altLang="ja-JP" sz="2400" dirty="0">
                <a:latin typeface="メイリオ" panose="020B0604030504040204" pitchFamily="50" charset="-128"/>
                <a:ea typeface="メイリオ" panose="020B0604030504040204" pitchFamily="50" charset="-128"/>
              </a:rPr>
            </a:b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わからない－</a:t>
            </a:r>
            <a:r>
              <a:rPr lang="en-US" altLang="ja-JP" sz="2400" dirty="0">
                <a:latin typeface="メイリオ" panose="020B0604030504040204" pitchFamily="50" charset="-128"/>
                <a:ea typeface="メイリオ" panose="020B0604030504040204" pitchFamily="50" charset="-128"/>
              </a:rPr>
              <a:t>1</a:t>
            </a:r>
            <a:r>
              <a:rPr lang="ja-JP" altLang="en-US" sz="2400" dirty="0">
                <a:latin typeface="メイリオ" panose="020B0604030504040204" pitchFamily="50" charset="-128"/>
                <a:ea typeface="メイリオ" panose="020B0604030504040204" pitchFamily="50" charset="-128"/>
              </a:rPr>
              <a:t>点</a:t>
            </a:r>
            <a:r>
              <a:rPr lang="en-US" altLang="ja-JP" sz="2400" dirty="0">
                <a:latin typeface="メイリオ" panose="020B0604030504040204" pitchFamily="50" charset="-128"/>
                <a:ea typeface="メイリオ" panose="020B0604030504040204" pitchFamily="50" charset="-128"/>
              </a:rPr>
              <a:t>｣</a:t>
            </a:r>
            <a:r>
              <a:rPr lang="ja-JP" altLang="en-US" sz="2400" dirty="0" err="1">
                <a:latin typeface="メイリオ" panose="020B0604030504040204" pitchFamily="50" charset="-128"/>
                <a:ea typeface="メイリオ" panose="020B0604030504040204" pitchFamily="50" charset="-128"/>
              </a:rPr>
              <a:t>で採</a:t>
            </a:r>
            <a:r>
              <a:rPr lang="ja-JP" altLang="en-US" sz="2400" dirty="0">
                <a:latin typeface="メイリオ" panose="020B0604030504040204" pitchFamily="50" charset="-128"/>
                <a:ea typeface="メイリオ" panose="020B0604030504040204" pitchFamily="50" charset="-128"/>
              </a:rPr>
              <a:t>点します。</a:t>
            </a:r>
          </a:p>
          <a:p>
            <a:pPr>
              <a:lnSpc>
                <a:spcPts val="2400"/>
              </a:lnSpc>
              <a:spcBef>
                <a:spcPts val="1800"/>
              </a:spcBef>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全項目の合計点で、組織全体のセキュリティ対策の実施状況と回答が</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わからない</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になっている項目を把握します。</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763563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CFC861C1-03F5-430E-92D3-44D47A7161EB}"/>
              </a:ext>
            </a:extLst>
          </p:cNvPr>
          <p:cNvSpPr>
            <a:spLocks noGrp="1" noChangeArrowheads="1"/>
          </p:cNvSpPr>
          <p:nvPr>
            <p:ph type="title"/>
          </p:nvPr>
        </p:nvSpPr>
        <p:spPr>
          <a:xfrm>
            <a:off x="107504" y="274985"/>
            <a:ext cx="8280400" cy="993775"/>
          </a:xfrm>
        </p:spPr>
        <p:txBody>
          <a:bodyPr/>
          <a:lstStyle/>
          <a:p>
            <a:pPr eaLnBrk="1" hangingPunct="1"/>
            <a:r>
              <a:rPr lang="ja-JP" altLang="en-US" b="1" dirty="0">
                <a:ea typeface="メイリオ" panose="020B0604030504040204" pitchFamily="50" charset="-128"/>
              </a:rPr>
              <a:t>情報セキュリティ対策をルール化する</a:t>
            </a:r>
          </a:p>
        </p:txBody>
      </p:sp>
      <p:sp>
        <p:nvSpPr>
          <p:cNvPr id="75781" name="Rectangle 3">
            <a:extLst>
              <a:ext uri="{FF2B5EF4-FFF2-40B4-BE49-F238E27FC236}">
                <a16:creationId xmlns:a16="http://schemas.microsoft.com/office/drawing/2014/main" id="{77DA321A-AFD2-4F2E-B085-89633D37D62A}"/>
              </a:ext>
            </a:extLst>
          </p:cNvPr>
          <p:cNvSpPr>
            <a:spLocks noGrp="1" noChangeArrowheads="1"/>
          </p:cNvSpPr>
          <p:nvPr>
            <p:ph idx="1"/>
          </p:nvPr>
        </p:nvSpPr>
        <p:spPr>
          <a:xfrm>
            <a:off x="498475" y="1412875"/>
            <a:ext cx="8394005" cy="3816325"/>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従業員が自らルールに従って行動できるように、「企業としてのルール」をまとめて明文化し、従業員がいつでも見られるようにしておく必要があります</a:t>
            </a:r>
            <a:r>
              <a:rPr lang="en-US" altLang="ja-JP" sz="2400" dirty="0">
                <a:latin typeface="メイリオ" panose="020B0604030504040204" pitchFamily="50" charset="-128"/>
              </a:rPr>
              <a:t>!!</a:t>
            </a:r>
          </a:p>
          <a:p>
            <a:pPr algn="ctr" eaLnBrk="1" hangingPunct="1">
              <a:buFontTx/>
              <a:buNone/>
            </a:pPr>
            <a:endParaRPr lang="ja-JP" altLang="en-US" sz="2400" dirty="0">
              <a:solidFill>
                <a:srgbClr val="FF6600"/>
              </a:solidFill>
              <a:latin typeface="メイリオ" panose="020B0604030504040204" pitchFamily="50" charset="-128"/>
            </a:endParaRPr>
          </a:p>
          <a:p>
            <a:pPr marL="625475" indent="-174625" eaLnBrk="1" hangingPunct="1">
              <a:spcBef>
                <a:spcPts val="0"/>
              </a:spcBef>
              <a:buFontTx/>
              <a:buNone/>
            </a:pPr>
            <a:r>
              <a:rPr lang="en-US" altLang="ja-JP" sz="3600" dirty="0">
                <a:solidFill>
                  <a:srgbClr val="FF0000"/>
                </a:solidFill>
              </a:rPr>
              <a:t>× </a:t>
            </a:r>
            <a:r>
              <a:rPr lang="ja-JP" altLang="en-US" sz="2400" dirty="0">
                <a:solidFill>
                  <a:srgbClr val="FF0000"/>
                </a:solidFill>
              </a:rPr>
              <a:t>理解できない</a:t>
            </a:r>
            <a:r>
              <a:rPr lang="ja-JP" altLang="en-US" sz="2400" dirty="0">
                <a:solidFill>
                  <a:srgbClr val="FF0000"/>
                </a:solidFill>
                <a:latin typeface="メイリオ" panose="020B0604030504040204" pitchFamily="50" charset="-128"/>
                <a:ea typeface="メイリオ" panose="020B0604030504040204" pitchFamily="50" charset="-128"/>
              </a:rPr>
              <a:t>ルール</a:t>
            </a:r>
            <a:endParaRPr lang="en-US" altLang="ja-JP" sz="2400" dirty="0">
              <a:solidFill>
                <a:srgbClr val="FF0000"/>
              </a:solidFill>
              <a:latin typeface="メイリオ" panose="020B0604030504040204" pitchFamily="50" charset="-128"/>
              <a:ea typeface="メイリオ" panose="020B0604030504040204" pitchFamily="50" charset="-128"/>
            </a:endParaRPr>
          </a:p>
          <a:p>
            <a:pPr marL="450850" indent="0" eaLnBrk="1" hangingPunct="1">
              <a:spcBef>
                <a:spcPts val="0"/>
              </a:spcBef>
              <a:buFontTx/>
              <a:buNone/>
            </a:pPr>
            <a:r>
              <a:rPr lang="en-US" altLang="ja-JP" sz="3600" dirty="0">
                <a:solidFill>
                  <a:srgbClr val="FF0000"/>
                </a:solidFill>
              </a:rPr>
              <a:t>× </a:t>
            </a:r>
            <a:r>
              <a:rPr lang="ja-JP" altLang="en-US" sz="2400" dirty="0">
                <a:solidFill>
                  <a:srgbClr val="FF0000"/>
                </a:solidFill>
                <a:latin typeface="メイリオ" panose="020B0604030504040204" pitchFamily="50" charset="-128"/>
                <a:ea typeface="メイリオ" panose="020B0604030504040204" pitchFamily="50" charset="-128"/>
              </a:rPr>
              <a:t>実行できないルール</a:t>
            </a:r>
            <a:endParaRPr lang="en-US" altLang="ja-JP" sz="2400" dirty="0">
              <a:solidFill>
                <a:srgbClr val="FF0000"/>
              </a:solidFill>
              <a:latin typeface="メイリオ" panose="020B0604030504040204" pitchFamily="50" charset="-128"/>
              <a:ea typeface="メイリオ" panose="020B0604030504040204" pitchFamily="50" charset="-128"/>
            </a:endParaRPr>
          </a:p>
          <a:p>
            <a:pPr marL="450850" indent="0" eaLnBrk="1" hangingPunct="1">
              <a:spcBef>
                <a:spcPts val="0"/>
              </a:spcBef>
              <a:buNone/>
            </a:pPr>
            <a:r>
              <a:rPr lang="ja-JP" altLang="en-US" sz="3600" dirty="0">
                <a:solidFill>
                  <a:srgbClr val="00B050"/>
                </a:solidFill>
              </a:rPr>
              <a:t>◎</a:t>
            </a:r>
            <a:r>
              <a:rPr lang="ja-JP" altLang="en-US" sz="2400" dirty="0">
                <a:solidFill>
                  <a:srgbClr val="00B050"/>
                </a:solidFill>
              </a:rPr>
              <a:t>業務に合った有効なルール</a:t>
            </a:r>
          </a:p>
          <a:p>
            <a:pPr algn="ctr" eaLnBrk="1" hangingPunct="1">
              <a:buFont typeface="Wingdings" panose="05000000000000000000" pitchFamily="2" charset="2"/>
              <a:buNone/>
            </a:pPr>
            <a:endParaRPr lang="ja-JP" altLang="en-US" sz="1800" dirty="0">
              <a:solidFill>
                <a:srgbClr val="00CC00"/>
              </a:solidFill>
              <a:latin typeface="メイリオ" panose="020B0604030504040204" pitchFamily="50" charset="-128"/>
              <a:ea typeface="メイリオ" panose="020B0604030504040204" pitchFamily="50" charset="-128"/>
            </a:endParaRPr>
          </a:p>
          <a:p>
            <a:pPr algn="ctr" eaLnBrk="1" hangingPunct="1">
              <a:buFont typeface="Wingdings" panose="05000000000000000000" pitchFamily="2" charset="2"/>
              <a:buNone/>
            </a:pPr>
            <a:endParaRPr lang="ja-JP" altLang="en-US" sz="1800" dirty="0">
              <a:solidFill>
                <a:srgbClr val="00CC00"/>
              </a:solidFill>
              <a:latin typeface="メイリオ" panose="020B0604030504040204" pitchFamily="50" charset="-128"/>
              <a:ea typeface="メイリオ" panose="020B0604030504040204" pitchFamily="50" charset="-128"/>
            </a:endParaRPr>
          </a:p>
          <a:p>
            <a:pPr algn="ctr" eaLnBrk="1" hangingPunct="1">
              <a:buFont typeface="Wingdings" panose="05000000000000000000" pitchFamily="2" charset="2"/>
              <a:buNone/>
            </a:pPr>
            <a:endParaRPr lang="ja-JP" altLang="en-US" sz="1800" dirty="0">
              <a:latin typeface="メイリオ" panose="020B0604030504040204" pitchFamily="50" charset="-128"/>
              <a:ea typeface="メイリオ" panose="020B0604030504040204" pitchFamily="50" charset="-128"/>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9C8B100-2CC1-45E9-B036-D12DA0F024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19872" y="2669019"/>
            <a:ext cx="2008196" cy="2008196"/>
          </a:xfrm>
          <a:prstGeom prst="rect">
            <a:avLst/>
          </a:prstGeom>
        </p:spPr>
      </p:pic>
      <p:sp>
        <p:nvSpPr>
          <p:cNvPr id="237570" name="Rectangle 2">
            <a:extLst>
              <a:ext uri="{FF2B5EF4-FFF2-40B4-BE49-F238E27FC236}">
                <a16:creationId xmlns:a16="http://schemas.microsoft.com/office/drawing/2014/main" id="{8A6C61EA-DDB8-4F55-82A4-473DE673C35C}"/>
              </a:ext>
            </a:extLst>
          </p:cNvPr>
          <p:cNvSpPr>
            <a:spLocks noGrp="1" noChangeArrowheads="1"/>
          </p:cNvSpPr>
          <p:nvPr>
            <p:ph type="title"/>
          </p:nvPr>
        </p:nvSpPr>
        <p:spPr>
          <a:xfrm>
            <a:off x="169787" y="258900"/>
            <a:ext cx="8722693" cy="993775"/>
          </a:xfrm>
        </p:spPr>
        <p:txBody>
          <a:bodyPr/>
          <a:lstStyle/>
          <a:p>
            <a:pPr eaLnBrk="1" hangingPunct="1"/>
            <a:r>
              <a:rPr lang="en-US" altLang="ja-JP" sz="3200" b="1" dirty="0">
                <a:solidFill>
                  <a:srgbClr val="000000"/>
                </a:solidFill>
                <a:latin typeface="メイリオ" panose="020B0604030504040204" pitchFamily="50" charset="-128"/>
                <a:ea typeface="メイリオ" panose="020B0604030504040204" pitchFamily="50" charset="-128"/>
              </a:rPr>
              <a:t>SECURITY ACTION</a:t>
            </a:r>
            <a:r>
              <a:rPr lang="ja-JP" altLang="en-US" sz="3200" b="1" dirty="0">
                <a:solidFill>
                  <a:srgbClr val="000000"/>
                </a:solidFill>
                <a:latin typeface="メイリオ" panose="020B0604030504040204" pitchFamily="50" charset="-128"/>
                <a:ea typeface="メイリオ" panose="020B0604030504040204" pitchFamily="50" charset="-128"/>
              </a:rPr>
              <a:t>を宣言しましょう！</a:t>
            </a:r>
            <a:endParaRPr lang="ja-JP" altLang="en-US" sz="3200" b="1"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8D1C739-454C-40D2-8B18-47D662D776C8}"/>
              </a:ext>
            </a:extLst>
          </p:cNvPr>
          <p:cNvSpPr txBox="1"/>
          <p:nvPr/>
        </p:nvSpPr>
        <p:spPr>
          <a:xfrm>
            <a:off x="4091747" y="1508591"/>
            <a:ext cx="5052253" cy="1200329"/>
          </a:xfrm>
          <a:prstGeom prst="rect">
            <a:avLst/>
          </a:prstGeom>
          <a:noFill/>
        </p:spPr>
        <p:txBody>
          <a:bodyPr wrap="square" rtlCol="0">
            <a:spAutoFit/>
          </a:bodyPr>
          <a:lstStyle/>
          <a:p>
            <a:pPr algn="ctr"/>
            <a:r>
              <a:rPr lang="en-US" altLang="ja-JP" sz="3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Plan</a:t>
            </a:r>
          </a:p>
          <a:p>
            <a:pPr algn="ctr">
              <a:lnSpc>
                <a:spcPts val="2400"/>
              </a:lnSpc>
            </a:pPr>
            <a:r>
              <a:rPr lang="ja-JP" altLang="en-US" sz="2000" dirty="0">
                <a:latin typeface="メイリオ" panose="020B0604030504040204" pitchFamily="50" charset="-128"/>
                <a:ea typeface="メイリオ" panose="020B0604030504040204" pitchFamily="50" charset="-128"/>
              </a:rPr>
              <a:t>情報セキュリティ自社診断</a:t>
            </a:r>
            <a:r>
              <a:rPr lang="en-US" altLang="ja-JP" sz="2000" baseline="30000" dirty="0">
                <a:latin typeface="メイリオ" panose="020B0604030504040204" pitchFamily="50" charset="-128"/>
                <a:ea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rPr>
              <a:t>実施</a:t>
            </a:r>
            <a:endParaRPr lang="en-US" altLang="ja-JP" sz="2000" dirty="0">
              <a:latin typeface="メイリオ" panose="020B0604030504040204" pitchFamily="50" charset="-128"/>
              <a:ea typeface="メイリオ" panose="020B0604030504040204" pitchFamily="50" charset="-128"/>
            </a:endParaRPr>
          </a:p>
          <a:p>
            <a:pPr algn="ctr">
              <a:lnSpc>
                <a:spcPts val="2400"/>
              </a:lnSpc>
            </a:pPr>
            <a:r>
              <a:rPr lang="ja-JP" altLang="en-US" sz="2000" dirty="0">
                <a:latin typeface="メイリオ" panose="020B0604030504040204" pitchFamily="50" charset="-128"/>
                <a:ea typeface="メイリオ" panose="020B0604030504040204" pitchFamily="50" charset="-128"/>
              </a:rPr>
              <a:t>情報セキュリティ基本方針</a:t>
            </a:r>
            <a:r>
              <a:rPr lang="en-US" altLang="ja-JP" sz="2000" baseline="30000" dirty="0">
                <a:latin typeface="メイリオ" panose="020B0604030504040204" pitchFamily="50" charset="-128"/>
                <a:ea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rPr>
              <a:t>公開</a:t>
            </a:r>
          </a:p>
        </p:txBody>
      </p:sp>
      <p:sp>
        <p:nvSpPr>
          <p:cNvPr id="42" name="テキスト ボックス 41">
            <a:extLst>
              <a:ext uri="{FF2B5EF4-FFF2-40B4-BE49-F238E27FC236}">
                <a16:creationId xmlns:a16="http://schemas.microsoft.com/office/drawing/2014/main" id="{24DDA2A1-1F9B-41E1-B3B1-4AB6C0AC9008}"/>
              </a:ext>
            </a:extLst>
          </p:cNvPr>
          <p:cNvSpPr txBox="1"/>
          <p:nvPr/>
        </p:nvSpPr>
        <p:spPr>
          <a:xfrm>
            <a:off x="773320" y="3639235"/>
            <a:ext cx="2916840" cy="1200329"/>
          </a:xfrm>
          <a:prstGeom prst="rect">
            <a:avLst/>
          </a:prstGeom>
          <a:noFill/>
        </p:spPr>
        <p:txBody>
          <a:bodyPr wrap="square" rtlCol="0">
            <a:spAutoFit/>
          </a:bodyPr>
          <a:lstStyle/>
          <a:p>
            <a:pPr algn="ctr"/>
            <a:r>
              <a:rPr lang="en-US" altLang="ja-JP" sz="3200" b="1" dirty="0">
                <a:solidFill>
                  <a:srgbClr val="00B05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Check</a:t>
            </a:r>
          </a:p>
          <a:p>
            <a:pPr algn="ctr"/>
            <a:r>
              <a:rPr lang="ja-JP" altLang="en-US" sz="2000" dirty="0">
                <a:latin typeface="メイリオ" panose="020B0604030504040204" pitchFamily="50" charset="-128"/>
                <a:ea typeface="メイリオ" panose="020B0604030504040204" pitchFamily="50" charset="-128"/>
              </a:rPr>
              <a:t>社内ルールを全員が</a:t>
            </a:r>
            <a:endParaRPr lang="en-US" altLang="ja-JP" sz="2000" dirty="0">
              <a:latin typeface="メイリオ" panose="020B0604030504040204" pitchFamily="50" charset="-128"/>
              <a:ea typeface="メイリオ" panose="020B0604030504040204" pitchFamily="50" charset="-128"/>
            </a:endParaRPr>
          </a:p>
          <a:p>
            <a:pPr algn="ctr"/>
            <a:r>
              <a:rPr lang="ja-JP" altLang="en-US" sz="2000" dirty="0">
                <a:latin typeface="メイリオ" panose="020B0604030504040204" pitchFamily="50" charset="-128"/>
                <a:ea typeface="メイリオ" panose="020B0604030504040204" pitchFamily="50" charset="-128"/>
              </a:rPr>
              <a:t>実行できているか点検</a:t>
            </a:r>
            <a:endParaRPr lang="en-US" altLang="ja-JP" sz="2000" dirty="0">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4BCF87F0-4317-4C89-8066-7AC0326C7F88}"/>
              </a:ext>
            </a:extLst>
          </p:cNvPr>
          <p:cNvSpPr txBox="1"/>
          <p:nvPr/>
        </p:nvSpPr>
        <p:spPr>
          <a:xfrm>
            <a:off x="971600" y="1508591"/>
            <a:ext cx="3672408" cy="1200329"/>
          </a:xfrm>
          <a:prstGeom prst="rect">
            <a:avLst/>
          </a:prstGeom>
          <a:noFill/>
        </p:spPr>
        <p:txBody>
          <a:bodyPr wrap="square" rtlCol="0">
            <a:spAutoFit/>
          </a:bodyPr>
          <a:lstStyle/>
          <a:p>
            <a:pPr algn="ctr"/>
            <a:r>
              <a:rPr lang="en-US" altLang="ja-JP" sz="3200" b="1" dirty="0">
                <a:solidFill>
                  <a:srgbClr val="32AAE6"/>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Act</a:t>
            </a:r>
          </a:p>
          <a:p>
            <a:pPr algn="ctr"/>
            <a:r>
              <a:rPr lang="ja-JP" altLang="en-US" sz="2000" dirty="0">
                <a:latin typeface="メイリオ" panose="020B0604030504040204" pitchFamily="50" charset="-128"/>
                <a:ea typeface="メイリオ" panose="020B0604030504040204" pitchFamily="50" charset="-128"/>
              </a:rPr>
              <a:t>できていない人は徹底</a:t>
            </a:r>
            <a:endParaRPr lang="en-US" altLang="ja-JP" sz="2000" dirty="0">
              <a:latin typeface="メイリオ" panose="020B0604030504040204" pitchFamily="50" charset="-128"/>
              <a:ea typeface="メイリオ" panose="020B0604030504040204" pitchFamily="50" charset="-128"/>
            </a:endParaRPr>
          </a:p>
          <a:p>
            <a:pPr algn="ctr"/>
            <a:r>
              <a:rPr lang="ja-JP" altLang="en-US" sz="2000" dirty="0">
                <a:latin typeface="メイリオ" panose="020B0604030504040204" pitchFamily="50" charset="-128"/>
                <a:ea typeface="メイリオ" panose="020B0604030504040204" pitchFamily="50" charset="-128"/>
              </a:rPr>
              <a:t>ルールが不十分なら改善</a:t>
            </a:r>
            <a:endParaRPr lang="en-US" altLang="ja-JP" sz="2000" dirty="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07DB73C8-6F3F-479C-91D8-9694DB01005E}"/>
              </a:ext>
            </a:extLst>
          </p:cNvPr>
          <p:cNvSpPr txBox="1"/>
          <p:nvPr/>
        </p:nvSpPr>
        <p:spPr>
          <a:xfrm>
            <a:off x="5004048" y="3638392"/>
            <a:ext cx="4080426" cy="1200329"/>
          </a:xfrm>
          <a:prstGeom prst="rect">
            <a:avLst/>
          </a:prstGeom>
          <a:noFill/>
        </p:spPr>
        <p:txBody>
          <a:bodyPr wrap="square" rtlCol="0">
            <a:spAutoFit/>
          </a:bodyPr>
          <a:lstStyle/>
          <a:p>
            <a:pPr>
              <a:tabLst>
                <a:tab pos="893763" algn="l"/>
              </a:tabLst>
            </a:pPr>
            <a:r>
              <a:rPr lang="en-US" altLang="ja-JP" sz="3200" dirty="0">
                <a:solidFill>
                  <a:srgbClr val="FF9933"/>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	</a:t>
            </a:r>
            <a:r>
              <a:rPr lang="en-US" altLang="ja-JP" sz="3200" b="1" dirty="0">
                <a:solidFill>
                  <a:srgbClr val="FF9933"/>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Do</a:t>
            </a:r>
          </a:p>
          <a:p>
            <a:pPr algn="ctr"/>
            <a:r>
              <a:rPr lang="ja-JP" altLang="en-US" sz="2000" dirty="0">
                <a:latin typeface="メイリオ" panose="020B0604030504040204" pitchFamily="50" charset="-128"/>
                <a:ea typeface="メイリオ" panose="020B0604030504040204" pitchFamily="50" charset="-128"/>
              </a:rPr>
              <a:t>情報セキュリティハンドブック</a:t>
            </a:r>
            <a:r>
              <a:rPr lang="en-US" altLang="ja-JP" sz="2000" baseline="30000" dirty="0">
                <a:latin typeface="メイリオ" panose="020B0604030504040204" pitchFamily="50" charset="-128"/>
                <a:ea typeface="メイリオ" panose="020B0604030504040204" pitchFamily="50" charset="-128"/>
              </a:rPr>
              <a:t>※3</a:t>
            </a:r>
          </a:p>
          <a:p>
            <a:pPr algn="ctr"/>
            <a:r>
              <a:rPr lang="ja-JP" altLang="en-US" sz="2000" dirty="0">
                <a:latin typeface="メイリオ" panose="020B0604030504040204" pitchFamily="50" charset="-128"/>
                <a:ea typeface="メイリオ" panose="020B0604030504040204" pitchFamily="50" charset="-128"/>
              </a:rPr>
              <a:t>で社内ルール実行</a:t>
            </a:r>
            <a:endParaRPr lang="en-US" altLang="ja-JP" sz="20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E517C2C7-33B5-41E9-9810-938516EFA637}"/>
              </a:ext>
            </a:extLst>
          </p:cNvPr>
          <p:cNvSpPr txBox="1"/>
          <p:nvPr/>
        </p:nvSpPr>
        <p:spPr>
          <a:xfrm>
            <a:off x="728393" y="5112059"/>
            <a:ext cx="7027694" cy="1421928"/>
          </a:xfrm>
          <a:prstGeom prst="rect">
            <a:avLst/>
          </a:prstGeom>
          <a:noFill/>
        </p:spPr>
        <p:txBody>
          <a:bodyPr wrap="square" rtlCol="0">
            <a:spAutoFit/>
          </a:bodyPr>
          <a:lstStyle/>
          <a:p>
            <a:pPr marL="0" lvl="4">
              <a:lnSpc>
                <a:spcPct val="90000"/>
              </a:lnSpc>
              <a:buNone/>
            </a:pP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　情報セキュリティ自社診断</a:t>
            </a:r>
            <a:r>
              <a:rPr lang="en-US" altLang="ja-JP" sz="1600" dirty="0">
                <a:latin typeface="Meiryo UI" panose="020B0604030504040204" pitchFamily="50" charset="-128"/>
                <a:ea typeface="Meiryo UI" panose="020B0604030504040204" pitchFamily="50" charset="-128"/>
              </a:rPr>
              <a:t> </a:t>
            </a:r>
          </a:p>
          <a:p>
            <a:pPr marL="0" lvl="4">
              <a:lnSpc>
                <a:spcPct val="90000"/>
              </a:lnSpc>
              <a:buNone/>
              <a:tabLst>
                <a:tab pos="809625" algn="l"/>
              </a:tabLst>
            </a:pPr>
            <a:r>
              <a:rPr lang="en-US" altLang="ja-JP" sz="1600" dirty="0">
                <a:solidFill>
                  <a:srgbClr val="0000FF"/>
                </a:solidFill>
                <a:latin typeface="Meiryo UI" panose="020B0604030504040204" pitchFamily="50" charset="-128"/>
                <a:ea typeface="Meiryo UI" panose="020B0604030504040204" pitchFamily="50" charset="-128"/>
              </a:rPr>
              <a:t>https://www.ipa.go.jp/files/000055848.pdf</a:t>
            </a:r>
          </a:p>
          <a:p>
            <a:pPr marL="0" lvl="4">
              <a:lnSpc>
                <a:spcPct val="90000"/>
              </a:lnSpc>
              <a:buNone/>
            </a:pP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情報セキュリティ基本方針</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サンプル</a:t>
            </a:r>
            <a:r>
              <a:rPr lang="en-US" altLang="ja-JP" sz="1600" dirty="0">
                <a:latin typeface="Meiryo UI" panose="020B0604030504040204" pitchFamily="50" charset="-128"/>
                <a:ea typeface="Meiryo UI" panose="020B0604030504040204" pitchFamily="50" charset="-128"/>
              </a:rPr>
              <a:t>) </a:t>
            </a:r>
          </a:p>
          <a:p>
            <a:pPr marL="0" lvl="4">
              <a:lnSpc>
                <a:spcPct val="90000"/>
              </a:lnSpc>
              <a:tabLst>
                <a:tab pos="809625" algn="l"/>
              </a:tabLst>
            </a:pPr>
            <a:r>
              <a:rPr lang="en-US" altLang="ja-JP" sz="1600" dirty="0">
                <a:solidFill>
                  <a:srgbClr val="0000FF"/>
                </a:solidFill>
                <a:latin typeface="Meiryo UI" panose="020B0604030504040204" pitchFamily="50" charset="-128"/>
                <a:ea typeface="Meiryo UI" panose="020B0604030504040204" pitchFamily="50" charset="-128"/>
              </a:rPr>
              <a:t>https://www.ipa.go.jp/files/000072146.docx</a:t>
            </a:r>
          </a:p>
          <a:p>
            <a:pPr marL="0" lvl="4">
              <a:lnSpc>
                <a:spcPct val="90000"/>
              </a:lnSpc>
              <a:buNone/>
            </a:pP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　情報セキュリティハンドブック</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ひな形</a:t>
            </a:r>
            <a:r>
              <a:rPr lang="en-US" altLang="ja-JP" sz="1600" dirty="0">
                <a:latin typeface="Meiryo UI" panose="020B0604030504040204" pitchFamily="50" charset="-128"/>
                <a:ea typeface="Meiryo UI" panose="020B0604030504040204" pitchFamily="50" charset="-128"/>
              </a:rPr>
              <a:t>) </a:t>
            </a:r>
          </a:p>
          <a:p>
            <a:pPr marL="0" lvl="4">
              <a:lnSpc>
                <a:spcPct val="90000"/>
              </a:lnSpc>
              <a:buNone/>
              <a:tabLst>
                <a:tab pos="809625" algn="l"/>
              </a:tabLst>
            </a:pPr>
            <a:r>
              <a:rPr lang="en-US" altLang="ja-JP" sz="1600" dirty="0">
                <a:solidFill>
                  <a:srgbClr val="0000FF"/>
                </a:solidFill>
                <a:latin typeface="Meiryo UI" panose="020B0604030504040204" pitchFamily="50" charset="-128"/>
                <a:ea typeface="Meiryo UI" panose="020B0604030504040204" pitchFamily="50" charset="-128"/>
              </a:rPr>
              <a:t>https://www.ipa.go.jp/files/000055529.pptx</a:t>
            </a:r>
            <a:endParaRPr lang="ja-JP" altLang="en-US" sz="1600" dirty="0">
              <a:solidFill>
                <a:srgbClr val="0000F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841669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タイトル 1">
            <a:extLst>
              <a:ext uri="{FF2B5EF4-FFF2-40B4-BE49-F238E27FC236}">
                <a16:creationId xmlns:a16="http://schemas.microsoft.com/office/drawing/2014/main" id="{0EC0DAA6-AC2D-4306-971B-C71EA56EB24B}"/>
              </a:ext>
            </a:extLst>
          </p:cNvPr>
          <p:cNvSpPr>
            <a:spLocks noGrp="1"/>
          </p:cNvSpPr>
          <p:nvPr>
            <p:ph type="title"/>
          </p:nvPr>
        </p:nvSpPr>
        <p:spPr>
          <a:xfrm>
            <a:off x="539750" y="260350"/>
            <a:ext cx="7848600" cy="993775"/>
          </a:xfrm>
        </p:spPr>
        <p:txBody>
          <a:bodyPr/>
          <a:lstStyle/>
          <a:p>
            <a:pPr>
              <a:defRPr/>
            </a:pPr>
            <a:r>
              <a:rPr lang="en-US" altLang="ja-JP" b="1" dirty="0">
                <a:solidFill>
                  <a:srgbClr val="000000"/>
                </a:solidFill>
                <a:latin typeface="メイリオ" panose="020B0604030504040204" pitchFamily="50" charset="-128"/>
                <a:ea typeface="メイリオ" panose="020B0604030504040204" pitchFamily="50" charset="-128"/>
              </a:rPr>
              <a:t>SECURITY ACTION </a:t>
            </a:r>
            <a:r>
              <a:rPr lang="ja-JP" altLang="en-US" b="1" dirty="0">
                <a:solidFill>
                  <a:srgbClr val="000000"/>
                </a:solidFill>
                <a:latin typeface="メイリオ" panose="020B0604030504040204" pitchFamily="50" charset="-128"/>
                <a:ea typeface="メイリオ" panose="020B0604030504040204" pitchFamily="50" charset="-128"/>
              </a:rPr>
              <a:t>制度概要</a:t>
            </a:r>
            <a:br>
              <a:rPr lang="en-US" altLang="ja-JP" sz="3200" dirty="0">
                <a:solidFill>
                  <a:srgbClr val="000000"/>
                </a:solidFill>
                <a:latin typeface="メイリオ" panose="020B0604030504040204" pitchFamily="50" charset="-128"/>
              </a:rPr>
            </a:br>
            <a:r>
              <a:rPr lang="en-US" altLang="ja-JP" sz="2000" dirty="0">
                <a:solidFill>
                  <a:srgbClr val="0000FF"/>
                </a:solidFill>
              </a:rPr>
              <a:t>https://www.ipa.go.jp/security/security-action</a:t>
            </a:r>
            <a:endParaRPr lang="ja-JP" altLang="en-US" sz="4000" dirty="0">
              <a:solidFill>
                <a:srgbClr val="0000FF"/>
              </a:solidFill>
            </a:endParaRPr>
          </a:p>
        </p:txBody>
      </p:sp>
      <p:sp>
        <p:nvSpPr>
          <p:cNvPr id="241667" name="コンテンツ プレースホルダー 2">
            <a:extLst>
              <a:ext uri="{FF2B5EF4-FFF2-40B4-BE49-F238E27FC236}">
                <a16:creationId xmlns:a16="http://schemas.microsoft.com/office/drawing/2014/main" id="{94629FE7-5C92-4D78-A1E2-8E1BDAA18CBC}"/>
              </a:ext>
            </a:extLst>
          </p:cNvPr>
          <p:cNvSpPr>
            <a:spLocks noGrp="1"/>
          </p:cNvSpPr>
          <p:nvPr>
            <p:ph idx="1"/>
          </p:nvPr>
        </p:nvSpPr>
        <p:spPr>
          <a:xfrm>
            <a:off x="498474" y="1340768"/>
            <a:ext cx="8645526" cy="4924425"/>
          </a:xfrm>
        </p:spPr>
        <p:txBody>
          <a:bodyPr/>
          <a:lstStyle/>
          <a:p>
            <a:pPr>
              <a:defRPr/>
            </a:pPr>
            <a:r>
              <a:rPr lang="ja-JP" altLang="en-US" sz="2400" dirty="0">
                <a:latin typeface="メイリオ" panose="020B0604030504040204" pitchFamily="50" charset="-128"/>
              </a:rPr>
              <a:t>中小企業自らが情報セキュリティ対策に取組むことを自己宣言する制度</a:t>
            </a:r>
            <a:endParaRPr lang="en-US" altLang="ja-JP" sz="2400" dirty="0">
              <a:latin typeface="メイリオ" panose="020B0604030504040204" pitchFamily="50" charset="-128"/>
            </a:endParaRPr>
          </a:p>
          <a:p>
            <a:pPr lvl="1">
              <a:defRPr/>
            </a:pPr>
            <a:r>
              <a:rPr lang="ja-JP" altLang="en-US" sz="2400" dirty="0">
                <a:latin typeface="メイリオ" panose="020B0604030504040204" pitchFamily="50" charset="-128"/>
              </a:rPr>
              <a:t>「中小企業の情報セキュリティ対策ガイドライン」の実践をベースに２段階の取組み目標を用意</a:t>
            </a:r>
            <a:endParaRPr lang="en-US" altLang="ja-JP" sz="2400" dirty="0">
              <a:latin typeface="メイリオ" panose="020B0604030504040204" pitchFamily="50" charset="-128"/>
            </a:endParaRPr>
          </a:p>
          <a:p>
            <a:pPr marL="457198" lvl="1" indent="0">
              <a:spcBef>
                <a:spcPts val="1200"/>
              </a:spcBef>
              <a:spcAft>
                <a:spcPts val="0"/>
              </a:spcAft>
              <a:buFont typeface="Arial" panose="020B0604020202020204" pitchFamily="34" charset="0"/>
              <a:buNone/>
              <a:defRPr/>
            </a:pPr>
            <a:r>
              <a:rPr lang="ja-JP" altLang="en-US" sz="2100" dirty="0">
                <a:solidFill>
                  <a:srgbClr val="FF0000"/>
                </a:solidFill>
              </a:rPr>
              <a:t>　　　　　</a:t>
            </a:r>
            <a:r>
              <a:rPr lang="ja-JP" altLang="en-US" sz="2400" b="1" dirty="0">
                <a:solidFill>
                  <a:srgbClr val="FF0000"/>
                </a:solidFill>
                <a:latin typeface="メイリオ" panose="020B0604030504040204" pitchFamily="50" charset="-128"/>
              </a:rPr>
              <a:t>１段階目</a:t>
            </a:r>
            <a:r>
              <a:rPr lang="en-US" altLang="ja-JP" sz="2400" b="1" dirty="0">
                <a:solidFill>
                  <a:srgbClr val="FF0000"/>
                </a:solidFill>
                <a:latin typeface="メイリオ" panose="020B0604030504040204" pitchFamily="50" charset="-128"/>
              </a:rPr>
              <a:t>(</a:t>
            </a:r>
            <a:r>
              <a:rPr lang="ja-JP" altLang="en-US" sz="2400" b="1" dirty="0">
                <a:solidFill>
                  <a:srgbClr val="FF0000"/>
                </a:solidFill>
                <a:latin typeface="メイリオ" panose="020B0604030504040204" pitchFamily="50" charset="-128"/>
              </a:rPr>
              <a:t>一つ星</a:t>
            </a:r>
            <a:r>
              <a:rPr lang="en-US" altLang="ja-JP" sz="2400" b="1" dirty="0">
                <a:solidFill>
                  <a:srgbClr val="FF0000"/>
                </a:solidFill>
                <a:latin typeface="メイリオ" panose="020B0604030504040204" pitchFamily="50" charset="-128"/>
              </a:rPr>
              <a:t>)</a:t>
            </a:r>
          </a:p>
          <a:p>
            <a:pPr marL="1795463" indent="0">
              <a:buFontTx/>
              <a:buNone/>
              <a:defRPr/>
            </a:pPr>
            <a:r>
              <a:rPr lang="ja-JP" altLang="en-US" sz="2400" dirty="0">
                <a:latin typeface="メイリオ" panose="020B0604030504040204" pitchFamily="50" charset="-128"/>
              </a:rPr>
              <a:t>「情報セキュリティ</a:t>
            </a:r>
            <a:r>
              <a:rPr lang="en-US" altLang="ja-JP" sz="2400" dirty="0">
                <a:latin typeface="メイリオ" panose="020B0604030504040204" pitchFamily="50" charset="-128"/>
              </a:rPr>
              <a:t>5</a:t>
            </a:r>
            <a:r>
              <a:rPr lang="ja-JP" altLang="en-US" sz="2400" dirty="0">
                <a:latin typeface="メイリオ" panose="020B0604030504040204" pitchFamily="50" charset="-128"/>
              </a:rPr>
              <a:t>か条」に取組むことを宣言</a:t>
            </a:r>
            <a:endParaRPr lang="en-US" altLang="ja-JP" sz="2400" dirty="0">
              <a:latin typeface="メイリオ" panose="020B0604030504040204" pitchFamily="50" charset="-128"/>
            </a:endParaRPr>
          </a:p>
          <a:p>
            <a:pPr marL="1795463" indent="0">
              <a:spcBef>
                <a:spcPts val="1800"/>
              </a:spcBef>
              <a:buFontTx/>
              <a:buNone/>
              <a:defRPr/>
            </a:pPr>
            <a:r>
              <a:rPr lang="ja-JP" altLang="en-US" sz="2400" b="1" dirty="0">
                <a:solidFill>
                  <a:srgbClr val="FF0000"/>
                </a:solidFill>
                <a:latin typeface="メイリオ" panose="020B0604030504040204" pitchFamily="50" charset="-128"/>
              </a:rPr>
              <a:t>２段階目</a:t>
            </a:r>
            <a:r>
              <a:rPr lang="en-US" altLang="ja-JP" sz="2400" b="1" dirty="0">
                <a:solidFill>
                  <a:srgbClr val="FF0000"/>
                </a:solidFill>
                <a:latin typeface="メイリオ" panose="020B0604030504040204" pitchFamily="50" charset="-128"/>
              </a:rPr>
              <a:t>(</a:t>
            </a:r>
            <a:r>
              <a:rPr lang="ja-JP" altLang="en-US" sz="2400" b="1" dirty="0">
                <a:solidFill>
                  <a:srgbClr val="FF0000"/>
                </a:solidFill>
                <a:latin typeface="メイリオ" panose="020B0604030504040204" pitchFamily="50" charset="-128"/>
              </a:rPr>
              <a:t>二つ星</a:t>
            </a:r>
            <a:r>
              <a:rPr lang="en-US" altLang="ja-JP" sz="2400" b="1" dirty="0">
                <a:solidFill>
                  <a:srgbClr val="FF0000"/>
                </a:solidFill>
                <a:latin typeface="メイリオ" panose="020B0604030504040204" pitchFamily="50" charset="-128"/>
              </a:rPr>
              <a:t>)</a:t>
            </a:r>
          </a:p>
          <a:p>
            <a:pPr marL="1795463" indent="0">
              <a:spcBef>
                <a:spcPts val="1800"/>
              </a:spcBef>
              <a:buFontTx/>
              <a:buNone/>
              <a:defRPr/>
            </a:pPr>
            <a:r>
              <a:rPr lang="ja-JP" altLang="en-US" sz="2400" dirty="0">
                <a:latin typeface="メイリオ" panose="020B0604030504040204" pitchFamily="50" charset="-128"/>
              </a:rPr>
              <a:t>「</a:t>
            </a:r>
            <a:r>
              <a:rPr lang="en-US" altLang="ja-JP" sz="2400" dirty="0">
                <a:latin typeface="メイリオ" panose="020B0604030504040204" pitchFamily="50" charset="-128"/>
              </a:rPr>
              <a:t>5</a:t>
            </a:r>
            <a:r>
              <a:rPr lang="ja-JP" altLang="en-US" sz="2400" dirty="0">
                <a:latin typeface="メイリオ" panose="020B0604030504040204" pitchFamily="50" charset="-128"/>
              </a:rPr>
              <a:t>分でできる！情報セキュリティ自社診断」で自社の状況を把握したうえで、情報セキュリティ基本方針を定め、外部に公開したことを宣言</a:t>
            </a:r>
            <a:endParaRPr lang="en-US" altLang="ja-JP" sz="2400" dirty="0">
              <a:latin typeface="メイリオ" panose="020B0604030504040204" pitchFamily="50" charset="-128"/>
            </a:endParaRPr>
          </a:p>
          <a:p>
            <a:pPr lvl="1">
              <a:defRPr/>
            </a:pPr>
            <a:endParaRPr lang="en-US" altLang="ja-JP" sz="2400" dirty="0">
              <a:latin typeface="メイリオ" panose="020B0604030504040204" pitchFamily="50" charset="-128"/>
              <a:ea typeface="メイリオ" panose="020B0604030504040204" pitchFamily="50" charset="-128"/>
            </a:endParaRPr>
          </a:p>
        </p:txBody>
      </p:sp>
      <p:pic>
        <p:nvPicPr>
          <p:cNvPr id="242692" name="図 5">
            <a:extLst>
              <a:ext uri="{FF2B5EF4-FFF2-40B4-BE49-F238E27FC236}">
                <a16:creationId xmlns:a16="http://schemas.microsoft.com/office/drawing/2014/main" id="{5AF614EC-994B-4CD3-BEE2-F5A485F52A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0113" y="2924944"/>
            <a:ext cx="13684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3" name="図 6">
            <a:extLst>
              <a:ext uri="{FF2B5EF4-FFF2-40B4-BE49-F238E27FC236}">
                <a16:creationId xmlns:a16="http://schemas.microsoft.com/office/drawing/2014/main" id="{99E58D43-2368-4D23-A3F2-5FAB670F160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0113" y="4401319"/>
            <a:ext cx="13684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4" name="正方形/長方形 8">
            <a:extLst>
              <a:ext uri="{FF2B5EF4-FFF2-40B4-BE49-F238E27FC236}">
                <a16:creationId xmlns:a16="http://schemas.microsoft.com/office/drawing/2014/main" id="{632920E9-3977-49C2-8451-760F647569AA}"/>
              </a:ext>
            </a:extLst>
          </p:cNvPr>
          <p:cNvSpPr>
            <a:spLocks noChangeArrowheads="1"/>
          </p:cNvSpPr>
          <p:nvPr/>
        </p:nvSpPr>
        <p:spPr bwMode="auto">
          <a:xfrm>
            <a:off x="679326" y="5964306"/>
            <a:ext cx="8285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800">
                <a:solidFill>
                  <a:schemeClr val="tx1"/>
                </a:solidFill>
                <a:latin typeface="Arial" panose="020B0604020202020204" pitchFamily="34" charset="0"/>
                <a:ea typeface="HGP創英角ﾎﾟｯﾌﾟ体" panose="040B0A00000000000000" pitchFamily="50" charset="-128"/>
              </a:defRPr>
            </a:lvl1pPr>
            <a:lvl2pPr marL="742950" indent="-285750">
              <a:defRPr kumimoji="1" sz="4800">
                <a:solidFill>
                  <a:schemeClr val="tx1"/>
                </a:solidFill>
                <a:latin typeface="Arial" panose="020B0604020202020204" pitchFamily="34" charset="0"/>
                <a:ea typeface="HGP創英角ﾎﾟｯﾌﾟ体" panose="040B0A00000000000000" pitchFamily="50" charset="-128"/>
              </a:defRPr>
            </a:lvl2pPr>
            <a:lvl3pPr marL="1143000" indent="-228600">
              <a:defRPr kumimoji="1" sz="4800">
                <a:solidFill>
                  <a:schemeClr val="tx1"/>
                </a:solidFill>
                <a:latin typeface="Arial" panose="020B0604020202020204" pitchFamily="34" charset="0"/>
                <a:ea typeface="HGP創英角ﾎﾟｯﾌﾟ体" panose="040B0A00000000000000" pitchFamily="50" charset="-128"/>
              </a:defRPr>
            </a:lvl3pPr>
            <a:lvl4pPr marL="1600200" indent="-228600">
              <a:defRPr kumimoji="1" sz="4800">
                <a:solidFill>
                  <a:schemeClr val="tx1"/>
                </a:solidFill>
                <a:latin typeface="Arial" panose="020B0604020202020204" pitchFamily="34" charset="0"/>
                <a:ea typeface="HGP創英角ﾎﾟｯﾌﾟ体" panose="040B0A00000000000000" pitchFamily="50" charset="-128"/>
              </a:defRPr>
            </a:lvl4pPr>
            <a:lvl5pPr marL="2057400" indent="-228600">
              <a:defRPr kumimoji="1" sz="4800">
                <a:solidFill>
                  <a:schemeClr val="tx1"/>
                </a:solidFill>
                <a:latin typeface="Arial" panose="020B0604020202020204" pitchFamily="34" charset="0"/>
                <a:ea typeface="HGP創英角ﾎﾟｯﾌﾟ体" panose="040B0A00000000000000" pitchFamily="50" charset="-128"/>
              </a:defRPr>
            </a:lvl5pPr>
            <a:lvl6pPr marL="2514600" indent="-228600" eaLnBrk="0" fontAlgn="base" hangingPunct="0">
              <a:spcBef>
                <a:spcPct val="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6pPr>
            <a:lvl7pPr marL="2971800" indent="-228600" eaLnBrk="0" fontAlgn="base" hangingPunct="0">
              <a:spcBef>
                <a:spcPct val="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7pPr>
            <a:lvl8pPr marL="3429000" indent="-228600" eaLnBrk="0" fontAlgn="base" hangingPunct="0">
              <a:spcBef>
                <a:spcPct val="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8pPr>
            <a:lvl9pPr marL="3886200" indent="-228600" eaLnBrk="0" fontAlgn="base" hangingPunct="0">
              <a:spcBef>
                <a:spcPct val="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9pPr>
          </a:lstStyle>
          <a:p>
            <a:pPr eaLnBrk="1" hangingPunct="1"/>
            <a:r>
              <a:rPr lang="en-US" altLang="ja-JP" sz="1400" dirty="0">
                <a:solidFill>
                  <a:srgbClr val="000000"/>
                </a:solidFill>
                <a:latin typeface="Meiryo UI" panose="020B0604030504040204" pitchFamily="50" charset="-128"/>
                <a:ea typeface="Meiryo UI" panose="020B0604030504040204" pitchFamily="50" charset="-128"/>
              </a:rPr>
              <a:t>※SECURITY ACTION</a:t>
            </a:r>
            <a:r>
              <a:rPr lang="ja-JP" altLang="en-US" sz="1400" dirty="0">
                <a:solidFill>
                  <a:srgbClr val="000000"/>
                </a:solidFill>
                <a:latin typeface="Meiryo UI" panose="020B0604030504040204" pitchFamily="50" charset="-128"/>
                <a:ea typeface="Meiryo UI" panose="020B0604030504040204" pitchFamily="50" charset="-128"/>
              </a:rPr>
              <a:t>制度は、中小企業など自らが情報セキュリティ対策に取り組むことを自己宣言する制度です。各企業などの情報セキュリティ対策状況などを</a:t>
            </a:r>
            <a:r>
              <a:rPr lang="en-US" altLang="ja-JP" sz="1400" dirty="0">
                <a:solidFill>
                  <a:srgbClr val="000000"/>
                </a:solidFill>
                <a:latin typeface="Meiryo UI" panose="020B0604030504040204" pitchFamily="50" charset="-128"/>
                <a:ea typeface="Meiryo UI" panose="020B0604030504040204" pitchFamily="50" charset="-128"/>
              </a:rPr>
              <a:t>IPA</a:t>
            </a:r>
            <a:r>
              <a:rPr lang="ja-JP" altLang="en-US" sz="1400" dirty="0">
                <a:solidFill>
                  <a:srgbClr val="000000"/>
                </a:solidFill>
                <a:latin typeface="Meiryo UI" panose="020B0604030504040204" pitchFamily="50" charset="-128"/>
                <a:ea typeface="Meiryo UI" panose="020B0604030504040204" pitchFamily="50" charset="-128"/>
              </a:rPr>
              <a:t>が認定する、あるいは認証などを付与する制度ではありません。</a:t>
            </a:r>
            <a:endParaRPr lang="en-US" altLang="ja-JP" sz="1400" dirty="0">
              <a:solidFill>
                <a:srgbClr val="000000"/>
              </a:solidFill>
              <a:latin typeface="Meiryo UI" panose="020B0604030504040204" pitchFamily="50" charset="-128"/>
              <a:ea typeface="Meiryo UI" panose="020B0604030504040204" pitchFamily="50" charset="-128"/>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AF513D0-2338-4A48-8BB6-23E4722F3071}"/>
              </a:ext>
            </a:extLst>
          </p:cNvPr>
          <p:cNvSpPr>
            <a:spLocks noGrp="1"/>
          </p:cNvSpPr>
          <p:nvPr>
            <p:ph idx="1"/>
          </p:nvPr>
        </p:nvSpPr>
        <p:spPr/>
        <p:txBody>
          <a:bodyPr/>
          <a:lstStyle/>
          <a:p>
            <a:pPr marL="0" indent="0">
              <a:buNone/>
            </a:pPr>
            <a:r>
              <a:rPr kumimoji="1" lang="en-US" altLang="ja-JP" sz="2400" b="1" dirty="0"/>
              <a:t>1)</a:t>
            </a:r>
            <a:r>
              <a:rPr kumimoji="1" lang="ja-JP" altLang="en-US" sz="2400" b="1" dirty="0"/>
              <a:t>取組み目標を決める</a:t>
            </a:r>
            <a:endParaRPr kumimoji="1" lang="en-US" altLang="ja-JP" sz="2400" b="1" dirty="0"/>
          </a:p>
          <a:p>
            <a:pPr marL="647700" indent="-285750">
              <a:buFont typeface="Arial" panose="020B0604020202020204" pitchFamily="34" charset="0"/>
              <a:buChar char="•"/>
              <a:tabLst>
                <a:tab pos="712788" algn="l"/>
              </a:tabLst>
            </a:pPr>
            <a:r>
              <a:rPr lang="ja-JP" altLang="en-US" sz="1600" dirty="0">
                <a:latin typeface="Meiryo UI" panose="020B0604030504040204" pitchFamily="50" charset="-128"/>
                <a:ea typeface="Meiryo UI" panose="020B0604030504040204" pitchFamily="50" charset="-128"/>
              </a:rPr>
              <a:t>一つ星▶「情報セキュリティ</a:t>
            </a:r>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か条」を実行</a:t>
            </a:r>
            <a:endParaRPr lang="en-US" altLang="ja-JP" sz="1600" dirty="0">
              <a:latin typeface="Meiryo UI" panose="020B0604030504040204" pitchFamily="50" charset="-128"/>
              <a:ea typeface="Meiryo UI" panose="020B0604030504040204" pitchFamily="50" charset="-128"/>
            </a:endParaRPr>
          </a:p>
          <a:p>
            <a:pPr marL="647700" indent="-285750">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二つ星▶「</a:t>
            </a:r>
            <a:r>
              <a:rPr kumimoji="1" lang="en-US" altLang="ja-JP" sz="1600" dirty="0">
                <a:latin typeface="Meiryo UI" panose="020B0604030504040204" pitchFamily="50" charset="-128"/>
                <a:ea typeface="Meiryo UI" panose="020B0604030504040204" pitchFamily="50" charset="-128"/>
              </a:rPr>
              <a:t>5</a:t>
            </a:r>
            <a:r>
              <a:rPr kumimoji="1" lang="ja-JP" altLang="en-US" sz="1600" dirty="0">
                <a:latin typeface="Meiryo UI" panose="020B0604030504040204" pitchFamily="50" charset="-128"/>
                <a:ea typeface="Meiryo UI" panose="020B0604030504040204" pitchFamily="50" charset="-128"/>
              </a:rPr>
              <a:t>分でできる！情報セキュリティ自社診断」で実施状況を把握し対策を決定</a:t>
            </a:r>
            <a:endParaRPr kumimoji="1" lang="en-US" altLang="ja-JP" sz="1600" dirty="0">
              <a:latin typeface="Meiryo UI" panose="020B0604030504040204" pitchFamily="50" charset="-128"/>
              <a:ea typeface="Meiryo UI" panose="020B0604030504040204" pitchFamily="50" charset="-128"/>
            </a:endParaRPr>
          </a:p>
          <a:p>
            <a:pPr marL="361950" indent="0">
              <a:buNone/>
              <a:tabLst>
                <a:tab pos="1436688" algn="l"/>
              </a:tabLst>
            </a:pP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「情報セキュリティ基本方針」を公開</a:t>
            </a:r>
            <a:endParaRPr kumimoji="1" lang="en-US" altLang="ja-JP" sz="1600" dirty="0">
              <a:latin typeface="Meiryo UI" panose="020B0604030504040204" pitchFamily="50" charset="-128"/>
              <a:ea typeface="Meiryo UI" panose="020B0604030504040204" pitchFamily="50" charset="-128"/>
            </a:endParaRPr>
          </a:p>
          <a:p>
            <a:pPr marL="0" indent="0">
              <a:buNone/>
              <a:tabLst>
                <a:tab pos="263525" algn="l"/>
              </a:tabLst>
            </a:pPr>
            <a:r>
              <a:rPr lang="en-US" altLang="ja-JP" sz="1600" kern="1200" dirty="0">
                <a:latin typeface="Meiryo UI" panose="020B0604030504040204" pitchFamily="50" charset="-128"/>
                <a:ea typeface="Meiryo UI" panose="020B0604030504040204" pitchFamily="50" charset="-128"/>
              </a:rPr>
              <a:t>	</a:t>
            </a:r>
            <a:r>
              <a:rPr lang="ja-JP" altLang="en-US" sz="1600" kern="1200" dirty="0">
                <a:latin typeface="Meiryo UI" panose="020B0604030504040204" pitchFamily="50" charset="-128"/>
                <a:ea typeface="Meiryo UI" panose="020B0604030504040204" pitchFamily="50" charset="-128"/>
              </a:rPr>
              <a:t>ダウンロード：</a:t>
            </a:r>
            <a:r>
              <a:rPr lang="en-US" altLang="ja-JP" sz="1600" kern="1200" dirty="0">
                <a:solidFill>
                  <a:srgbClr val="0000FF"/>
                </a:solidFill>
                <a:latin typeface="Meiryo UI" panose="020B0604030504040204" pitchFamily="50" charset="-128"/>
                <a:ea typeface="Meiryo UI" panose="020B0604030504040204" pitchFamily="50" charset="-128"/>
              </a:rPr>
              <a:t>https://www.ipa.go.jp/security/security-action/mark/index.html</a:t>
            </a:r>
          </a:p>
          <a:p>
            <a:pPr marL="0" indent="0">
              <a:spcBef>
                <a:spcPts val="1200"/>
              </a:spcBef>
              <a:buNone/>
              <a:tabLst>
                <a:tab pos="263525" algn="l"/>
              </a:tabLst>
            </a:pPr>
            <a:r>
              <a:rPr lang="en-US" altLang="ja-JP" sz="2400" b="1" dirty="0"/>
              <a:t>2)</a:t>
            </a:r>
            <a:r>
              <a:rPr lang="ja-JP" altLang="en-US" sz="2400" b="1" dirty="0"/>
              <a:t>自己宣言する</a:t>
            </a:r>
            <a:endParaRPr lang="en-US" altLang="ja-JP" sz="2400" b="1" dirty="0"/>
          </a:p>
          <a:p>
            <a:pPr marL="647700" indent="-285750">
              <a:buFont typeface="Arial" panose="020B0604020202020204" pitchFamily="34" charset="0"/>
              <a:buChar char="•"/>
              <a:tabLst>
                <a:tab pos="712788" algn="l"/>
              </a:tabLst>
            </a:pPr>
            <a:r>
              <a:rPr lang="ja-JP" altLang="en-US" sz="1600" dirty="0">
                <a:latin typeface="Meiryo UI" panose="020B0604030504040204" pitchFamily="50" charset="-128"/>
                <a:ea typeface="Meiryo UI" panose="020B0604030504040204" pitchFamily="50" charset="-128"/>
              </a:rPr>
              <a:t>使用規約に同意してロゴマークをダウンロード</a:t>
            </a:r>
            <a:endParaRPr lang="en-US" altLang="ja-JP" sz="1600" dirty="0">
              <a:latin typeface="Meiryo UI" panose="020B0604030504040204" pitchFamily="50" charset="-128"/>
              <a:ea typeface="Meiryo UI" panose="020B0604030504040204" pitchFamily="50" charset="-128"/>
            </a:endParaRPr>
          </a:p>
          <a:p>
            <a:pPr marL="647700" indent="-285750">
              <a:buFont typeface="Arial" panose="020B0604020202020204" pitchFamily="34" charset="0"/>
              <a:buChar char="•"/>
              <a:tabLst>
                <a:tab pos="712788" algn="l"/>
              </a:tabLst>
            </a:pPr>
            <a:r>
              <a:rPr lang="ja-JP" altLang="en-US" sz="1600" dirty="0">
                <a:latin typeface="Meiryo UI" panose="020B0604030504040204" pitchFamily="50" charset="-128"/>
                <a:ea typeface="Meiryo UI" panose="020B0604030504040204" pitchFamily="50" charset="-128"/>
              </a:rPr>
              <a:t>ロゴマークを表示して</a:t>
            </a:r>
            <a:r>
              <a:rPr lang="en-US" altLang="ja-JP" sz="1600" dirty="0">
                <a:latin typeface="Meiryo UI" panose="020B0604030504040204" pitchFamily="50" charset="-128"/>
                <a:ea typeface="Meiryo UI" panose="020B0604030504040204" pitchFamily="50" charset="-128"/>
              </a:rPr>
              <a:t>SECURITY</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ACTION</a:t>
            </a:r>
            <a:r>
              <a:rPr lang="ja-JP" altLang="en-US" sz="1600" dirty="0">
                <a:latin typeface="Meiryo UI" panose="020B0604030504040204" pitchFamily="50" charset="-128"/>
                <a:ea typeface="Meiryo UI" panose="020B0604030504040204" pitchFamily="50" charset="-128"/>
              </a:rPr>
              <a:t>自己宣言</a:t>
            </a:r>
            <a:endParaRPr lang="en-US" altLang="ja-JP" sz="1600" dirty="0">
              <a:latin typeface="Meiryo UI" panose="020B0604030504040204" pitchFamily="50" charset="-128"/>
              <a:ea typeface="Meiryo UI" panose="020B0604030504040204" pitchFamily="50" charset="-128"/>
            </a:endParaRPr>
          </a:p>
          <a:p>
            <a:pPr marL="0" indent="0">
              <a:buNone/>
              <a:tabLst>
                <a:tab pos="263525" algn="l"/>
              </a:tabLst>
            </a:pPr>
            <a:r>
              <a:rPr lang="en-US" altLang="ja-JP" sz="1600" kern="1200" dirty="0">
                <a:latin typeface="Meiryo UI" panose="020B0604030504040204" pitchFamily="50" charset="-128"/>
                <a:ea typeface="Meiryo UI" panose="020B0604030504040204" pitchFamily="50" charset="-128"/>
              </a:rPr>
              <a:t>	</a:t>
            </a:r>
            <a:r>
              <a:rPr lang="ja-JP" altLang="en-US" sz="1600" kern="1200" dirty="0">
                <a:latin typeface="Meiryo UI" panose="020B0604030504040204" pitchFamily="50" charset="-128"/>
                <a:ea typeface="Meiryo UI" panose="020B0604030504040204" pitchFamily="50" charset="-128"/>
              </a:rPr>
              <a:t>ロゴマーク申込：</a:t>
            </a:r>
            <a:r>
              <a:rPr lang="en-US" altLang="ja-JP" sz="1600" kern="1200" dirty="0">
                <a:solidFill>
                  <a:srgbClr val="0000FF"/>
                </a:solidFill>
                <a:latin typeface="Meiryo UI" panose="020B0604030504040204" pitchFamily="50" charset="-128"/>
                <a:ea typeface="Meiryo UI" panose="020B0604030504040204" pitchFamily="50" charset="-128"/>
              </a:rPr>
              <a:t>https://security-shien.ipa.go.jp/security/entry/index.html</a:t>
            </a:r>
          </a:p>
          <a:p>
            <a:pPr marL="647700" indent="-285750">
              <a:buFont typeface="Arial" panose="020B0604020202020204" pitchFamily="34" charset="0"/>
              <a:buChar char="•"/>
              <a:tabLst>
                <a:tab pos="712788" algn="l"/>
              </a:tabLst>
            </a:pPr>
            <a:endParaRPr lang="en-US" altLang="ja-JP" sz="1600" dirty="0">
              <a:latin typeface="Meiryo UI" panose="020B0604030504040204" pitchFamily="50" charset="-128"/>
              <a:ea typeface="Meiryo UI" panose="020B0604030504040204" pitchFamily="50" charset="-128"/>
            </a:endParaRPr>
          </a:p>
        </p:txBody>
      </p:sp>
      <p:sp>
        <p:nvSpPr>
          <p:cNvPr id="6" name="タイトル 1">
            <a:extLst>
              <a:ext uri="{FF2B5EF4-FFF2-40B4-BE49-F238E27FC236}">
                <a16:creationId xmlns:a16="http://schemas.microsoft.com/office/drawing/2014/main" id="{15D48B4D-167C-45EE-984B-C5F8D2D54370}"/>
              </a:ext>
            </a:extLst>
          </p:cNvPr>
          <p:cNvSpPr>
            <a:spLocks noGrp="1"/>
          </p:cNvSpPr>
          <p:nvPr>
            <p:ph type="title"/>
          </p:nvPr>
        </p:nvSpPr>
        <p:spPr>
          <a:xfrm>
            <a:off x="468313" y="188640"/>
            <a:ext cx="6983412" cy="1081088"/>
          </a:xfrm>
        </p:spPr>
        <p:txBody>
          <a:bodyPr/>
          <a:lstStyle/>
          <a:p>
            <a:r>
              <a:rPr lang="en-US" altLang="ja-JP" b="1" dirty="0">
                <a:solidFill>
                  <a:srgbClr val="000000"/>
                </a:solidFill>
              </a:rPr>
              <a:t>SECURITY ACTION</a:t>
            </a:r>
            <a:r>
              <a:rPr lang="ja-JP" altLang="en-US" b="1" dirty="0">
                <a:solidFill>
                  <a:srgbClr val="000000"/>
                </a:solidFill>
                <a:latin typeface="メイリオ" panose="020B0604030504040204" pitchFamily="50" charset="-128"/>
                <a:ea typeface="メイリオ" panose="020B0604030504040204" pitchFamily="50" charset="-128"/>
              </a:rPr>
              <a:t>申込方法</a:t>
            </a:r>
          </a:p>
        </p:txBody>
      </p:sp>
      <p:pic>
        <p:nvPicPr>
          <p:cNvPr id="3" name="図 2">
            <a:extLst>
              <a:ext uri="{FF2B5EF4-FFF2-40B4-BE49-F238E27FC236}">
                <a16:creationId xmlns:a16="http://schemas.microsoft.com/office/drawing/2014/main" id="{73DB2399-E226-459E-AB03-0640D01A3FE5}"/>
              </a:ext>
            </a:extLst>
          </p:cNvPr>
          <p:cNvPicPr>
            <a:picLocks noChangeAspect="1"/>
          </p:cNvPicPr>
          <p:nvPr/>
        </p:nvPicPr>
        <p:blipFill>
          <a:blip r:embed="rId3"/>
          <a:stretch>
            <a:fillRect/>
          </a:stretch>
        </p:blipFill>
        <p:spPr>
          <a:xfrm>
            <a:off x="1558286" y="4581128"/>
            <a:ext cx="6027428" cy="1913649"/>
          </a:xfrm>
          <a:prstGeom prst="rect">
            <a:avLst/>
          </a:prstGeom>
        </p:spPr>
      </p:pic>
    </p:spTree>
    <p:extLst>
      <p:ext uri="{BB962C8B-B14F-4D97-AF65-F5344CB8AC3E}">
        <p14:creationId xmlns:p14="http://schemas.microsoft.com/office/powerpoint/2010/main" val="39828039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892E2369-C57B-43CB-BC34-6B4AD612EBA8}"/>
              </a:ext>
            </a:extLst>
          </p:cNvPr>
          <p:cNvSpPr>
            <a:spLocks noGrp="1"/>
          </p:cNvSpPr>
          <p:nvPr>
            <p:ph idx="1"/>
          </p:nvPr>
        </p:nvSpPr>
        <p:spPr>
          <a:xfrm>
            <a:off x="498474" y="1341438"/>
            <a:ext cx="8645525" cy="5067300"/>
          </a:xfrm>
        </p:spPr>
        <p:txBody>
          <a:bodyPr/>
          <a:lstStyle/>
          <a:p>
            <a:pPr lvl="0">
              <a:defRPr/>
            </a:pPr>
            <a:r>
              <a:rPr lang="ja-JP" altLang="en-US" sz="2400" dirty="0">
                <a:latin typeface="メイリオ" panose="020B0604030504040204" pitchFamily="50" charset="-128"/>
              </a:rPr>
              <a:t>ロゴマークは、ポスター・パンフレット・名刺・封筒・ウェブサイト等に無償で使用でき、情報セキュリティ対策の取り組みをアピールします。</a:t>
            </a:r>
            <a:endParaRPr lang="en-US" altLang="ja-JP" sz="2400" dirty="0">
              <a:latin typeface="メイリオ" panose="020B0604030504040204" pitchFamily="50" charset="-128"/>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marL="0" lvl="0" indent="0">
              <a:spcBef>
                <a:spcPts val="0"/>
              </a:spcBef>
              <a:buNone/>
            </a:pPr>
            <a:endParaRPr lang="en-US" altLang="ja-JP" sz="2400" dirty="0">
              <a:solidFill>
                <a:srgbClr val="000000"/>
              </a:solidFill>
            </a:endParaRPr>
          </a:p>
        </p:txBody>
      </p:sp>
      <p:pic>
        <p:nvPicPr>
          <p:cNvPr id="5" name="図 4" descr="画面の領域">
            <a:extLst>
              <a:ext uri="{FF2B5EF4-FFF2-40B4-BE49-F238E27FC236}">
                <a16:creationId xmlns:a16="http://schemas.microsoft.com/office/drawing/2014/main" id="{EADFC322-F916-4579-96AE-B62A8C403E5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1640" y="2996952"/>
            <a:ext cx="6944694" cy="3105583"/>
          </a:xfrm>
          <a:prstGeom prst="rect">
            <a:avLst/>
          </a:prstGeom>
        </p:spPr>
      </p:pic>
      <p:sp>
        <p:nvSpPr>
          <p:cNvPr id="6" name="タイトル 1">
            <a:extLst>
              <a:ext uri="{FF2B5EF4-FFF2-40B4-BE49-F238E27FC236}">
                <a16:creationId xmlns:a16="http://schemas.microsoft.com/office/drawing/2014/main" id="{FC82AD2B-F0F2-4B7B-8A68-C539F2203FC2}"/>
              </a:ext>
            </a:extLst>
          </p:cNvPr>
          <p:cNvSpPr>
            <a:spLocks noGrp="1"/>
          </p:cNvSpPr>
          <p:nvPr>
            <p:ph type="title"/>
          </p:nvPr>
        </p:nvSpPr>
        <p:spPr>
          <a:xfrm>
            <a:off x="539750" y="260350"/>
            <a:ext cx="7848600" cy="993775"/>
          </a:xfrm>
        </p:spPr>
        <p:txBody>
          <a:bodyPr/>
          <a:lstStyle/>
          <a:p>
            <a:pPr>
              <a:defRPr/>
            </a:pPr>
            <a:r>
              <a:rPr lang="ja-JP" altLang="en-US" b="1" dirty="0">
                <a:solidFill>
                  <a:srgbClr val="000000"/>
                </a:solidFill>
                <a:latin typeface="メイリオ" panose="020B0604030504040204" pitchFamily="50" charset="-128"/>
                <a:ea typeface="メイリオ" panose="020B0604030504040204" pitchFamily="50" charset="-128"/>
              </a:rPr>
              <a:t>ロゴマークの使用方法</a:t>
            </a:r>
            <a:endParaRPr lang="ja-JP" altLang="en-US" b="1" dirty="0">
              <a:solidFill>
                <a:srgbClr val="0000FF"/>
              </a:solidFill>
            </a:endParaRPr>
          </a:p>
        </p:txBody>
      </p:sp>
    </p:spTree>
    <p:extLst>
      <p:ext uri="{BB962C8B-B14F-4D97-AF65-F5344CB8AC3E}">
        <p14:creationId xmlns:p14="http://schemas.microsoft.com/office/powerpoint/2010/main" val="1334733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892E2369-C57B-43CB-BC34-6B4AD612EBA8}"/>
              </a:ext>
            </a:extLst>
          </p:cNvPr>
          <p:cNvSpPr>
            <a:spLocks noGrp="1"/>
          </p:cNvSpPr>
          <p:nvPr>
            <p:ph idx="1"/>
          </p:nvPr>
        </p:nvSpPr>
        <p:spPr>
          <a:xfrm>
            <a:off x="498474" y="1341438"/>
            <a:ext cx="8645525" cy="5067300"/>
          </a:xfrm>
          <a:effectLst>
            <a:outerShdw blurRad="63500" sx="102000" sy="102000" algn="ctr" rotWithShape="0">
              <a:prstClr val="black">
                <a:alpha val="40000"/>
              </a:prstClr>
            </a:outerShdw>
          </a:effectLst>
        </p:spPr>
        <p:txBody>
          <a:bodyPr/>
          <a:lstStyle/>
          <a:p>
            <a:pPr lvl="0">
              <a:defRPr/>
            </a:pPr>
            <a:r>
              <a:rPr lang="ja-JP" altLang="en-US" sz="2400" dirty="0"/>
              <a:t>情報セキュリティ基本方針を</a:t>
            </a:r>
            <a:r>
              <a:rPr lang="ja-JP" altLang="en-US" sz="2400" dirty="0">
                <a:latin typeface="メイリオ" panose="020B0604030504040204" pitchFamily="50" charset="-128"/>
              </a:rPr>
              <a:t>ホームページ・名刺などで外部に公開して信頼を獲得します</a:t>
            </a:r>
            <a:r>
              <a:rPr lang="en-US" altLang="ja-JP" sz="2400" baseline="30000" dirty="0">
                <a:latin typeface="メイリオ" panose="020B0604030504040204" pitchFamily="50" charset="-128"/>
              </a:rPr>
              <a:t>※</a:t>
            </a:r>
            <a:r>
              <a:rPr lang="ja-JP" altLang="en-US" sz="2400" dirty="0">
                <a:latin typeface="メイリオ" panose="020B0604030504040204" pitchFamily="50" charset="-128"/>
              </a:rPr>
              <a:t>。</a:t>
            </a: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marL="0" lvl="0" indent="0">
              <a:spcBef>
                <a:spcPts val="0"/>
              </a:spcBef>
              <a:buNone/>
            </a:pPr>
            <a:endParaRPr lang="en-US" altLang="ja-JP" sz="2400" dirty="0">
              <a:solidFill>
                <a:srgbClr val="000000"/>
              </a:solidFill>
            </a:endParaRPr>
          </a:p>
        </p:txBody>
      </p:sp>
      <p:pic>
        <p:nvPicPr>
          <p:cNvPr id="3" name="図 2">
            <a:extLst>
              <a:ext uri="{FF2B5EF4-FFF2-40B4-BE49-F238E27FC236}">
                <a16:creationId xmlns:a16="http://schemas.microsoft.com/office/drawing/2014/main" id="{9E980E19-CE97-4718-8ABA-C3FC65218DC4}"/>
              </a:ext>
            </a:extLst>
          </p:cNvPr>
          <p:cNvPicPr>
            <a:picLocks noChangeAspect="1"/>
          </p:cNvPicPr>
          <p:nvPr/>
        </p:nvPicPr>
        <p:blipFill>
          <a:blip r:embed="rId3"/>
          <a:stretch>
            <a:fillRect/>
          </a:stretch>
        </p:blipFill>
        <p:spPr>
          <a:xfrm>
            <a:off x="323528" y="2492896"/>
            <a:ext cx="5889558" cy="3690667"/>
          </a:xfrm>
          <a:prstGeom prst="rect">
            <a:avLst/>
          </a:prstGeom>
          <a:effectLst>
            <a:outerShdw blurRad="63500" sx="102000" sy="102000" algn="ctr" rotWithShape="0">
              <a:prstClr val="black">
                <a:alpha val="40000"/>
              </a:prstClr>
            </a:outerShdw>
          </a:effectLst>
        </p:spPr>
      </p:pic>
      <p:sp>
        <p:nvSpPr>
          <p:cNvPr id="6" name="タイトル 1">
            <a:extLst>
              <a:ext uri="{FF2B5EF4-FFF2-40B4-BE49-F238E27FC236}">
                <a16:creationId xmlns:a16="http://schemas.microsoft.com/office/drawing/2014/main" id="{FC82AD2B-F0F2-4B7B-8A68-C539F2203FC2}"/>
              </a:ext>
            </a:extLst>
          </p:cNvPr>
          <p:cNvSpPr>
            <a:spLocks noGrp="1"/>
          </p:cNvSpPr>
          <p:nvPr>
            <p:ph type="title"/>
          </p:nvPr>
        </p:nvSpPr>
        <p:spPr>
          <a:xfrm>
            <a:off x="539750" y="260350"/>
            <a:ext cx="7848600" cy="993775"/>
          </a:xfrm>
        </p:spPr>
        <p:txBody>
          <a:bodyPr/>
          <a:lstStyle/>
          <a:p>
            <a:pPr>
              <a:defRPr/>
            </a:pPr>
            <a:r>
              <a:rPr lang="ja-JP" altLang="en-US" b="1" dirty="0">
                <a:solidFill>
                  <a:srgbClr val="000000"/>
                </a:solidFill>
                <a:latin typeface="メイリオ" panose="020B0604030504040204" pitchFamily="50" charset="-128"/>
                <a:ea typeface="メイリオ" panose="020B0604030504040204" pitchFamily="50" charset="-128"/>
              </a:rPr>
              <a:t>情報セキュリティ基本方針の公開</a:t>
            </a:r>
            <a:endParaRPr lang="ja-JP" altLang="en-US" b="1" dirty="0">
              <a:solidFill>
                <a:srgbClr val="0000FF"/>
              </a:solidFill>
            </a:endParaRPr>
          </a:p>
        </p:txBody>
      </p:sp>
      <p:sp>
        <p:nvSpPr>
          <p:cNvPr id="9" name="テキスト ボックス 8">
            <a:extLst>
              <a:ext uri="{FF2B5EF4-FFF2-40B4-BE49-F238E27FC236}">
                <a16:creationId xmlns:a16="http://schemas.microsoft.com/office/drawing/2014/main" id="{BC3F3A24-EBF2-4D18-9AC6-1A63EE9A5C07}"/>
              </a:ext>
            </a:extLst>
          </p:cNvPr>
          <p:cNvSpPr txBox="1"/>
          <p:nvPr/>
        </p:nvSpPr>
        <p:spPr>
          <a:xfrm>
            <a:off x="6189069" y="2181024"/>
            <a:ext cx="2127347"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名刺</a:t>
            </a:r>
            <a:endParaRPr lang="en-US" altLang="ja-JP" sz="1600" b="1" dirty="0">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EE66EF09-A9C0-4CFC-B64E-DD3B05FAED4B}"/>
              </a:ext>
            </a:extLst>
          </p:cNvPr>
          <p:cNvPicPr>
            <a:picLocks noChangeAspect="1"/>
          </p:cNvPicPr>
          <p:nvPr/>
        </p:nvPicPr>
        <p:blipFill>
          <a:blip r:embed="rId4"/>
          <a:stretch>
            <a:fillRect/>
          </a:stretch>
        </p:blipFill>
        <p:spPr>
          <a:xfrm>
            <a:off x="6361039" y="4044516"/>
            <a:ext cx="2661098" cy="1620000"/>
          </a:xfrm>
          <a:prstGeom prst="rect">
            <a:avLst/>
          </a:prstGeom>
          <a:effectLst>
            <a:outerShdw blurRad="63500" sx="102000" sy="102000" algn="ctr" rotWithShape="0">
              <a:prstClr val="black">
                <a:alpha val="40000"/>
              </a:prstClr>
            </a:outerShdw>
          </a:effectLst>
        </p:spPr>
      </p:pic>
      <p:sp>
        <p:nvSpPr>
          <p:cNvPr id="11" name="テキスト ボックス 10">
            <a:extLst>
              <a:ext uri="{FF2B5EF4-FFF2-40B4-BE49-F238E27FC236}">
                <a16:creationId xmlns:a16="http://schemas.microsoft.com/office/drawing/2014/main" id="{755BDE34-84D0-40A3-9672-F4817ECDDEE1}"/>
              </a:ext>
            </a:extLst>
          </p:cNvPr>
          <p:cNvSpPr txBox="1"/>
          <p:nvPr/>
        </p:nvSpPr>
        <p:spPr>
          <a:xfrm>
            <a:off x="401923" y="2183524"/>
            <a:ext cx="1583000"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ホームページ</a:t>
            </a:r>
            <a:endParaRPr lang="en-US" altLang="ja-JP" sz="1600" b="1" dirty="0">
              <a:latin typeface="メイリオ" panose="020B0604030504040204" pitchFamily="50" charset="-128"/>
              <a:ea typeface="メイリオ" panose="020B0604030504040204" pitchFamily="50" charset="-128"/>
            </a:endParaRPr>
          </a:p>
        </p:txBody>
      </p:sp>
      <p:sp>
        <p:nvSpPr>
          <p:cNvPr id="10" name="Text Box 5">
            <a:extLst>
              <a:ext uri="{FF2B5EF4-FFF2-40B4-BE49-F238E27FC236}">
                <a16:creationId xmlns:a16="http://schemas.microsoft.com/office/drawing/2014/main" id="{094ED5A7-E1BB-424A-B319-DBD110ACC70B}"/>
              </a:ext>
            </a:extLst>
          </p:cNvPr>
          <p:cNvSpPr txBox="1">
            <a:spLocks noChangeArrowheads="1"/>
          </p:cNvSpPr>
          <p:nvPr/>
        </p:nvSpPr>
        <p:spPr bwMode="auto">
          <a:xfrm>
            <a:off x="2066818" y="6186790"/>
            <a:ext cx="58895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ClrTx/>
              <a:buFontTx/>
              <a:buNone/>
            </a:pP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二つ星では「情報セキュリティ基本方針」を定め、外部に公開します</a:t>
            </a:r>
          </a:p>
        </p:txBody>
      </p:sp>
      <p:pic>
        <p:nvPicPr>
          <p:cNvPr id="7" name="図 6" descr="スクリーンショットの画面&#10;&#10;自動的に生成された説明">
            <a:extLst>
              <a:ext uri="{FF2B5EF4-FFF2-40B4-BE49-F238E27FC236}">
                <a16:creationId xmlns:a16="http://schemas.microsoft.com/office/drawing/2014/main" id="{09B51FD1-5E5E-4F1F-A06F-14A45189B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0203" y="2636912"/>
            <a:ext cx="2688261" cy="1620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73789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3">
            <a:extLst>
              <a:ext uri="{FF2B5EF4-FFF2-40B4-BE49-F238E27FC236}">
                <a16:creationId xmlns:a16="http://schemas.microsoft.com/office/drawing/2014/main" id="{B4FA75C9-B614-4A2B-8962-F02E2F585618}"/>
              </a:ext>
            </a:extLst>
          </p:cNvPr>
          <p:cNvSpPr>
            <a:spLocks noGrp="1" noChangeArrowheads="1"/>
          </p:cNvSpPr>
          <p:nvPr>
            <p:ph idx="1"/>
          </p:nvPr>
        </p:nvSpPr>
        <p:spPr/>
        <p:txBody>
          <a:bodyPr/>
          <a:lstStyle/>
          <a:p>
            <a:pPr algn="ctr">
              <a:buFontTx/>
              <a:buNone/>
            </a:pPr>
            <a:endParaRPr lang="ja-JP" altLang="en-US" sz="2400" dirty="0"/>
          </a:p>
          <a:p>
            <a:pPr algn="ctr">
              <a:buFontTx/>
              <a:buNone/>
            </a:pPr>
            <a:r>
              <a:rPr lang="ja-JP" altLang="en-US" sz="5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参考情報</a:t>
            </a:r>
            <a:endParaRPr lang="ja-JP" altLang="en-US" sz="24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pic>
        <p:nvPicPr>
          <p:cNvPr id="239619" name="Picture 6" descr="MCj02317830000[1]">
            <a:extLst>
              <a:ext uri="{FF2B5EF4-FFF2-40B4-BE49-F238E27FC236}">
                <a16:creationId xmlns:a16="http://schemas.microsoft.com/office/drawing/2014/main" id="{73C605C7-5A95-4A42-946D-5D3AB7725CF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6238" y="2997200"/>
            <a:ext cx="316865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タイトル 1">
            <a:extLst>
              <a:ext uri="{FF2B5EF4-FFF2-40B4-BE49-F238E27FC236}">
                <a16:creationId xmlns:a16="http://schemas.microsoft.com/office/drawing/2014/main" id="{0EC0DAA6-AC2D-4306-971B-C71EA56EB24B}"/>
              </a:ext>
            </a:extLst>
          </p:cNvPr>
          <p:cNvSpPr>
            <a:spLocks noGrp="1"/>
          </p:cNvSpPr>
          <p:nvPr>
            <p:ph type="title"/>
          </p:nvPr>
        </p:nvSpPr>
        <p:spPr>
          <a:xfrm>
            <a:off x="539750" y="202977"/>
            <a:ext cx="7848600" cy="993775"/>
          </a:xfrm>
        </p:spPr>
        <p:txBody>
          <a:bodyPr/>
          <a:lstStyle/>
          <a:p>
            <a:pPr>
              <a:defRPr/>
            </a:pPr>
            <a:r>
              <a:rPr lang="ja-JP" altLang="en-US" sz="2800" b="1" dirty="0">
                <a:solidFill>
                  <a:srgbClr val="000000"/>
                </a:solidFill>
                <a:latin typeface="メイリオ" panose="020B0604030504040204" pitchFamily="50" charset="-128"/>
                <a:ea typeface="メイリオ" panose="020B0604030504040204" pitchFamily="50" charset="-128"/>
              </a:rPr>
              <a:t>中小企業の</a:t>
            </a:r>
            <a:br>
              <a:rPr lang="en-US" altLang="ja-JP" sz="2800" b="1" dirty="0">
                <a:solidFill>
                  <a:srgbClr val="000000"/>
                </a:solidFill>
                <a:latin typeface="メイリオ" panose="020B0604030504040204" pitchFamily="50" charset="-128"/>
                <a:ea typeface="メイリオ" panose="020B0604030504040204" pitchFamily="50" charset="-128"/>
              </a:rPr>
            </a:br>
            <a:r>
              <a:rPr lang="ja-JP" altLang="en-US" b="1" dirty="0">
                <a:solidFill>
                  <a:srgbClr val="000000"/>
                </a:solidFill>
                <a:latin typeface="メイリオ" panose="020B0604030504040204" pitchFamily="50" charset="-128"/>
                <a:ea typeface="メイリオ" panose="020B0604030504040204" pitchFamily="50" charset="-128"/>
              </a:rPr>
              <a:t>情報セキュリティ対策ガイドライン</a:t>
            </a:r>
            <a:br>
              <a:rPr lang="en-US" altLang="ja-JP" sz="3200" b="1" dirty="0">
                <a:solidFill>
                  <a:srgbClr val="000000"/>
                </a:solidFill>
                <a:latin typeface="メイリオ" panose="020B0604030504040204" pitchFamily="50" charset="-128"/>
              </a:rPr>
            </a:br>
            <a:r>
              <a:rPr lang="en-US" altLang="ja-JP" sz="2000" dirty="0">
                <a:solidFill>
                  <a:srgbClr val="0000FF"/>
                </a:solidFill>
              </a:rPr>
              <a:t>https://www.ipa.go.jp/security/keihatsu/sme/guideline/</a:t>
            </a:r>
            <a:endParaRPr lang="ja-JP" altLang="en-US" sz="4000" dirty="0">
              <a:solidFill>
                <a:srgbClr val="0000FF"/>
              </a:solidFill>
            </a:endParaRPr>
          </a:p>
        </p:txBody>
      </p:sp>
      <p:sp>
        <p:nvSpPr>
          <p:cNvPr id="241667" name="コンテンツ プレースホルダー 2">
            <a:extLst>
              <a:ext uri="{FF2B5EF4-FFF2-40B4-BE49-F238E27FC236}">
                <a16:creationId xmlns:a16="http://schemas.microsoft.com/office/drawing/2014/main" id="{5DD989AA-E3E1-4A88-B8AE-D32AA197D3B8}"/>
              </a:ext>
            </a:extLst>
          </p:cNvPr>
          <p:cNvSpPr>
            <a:spLocks noGrp="1" noChangeArrowheads="1"/>
          </p:cNvSpPr>
          <p:nvPr>
            <p:ph idx="1"/>
          </p:nvPr>
        </p:nvSpPr>
        <p:spPr/>
        <p:txBody>
          <a:bodyPr/>
          <a:lstStyle/>
          <a:p>
            <a:pPr>
              <a:buFont typeface="Arial" panose="020B0604020202020204" pitchFamily="34" charset="0"/>
              <a:buChar char="•"/>
            </a:pPr>
            <a:r>
              <a:rPr lang="ja-JP" altLang="en-US" sz="2400" dirty="0">
                <a:latin typeface="メイリオ" panose="020B0604030504040204" pitchFamily="50" charset="-128"/>
              </a:rPr>
              <a:t>中小企業の経営者や実務担当者が、情報セキュリティ対策の必要性を理解し、情報を安全に管理するための具体的な手順などを示したガイドライン</a:t>
            </a:r>
          </a:p>
          <a:p>
            <a:pPr>
              <a:buFont typeface="Arial" panose="020B0604020202020204" pitchFamily="34" charset="0"/>
              <a:buChar char="•"/>
            </a:pPr>
            <a:r>
              <a:rPr lang="ja-JP" altLang="en-US" sz="2400" dirty="0">
                <a:latin typeface="メイリオ" panose="020B0604030504040204" pitchFamily="50" charset="-128"/>
              </a:rPr>
              <a:t>「クラウドサービス安全利用の手引き」を追加</a:t>
            </a:r>
          </a:p>
          <a:p>
            <a:pPr>
              <a:buFont typeface="Arial" panose="020B0604020202020204" pitchFamily="34" charset="0"/>
              <a:buChar char="•"/>
            </a:pPr>
            <a:r>
              <a:rPr lang="ja-JP" altLang="en-US" sz="2400" dirty="0">
                <a:latin typeface="メイリオ" panose="020B0604030504040204" pitchFamily="50" charset="-128"/>
              </a:rPr>
              <a:t>本編</a:t>
            </a:r>
            <a:r>
              <a:rPr lang="en-US" altLang="ja-JP" sz="2400" dirty="0">
                <a:latin typeface="メイリオ" panose="020B0604030504040204" pitchFamily="50" charset="-128"/>
              </a:rPr>
              <a:t>2</a:t>
            </a:r>
            <a:r>
              <a:rPr lang="ja-JP" altLang="en-US" sz="2400" dirty="0">
                <a:latin typeface="メイリオ" panose="020B0604030504040204" pitchFamily="50" charset="-128"/>
              </a:rPr>
              <a:t>部と付録より構成</a:t>
            </a:r>
          </a:p>
          <a:p>
            <a:pPr lvl="1"/>
            <a:r>
              <a:rPr lang="ja-JP" altLang="en-US" sz="2000" dirty="0">
                <a:latin typeface="メイリオ" panose="020B0604030504040204" pitchFamily="50" charset="-128"/>
              </a:rPr>
              <a:t>経営者が認識すべき</a:t>
            </a:r>
            <a:r>
              <a:rPr lang="ja-JP" altLang="en-US" sz="2000" dirty="0">
                <a:solidFill>
                  <a:srgbClr val="FF0000"/>
                </a:solidFill>
                <a:latin typeface="メイリオ" panose="020B0604030504040204" pitchFamily="50" charset="-128"/>
              </a:rPr>
              <a:t>「</a:t>
            </a:r>
            <a:r>
              <a:rPr lang="en-US" altLang="ja-JP" sz="2000" dirty="0">
                <a:solidFill>
                  <a:srgbClr val="FF0000"/>
                </a:solidFill>
                <a:latin typeface="メイリオ" panose="020B0604030504040204" pitchFamily="50" charset="-128"/>
              </a:rPr>
              <a:t>3</a:t>
            </a:r>
            <a:r>
              <a:rPr lang="ja-JP" altLang="en-US" sz="2000" dirty="0">
                <a:solidFill>
                  <a:srgbClr val="FF0000"/>
                </a:solidFill>
                <a:latin typeface="メイリオ" panose="020B0604030504040204" pitchFamily="50" charset="-128"/>
              </a:rPr>
              <a:t>原則」</a:t>
            </a:r>
            <a:r>
              <a:rPr lang="ja-JP" altLang="en-US" sz="2000" dirty="0">
                <a:latin typeface="メイリオ" panose="020B0604030504040204" pitchFamily="50" charset="-128"/>
              </a:rPr>
              <a:t>、</a:t>
            </a:r>
            <a:br>
              <a:rPr lang="ja-JP" altLang="en-US" sz="2000" dirty="0">
                <a:latin typeface="メイリオ" panose="020B0604030504040204" pitchFamily="50" charset="-128"/>
              </a:rPr>
            </a:br>
            <a:r>
              <a:rPr lang="ja-JP" altLang="en-US" sz="2000" dirty="0">
                <a:latin typeface="メイリオ" panose="020B0604030504040204" pitchFamily="50" charset="-128"/>
              </a:rPr>
              <a:t>経営者がやらなければならない</a:t>
            </a:r>
            <a:br>
              <a:rPr lang="ja-JP" altLang="en-US" sz="2000" dirty="0">
                <a:latin typeface="メイリオ" panose="020B0604030504040204" pitchFamily="50" charset="-128"/>
              </a:rPr>
            </a:br>
            <a:r>
              <a:rPr lang="ja-JP" altLang="en-US" sz="2000" dirty="0">
                <a:solidFill>
                  <a:srgbClr val="FF0000"/>
                </a:solidFill>
                <a:latin typeface="メイリオ" panose="020B0604030504040204" pitchFamily="50" charset="-128"/>
              </a:rPr>
              <a:t>「重要</a:t>
            </a:r>
            <a:r>
              <a:rPr lang="en-US" altLang="ja-JP" sz="2000" dirty="0">
                <a:solidFill>
                  <a:srgbClr val="FF0000"/>
                </a:solidFill>
                <a:latin typeface="メイリオ" panose="020B0604030504040204" pitchFamily="50" charset="-128"/>
              </a:rPr>
              <a:t>7</a:t>
            </a:r>
            <a:r>
              <a:rPr lang="ja-JP" altLang="en-US" sz="2000" dirty="0">
                <a:solidFill>
                  <a:srgbClr val="FF0000"/>
                </a:solidFill>
                <a:latin typeface="メイリオ" panose="020B0604030504040204" pitchFamily="50" charset="-128"/>
              </a:rPr>
              <a:t>項目の取組」</a:t>
            </a:r>
            <a:r>
              <a:rPr lang="ja-JP" altLang="en-US" sz="2000" dirty="0">
                <a:latin typeface="メイリオ" panose="020B0604030504040204" pitchFamily="50" charset="-128"/>
              </a:rPr>
              <a:t>を記載</a:t>
            </a:r>
          </a:p>
          <a:p>
            <a:pPr lvl="1"/>
            <a:r>
              <a:rPr lang="ja-JP" altLang="en-US" sz="2000" dirty="0">
                <a:latin typeface="メイリオ" panose="020B0604030504040204" pitchFamily="50" charset="-128"/>
              </a:rPr>
              <a:t>情報セキュリティ対策の具体的な</a:t>
            </a:r>
            <a:br>
              <a:rPr lang="ja-JP" altLang="en-US" sz="2000" dirty="0">
                <a:latin typeface="メイリオ" panose="020B0604030504040204" pitchFamily="50" charset="-128"/>
              </a:rPr>
            </a:br>
            <a:r>
              <a:rPr lang="ja-JP" altLang="en-US" sz="2000" dirty="0">
                <a:latin typeface="メイリオ" panose="020B0604030504040204" pitchFamily="50" charset="-128"/>
              </a:rPr>
              <a:t>進め方を分かりやすく説明</a:t>
            </a:r>
          </a:p>
          <a:p>
            <a:pPr lvl="1"/>
            <a:r>
              <a:rPr lang="ja-JP" altLang="en-US" sz="2000" dirty="0">
                <a:latin typeface="メイリオ" panose="020B0604030504040204" pitchFamily="50" charset="-128"/>
              </a:rPr>
              <a:t>すぐに使える「情報セキュリティ基本方針」や</a:t>
            </a:r>
            <a:br>
              <a:rPr lang="ja-JP" altLang="en-US" sz="2000" dirty="0">
                <a:latin typeface="メイリオ" panose="020B0604030504040204" pitchFamily="50" charset="-128"/>
              </a:rPr>
            </a:br>
            <a:r>
              <a:rPr lang="ja-JP" altLang="en-US" sz="2000" dirty="0">
                <a:latin typeface="メイリオ" panose="020B0604030504040204" pitchFamily="50" charset="-128"/>
              </a:rPr>
              <a:t>「情報セキュリティ関連規程」などの</a:t>
            </a:r>
            <a:r>
              <a:rPr lang="ja-JP" altLang="en-US" sz="2000" dirty="0">
                <a:solidFill>
                  <a:srgbClr val="FF0000"/>
                </a:solidFill>
                <a:latin typeface="メイリオ" panose="020B0604030504040204" pitchFamily="50" charset="-128"/>
              </a:rPr>
              <a:t>ひな形</a:t>
            </a:r>
            <a:r>
              <a:rPr lang="ja-JP" altLang="en-US" sz="2000" dirty="0">
                <a:latin typeface="メイリオ" panose="020B0604030504040204" pitchFamily="50" charset="-128"/>
              </a:rPr>
              <a:t>を付録</a:t>
            </a:r>
          </a:p>
        </p:txBody>
      </p:sp>
      <p:pic>
        <p:nvPicPr>
          <p:cNvPr id="241668" name="図 4">
            <a:extLst>
              <a:ext uri="{FF2B5EF4-FFF2-40B4-BE49-F238E27FC236}">
                <a16:creationId xmlns:a16="http://schemas.microsoft.com/office/drawing/2014/main" id="{90337D6D-E6C8-4712-BC77-FAB0D05F4B3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08304" y="3429004"/>
            <a:ext cx="1618488" cy="2304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16DDA497-1C81-40FE-9FD5-C8D11316F599}"/>
              </a:ext>
            </a:extLst>
          </p:cNvPr>
          <p:cNvSpPr>
            <a:spLocks noGrp="1"/>
          </p:cNvSpPr>
          <p:nvPr>
            <p:ph type="title"/>
          </p:nvPr>
        </p:nvSpPr>
        <p:spPr>
          <a:xfrm>
            <a:off x="539750" y="260350"/>
            <a:ext cx="7127875" cy="993775"/>
          </a:xfrm>
        </p:spPr>
        <p:txBody>
          <a:bodyPr/>
          <a:lstStyle/>
          <a:p>
            <a:pPr>
              <a:defRPr/>
            </a:pPr>
            <a:r>
              <a:rPr lang="ja-JP" altLang="en-US" b="1" dirty="0">
                <a:latin typeface="メイリオ" panose="020B0604030504040204" pitchFamily="50" charset="-128"/>
                <a:ea typeface="メイリオ" panose="020B0604030504040204" pitchFamily="50" charset="-128"/>
              </a:rPr>
              <a:t>映像で知る情報セキュリティ</a:t>
            </a:r>
            <a:br>
              <a:rPr lang="en-US" altLang="ja-JP" dirty="0">
                <a:latin typeface="メイリオ" panose="020B0604030504040204" pitchFamily="50" charset="-128"/>
                <a:ea typeface="メイリオ" panose="020B0604030504040204" pitchFamily="50" charset="-128"/>
              </a:rPr>
            </a:br>
            <a:r>
              <a:rPr lang="en-US" altLang="ja-JP" sz="1800" dirty="0">
                <a:solidFill>
                  <a:srgbClr val="0000FF"/>
                </a:solidFill>
              </a:rPr>
              <a:t>https://www.ipa.go.jp/security/keihatsu/videos/</a:t>
            </a:r>
            <a:endParaRPr lang="ja-JP" altLang="en-US" sz="1800" dirty="0">
              <a:solidFill>
                <a:srgbClr val="0000FF"/>
              </a:solidFill>
            </a:endParaRPr>
          </a:p>
        </p:txBody>
      </p:sp>
      <p:pic>
        <p:nvPicPr>
          <p:cNvPr id="7" name="図 1">
            <a:extLst>
              <a:ext uri="{FF2B5EF4-FFF2-40B4-BE49-F238E27FC236}">
                <a16:creationId xmlns:a16="http://schemas.microsoft.com/office/drawing/2014/main" id="{80B62D66-AAF8-4A83-A98F-6D41DB78D93C}"/>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a:xfrm>
            <a:off x="2160588" y="1412875"/>
            <a:ext cx="4822825" cy="4924425"/>
          </a:xfrm>
          <a:noFill/>
        </p:spPr>
      </p:pic>
    </p:spTree>
    <p:extLst>
      <p:ext uri="{BB962C8B-B14F-4D97-AF65-F5344CB8AC3E}">
        <p14:creationId xmlns:p14="http://schemas.microsoft.com/office/powerpoint/2010/main" val="9686278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1F2D395B-CEEC-4075-90B4-5CA64735FB0B}"/>
              </a:ext>
            </a:extLst>
          </p:cNvPr>
          <p:cNvSpPr>
            <a:spLocks noGrp="1"/>
          </p:cNvSpPr>
          <p:nvPr>
            <p:ph type="title"/>
          </p:nvPr>
        </p:nvSpPr>
        <p:spPr>
          <a:xfrm>
            <a:off x="539750" y="188640"/>
            <a:ext cx="7920038" cy="993775"/>
          </a:xfrm>
        </p:spPr>
        <p:txBody>
          <a:bodyPr/>
          <a:lstStyle/>
          <a:p>
            <a:pPr>
              <a:defRPr/>
            </a:pPr>
            <a:r>
              <a:rPr lang="en-US" altLang="ja-JP" sz="2800" b="1" dirty="0">
                <a:latin typeface="メイリオ" panose="020B0604030504040204" pitchFamily="50" charset="-128"/>
                <a:ea typeface="メイリオ" panose="020B0604030504040204" pitchFamily="50" charset="-128"/>
              </a:rPr>
              <a:t>5</a:t>
            </a:r>
            <a:r>
              <a:rPr lang="ja-JP" altLang="en-US" sz="2800" b="1" dirty="0">
                <a:latin typeface="メイリオ" panose="020B0604030504040204" pitchFamily="50" charset="-128"/>
                <a:ea typeface="メイリオ" panose="020B0604030504040204" pitchFamily="50" charset="-128"/>
              </a:rPr>
              <a:t>分でできる</a:t>
            </a:r>
            <a:r>
              <a:rPr lang="en-US" altLang="ja-JP" sz="2800" b="1" dirty="0">
                <a:latin typeface="メイリオ" panose="020B0604030504040204" pitchFamily="50" charset="-128"/>
                <a:ea typeface="メイリオ" panose="020B0604030504040204" pitchFamily="50" charset="-128"/>
              </a:rPr>
              <a:t>!</a:t>
            </a:r>
            <a:br>
              <a:rPr lang="en-US" altLang="ja-JP" sz="2800" b="1" dirty="0">
                <a:latin typeface="メイリオ" panose="020B0604030504040204" pitchFamily="50" charset="-128"/>
                <a:ea typeface="メイリオ" panose="020B0604030504040204" pitchFamily="50" charset="-128"/>
              </a:rPr>
            </a:br>
            <a:r>
              <a:rPr lang="ja-JP" altLang="en-US" b="1" dirty="0">
                <a:latin typeface="メイリオ" panose="020B0604030504040204" pitchFamily="50" charset="-128"/>
                <a:ea typeface="メイリオ" panose="020B0604030504040204" pitchFamily="50" charset="-128"/>
              </a:rPr>
              <a:t>情報セキュリティポイント学習</a:t>
            </a:r>
            <a:br>
              <a:rPr lang="en-US" altLang="ja-JP" sz="3200" dirty="0">
                <a:latin typeface="メイリオ" panose="020B0604030504040204" pitchFamily="50" charset="-128"/>
                <a:ea typeface="メイリオ" panose="020B0604030504040204" pitchFamily="50" charset="-128"/>
              </a:rPr>
            </a:br>
            <a:r>
              <a:rPr lang="en-US" altLang="ja-JP" sz="2000" dirty="0">
                <a:solidFill>
                  <a:srgbClr val="0000FF"/>
                </a:solidFill>
              </a:rPr>
              <a:t>https://www.ipa.go.jp/security/vuln/5mins_point/</a:t>
            </a:r>
            <a:endParaRPr lang="ja-JP" altLang="en-US" sz="2000" dirty="0">
              <a:solidFill>
                <a:srgbClr val="0000FF"/>
              </a:solidFill>
            </a:endParaRPr>
          </a:p>
        </p:txBody>
      </p:sp>
      <p:pic>
        <p:nvPicPr>
          <p:cNvPr id="5" name="Picture 2" descr="C:\Documents and Settings\t-uchiya\デスクトップ\title.jpg">
            <a:extLst>
              <a:ext uri="{FF2B5EF4-FFF2-40B4-BE49-F238E27FC236}">
                <a16:creationId xmlns:a16="http://schemas.microsoft.com/office/drawing/2014/main" id="{F4B8DC81-6B8E-442F-9F37-DAF3C64201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1338" y="1989138"/>
            <a:ext cx="8210550" cy="32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530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7F15D0D6-50B7-4E40-9C6D-4105EBC90B99}"/>
              </a:ext>
            </a:extLst>
          </p:cNvPr>
          <p:cNvSpPr>
            <a:spLocks noGrp="1" noChangeArrowheads="1"/>
          </p:cNvSpPr>
          <p:nvPr>
            <p:ph type="title"/>
          </p:nvPr>
        </p:nvSpPr>
        <p:spPr>
          <a:xfrm>
            <a:off x="539750" y="260350"/>
            <a:ext cx="7345363" cy="993775"/>
          </a:xfrm>
        </p:spPr>
        <p:txBody>
          <a:bodyPr/>
          <a:lstStyle/>
          <a:p>
            <a:r>
              <a:rPr lang="ja-JP" altLang="en-US" sz="2400" b="1" dirty="0">
                <a:solidFill>
                  <a:srgbClr val="000000"/>
                </a:solidFill>
                <a:latin typeface="Meiryo UI" panose="020B0604030504040204" pitchFamily="50" charset="-128"/>
                <a:ea typeface="Meiryo UI" panose="020B0604030504040204" pitchFamily="50" charset="-128"/>
              </a:rPr>
              <a:t>５分でできる！情報セキュリティ自社診断</a:t>
            </a:r>
            <a:br>
              <a:rPr lang="en-US" altLang="ja-JP" sz="3200" dirty="0">
                <a:solidFill>
                  <a:srgbClr val="000000"/>
                </a:solidFill>
                <a:latin typeface="メイリオ" panose="020B0604030504040204" pitchFamily="50" charset="-128"/>
                <a:ea typeface="メイリオ" panose="020B0604030504040204" pitchFamily="50" charset="-128"/>
              </a:rPr>
            </a:br>
            <a:r>
              <a:rPr lang="ja-JP" altLang="en-US" b="1" dirty="0">
                <a:solidFill>
                  <a:srgbClr val="000000"/>
                </a:solidFill>
                <a:latin typeface="メイリオ" panose="020B0604030504040204" pitchFamily="50" charset="-128"/>
                <a:ea typeface="メイリオ" panose="020B0604030504040204" pitchFamily="50" charset="-128"/>
              </a:rPr>
              <a:t>２</a:t>
            </a:r>
            <a:r>
              <a:rPr lang="en-US" altLang="ja-JP" b="1" dirty="0">
                <a:solidFill>
                  <a:srgbClr val="000000"/>
                </a:solidFill>
                <a:latin typeface="メイリオ" panose="020B0604030504040204" pitchFamily="50" charset="-128"/>
                <a:ea typeface="メイリオ" panose="020B0604030504040204" pitchFamily="50" charset="-128"/>
              </a:rPr>
              <a:t>)</a:t>
            </a:r>
            <a:r>
              <a:rPr lang="ja-JP" altLang="en-US" b="1" dirty="0">
                <a:solidFill>
                  <a:srgbClr val="000000"/>
                </a:solidFill>
                <a:latin typeface="メイリオ" panose="020B0604030504040204" pitchFamily="50" charset="-128"/>
                <a:ea typeface="メイリオ" panose="020B0604030504040204" pitchFamily="50" charset="-128"/>
              </a:rPr>
              <a:t>対策の決定と周知</a:t>
            </a:r>
            <a:endParaRPr lang="ja-JP" altLang="en-US" b="1"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EA52AFB1-8BB7-40DE-B483-8EB38DCB69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531" y="1484788"/>
            <a:ext cx="4728572" cy="3419048"/>
          </a:xfrm>
          <a:prstGeom prst="rect">
            <a:avLst/>
          </a:prstGeom>
        </p:spPr>
      </p:pic>
      <p:grpSp>
        <p:nvGrpSpPr>
          <p:cNvPr id="9" name="グループ化 8">
            <a:extLst>
              <a:ext uri="{FF2B5EF4-FFF2-40B4-BE49-F238E27FC236}">
                <a16:creationId xmlns:a16="http://schemas.microsoft.com/office/drawing/2014/main" id="{97E98551-5E84-4246-9271-D9F842AB4FBC}"/>
              </a:ext>
            </a:extLst>
          </p:cNvPr>
          <p:cNvGrpSpPr/>
          <p:nvPr/>
        </p:nvGrpSpPr>
        <p:grpSpPr>
          <a:xfrm>
            <a:off x="508562" y="3946367"/>
            <a:ext cx="3168000" cy="2376264"/>
            <a:chOff x="1403648" y="4077072"/>
            <a:chExt cx="3168000" cy="2376264"/>
          </a:xfrm>
        </p:grpSpPr>
        <p:sp>
          <p:nvSpPr>
            <p:cNvPr id="19" name="吹き出し: 四角形 18">
              <a:extLst>
                <a:ext uri="{FF2B5EF4-FFF2-40B4-BE49-F238E27FC236}">
                  <a16:creationId xmlns:a16="http://schemas.microsoft.com/office/drawing/2014/main" id="{EE7C9700-B1F7-4217-8BB7-5059A60DBDEA}"/>
                </a:ext>
              </a:extLst>
            </p:cNvPr>
            <p:cNvSpPr/>
            <p:nvPr/>
          </p:nvSpPr>
          <p:spPr bwMode="auto">
            <a:xfrm>
              <a:off x="1403648" y="4077072"/>
              <a:ext cx="3168000" cy="2376264"/>
            </a:xfrm>
            <a:prstGeom prst="wedgeRectCallout">
              <a:avLst>
                <a:gd name="adj1" fmla="val -8202"/>
                <a:gd name="adj2" fmla="val -70154"/>
              </a:avLst>
            </a:prstGeom>
            <a:solidFill>
              <a:schemeClr val="bg1"/>
            </a:solidFill>
            <a:ln w="9525" cap="flat" cmpd="sng" algn="ctr">
              <a:noFill/>
              <a:prstDash val="solid"/>
              <a:round/>
              <a:headEnd type="none" w="med" len="med"/>
              <a:tailEnd type="none" w="med" len="med"/>
            </a:ln>
            <a:effectLst>
              <a:outerShdw blurRad="50800" dist="38100" dir="16200000" rotWithShape="0">
                <a:prstClr val="black">
                  <a:alpha val="40000"/>
                </a:prstClr>
              </a:outerShdw>
            </a:effectLst>
            <a:scene3d>
              <a:camera prst="orthographicFront"/>
              <a:lightRig rig="threePt" dir="t"/>
            </a:scene3d>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431F1399-B5E3-4C6D-B25A-D0638F3F5F99}"/>
                </a:ext>
              </a:extLst>
            </p:cNvPr>
            <p:cNvPicPr>
              <a:picLocks noChangeAspect="1"/>
            </p:cNvPicPr>
            <p:nvPr/>
          </p:nvPicPr>
          <p:blipFill>
            <a:blip r:embed="rId4"/>
            <a:stretch>
              <a:fillRect/>
            </a:stretch>
          </p:blipFill>
          <p:spPr>
            <a:xfrm>
              <a:off x="1475656" y="4158359"/>
              <a:ext cx="3014762" cy="2222969"/>
            </a:xfrm>
            <a:prstGeom prst="rect">
              <a:avLst/>
            </a:prstGeom>
          </p:spPr>
        </p:pic>
      </p:grpSp>
      <p:pic>
        <p:nvPicPr>
          <p:cNvPr id="24" name="図 23">
            <a:extLst>
              <a:ext uri="{FF2B5EF4-FFF2-40B4-BE49-F238E27FC236}">
                <a16:creationId xmlns:a16="http://schemas.microsoft.com/office/drawing/2014/main" id="{4D3FC30E-1D80-4869-8D24-09410F89FDA8}"/>
              </a:ext>
            </a:extLst>
          </p:cNvPr>
          <p:cNvPicPr>
            <a:picLocks noChangeAspect="1"/>
          </p:cNvPicPr>
          <p:nvPr/>
        </p:nvPicPr>
        <p:blipFill>
          <a:blip r:embed="rId5"/>
          <a:stretch>
            <a:fillRect/>
          </a:stretch>
        </p:blipFill>
        <p:spPr>
          <a:xfrm>
            <a:off x="5220072" y="1619453"/>
            <a:ext cx="3460476" cy="4915238"/>
          </a:xfrm>
          <a:prstGeom prst="rect">
            <a:avLst/>
          </a:prstGeom>
          <a:effectLst>
            <a:outerShdw blurRad="63500" sx="102000" sy="102000" algn="ctr" rotWithShape="0">
              <a:prstClr val="black">
                <a:alpha val="40000"/>
              </a:prstClr>
            </a:outerShdw>
          </a:effectLst>
        </p:spPr>
      </p:pic>
      <p:pic>
        <p:nvPicPr>
          <p:cNvPr id="20" name="図 19">
            <a:extLst>
              <a:ext uri="{FF2B5EF4-FFF2-40B4-BE49-F238E27FC236}">
                <a16:creationId xmlns:a16="http://schemas.microsoft.com/office/drawing/2014/main" id="{CE95385A-C178-434B-8923-041E18CD7CA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0298" y="1390896"/>
            <a:ext cx="1437428" cy="2041714"/>
          </a:xfrm>
          <a:prstGeom prst="rect">
            <a:avLst/>
          </a:prstGeom>
          <a:effectLst>
            <a:outerShdw blurRad="50800" dist="38100" dir="2700000" algn="tl" rotWithShape="0">
              <a:prstClr val="black">
                <a:alpha val="40000"/>
              </a:prstClr>
            </a:outerShdw>
          </a:effectLst>
        </p:spPr>
      </p:pic>
      <p:sp>
        <p:nvSpPr>
          <p:cNvPr id="25" name="四角形: 角を丸くする 24">
            <a:extLst>
              <a:ext uri="{FF2B5EF4-FFF2-40B4-BE49-F238E27FC236}">
                <a16:creationId xmlns:a16="http://schemas.microsoft.com/office/drawing/2014/main" id="{EE2363D6-FDAB-44FA-A772-0A755D0B2311}"/>
              </a:ext>
            </a:extLst>
          </p:cNvPr>
          <p:cNvSpPr/>
          <p:nvPr/>
        </p:nvSpPr>
        <p:spPr bwMode="auto">
          <a:xfrm>
            <a:off x="540000" y="5688000"/>
            <a:ext cx="3096000" cy="576000"/>
          </a:xfrm>
          <a:prstGeom prst="roundRect">
            <a:avLst/>
          </a:prstGeom>
          <a:noFill/>
          <a:ln w="317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A9B1FC3D-982D-4771-B03C-C556D216AB8E}"/>
              </a:ext>
            </a:extLst>
          </p:cNvPr>
          <p:cNvSpPr/>
          <p:nvPr/>
        </p:nvSpPr>
        <p:spPr bwMode="auto">
          <a:xfrm>
            <a:off x="5148000" y="4830048"/>
            <a:ext cx="3600000" cy="1584000"/>
          </a:xfrm>
          <a:prstGeom prst="roundRect">
            <a:avLst/>
          </a:prstGeom>
          <a:noFill/>
          <a:ln w="317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7" name="矢印: 右 26">
            <a:extLst>
              <a:ext uri="{FF2B5EF4-FFF2-40B4-BE49-F238E27FC236}">
                <a16:creationId xmlns:a16="http://schemas.microsoft.com/office/drawing/2014/main" id="{0F7D09D8-3B39-4509-A0F2-7DBF5330A33C}"/>
              </a:ext>
            </a:extLst>
          </p:cNvPr>
          <p:cNvSpPr/>
          <p:nvPr/>
        </p:nvSpPr>
        <p:spPr bwMode="auto">
          <a:xfrm>
            <a:off x="4091833" y="5661248"/>
            <a:ext cx="814886" cy="44535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0CB54CD6-9ED3-426A-A547-2710197E7FFA}"/>
              </a:ext>
            </a:extLst>
          </p:cNvPr>
          <p:cNvSpPr>
            <a:spLocks noChangeAspect="1"/>
          </p:cNvSpPr>
          <p:nvPr/>
        </p:nvSpPr>
        <p:spPr>
          <a:xfrm>
            <a:off x="1063229" y="1390896"/>
            <a:ext cx="1053381" cy="3471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解説編</a:t>
            </a:r>
          </a:p>
        </p:txBody>
      </p:sp>
    </p:spTree>
    <p:extLst>
      <p:ext uri="{BB962C8B-B14F-4D97-AF65-F5344CB8AC3E}">
        <p14:creationId xmlns:p14="http://schemas.microsoft.com/office/powerpoint/2010/main" val="17430375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a:extLst>
              <a:ext uri="{FF2B5EF4-FFF2-40B4-BE49-F238E27FC236}">
                <a16:creationId xmlns:a16="http://schemas.microsoft.com/office/drawing/2014/main" id="{1994C7B5-BC63-4664-8FAA-857550737CF6}"/>
              </a:ext>
            </a:extLst>
          </p:cNvPr>
          <p:cNvSpPr>
            <a:spLocks noGrp="1"/>
          </p:cNvSpPr>
          <p:nvPr>
            <p:ph type="title"/>
          </p:nvPr>
        </p:nvSpPr>
        <p:spPr>
          <a:xfrm>
            <a:off x="539552" y="260648"/>
            <a:ext cx="7127875" cy="993775"/>
          </a:xfrm>
        </p:spPr>
        <p:txBody>
          <a:bodyPr/>
          <a:lstStyle/>
          <a:p>
            <a:pPr>
              <a:defRPr/>
            </a:pPr>
            <a:r>
              <a:rPr lang="ja-JP" altLang="en-US" b="1" dirty="0">
                <a:latin typeface="メイリオ" panose="020B0604030504040204" pitchFamily="50" charset="-128"/>
                <a:ea typeface="メイリオ" panose="020B0604030504040204" pitchFamily="50" charset="-128"/>
              </a:rPr>
              <a:t>ここからセキュリティ！</a:t>
            </a:r>
            <a:br>
              <a:rPr lang="en-US" altLang="ja-JP" b="1" dirty="0">
                <a:latin typeface="メイリオ" panose="020B0604030504040204" pitchFamily="50" charset="-128"/>
                <a:ea typeface="メイリオ" panose="020B0604030504040204" pitchFamily="50" charset="-128"/>
              </a:rPr>
            </a:br>
            <a:r>
              <a:rPr lang="en-US" altLang="ja-JP" sz="2000" dirty="0">
                <a:solidFill>
                  <a:srgbClr val="0000FF"/>
                </a:solidFill>
              </a:rPr>
              <a:t>https://www.ipa.go.jp/security/kokokara/</a:t>
            </a:r>
            <a:endParaRPr lang="ja-JP" altLang="en-US" sz="2000" dirty="0">
              <a:solidFill>
                <a:srgbClr val="0000FF"/>
              </a:solidFill>
            </a:endParaRPr>
          </a:p>
        </p:txBody>
      </p:sp>
      <p:pic>
        <p:nvPicPr>
          <p:cNvPr id="6" name="Picture 2" descr="C:\Documents and Settings\t-uchiya\My Documents\イメージ\素材bmp\kokokara.bmp">
            <a:extLst>
              <a:ext uri="{FF2B5EF4-FFF2-40B4-BE49-F238E27FC236}">
                <a16:creationId xmlns:a16="http://schemas.microsoft.com/office/drawing/2014/main" id="{9AF2D349-0893-4F72-8BEA-74168886506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25" y="1389063"/>
            <a:ext cx="7648575"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4F25CC50-8F04-412E-A285-A833016A629C}"/>
              </a:ext>
            </a:extLst>
          </p:cNvPr>
          <p:cNvSpPr>
            <a:spLocks noGrp="1"/>
          </p:cNvSpPr>
          <p:nvPr>
            <p:ph type="title"/>
          </p:nvPr>
        </p:nvSpPr>
        <p:spPr>
          <a:xfrm>
            <a:off x="539750" y="260350"/>
            <a:ext cx="7127875" cy="993775"/>
          </a:xfrm>
        </p:spPr>
        <p:txBody>
          <a:bodyPr/>
          <a:lstStyle/>
          <a:p>
            <a:pPr>
              <a:defRPr/>
            </a:pPr>
            <a:r>
              <a:rPr lang="ja-JP" altLang="en-US" b="1" dirty="0">
                <a:latin typeface="メイリオ" panose="020B0604030504040204" pitchFamily="50" charset="-128"/>
                <a:ea typeface="メイリオ" panose="020B0604030504040204" pitchFamily="50" charset="-128"/>
              </a:rPr>
              <a:t>情報セキュリティ安心相談窓口</a:t>
            </a:r>
            <a:br>
              <a:rPr lang="en-US" altLang="ja-JP" dirty="0">
                <a:latin typeface="メイリオ" panose="020B0604030504040204" pitchFamily="50" charset="-128"/>
                <a:ea typeface="メイリオ" panose="020B0604030504040204" pitchFamily="50" charset="-128"/>
              </a:rPr>
            </a:br>
            <a:r>
              <a:rPr lang="en-US" altLang="ja-JP" sz="2000" dirty="0">
                <a:solidFill>
                  <a:srgbClr val="0000FF"/>
                </a:solidFill>
                <a:ea typeface="メイリオ" panose="020B0604030504040204" pitchFamily="50" charset="-128"/>
              </a:rPr>
              <a:t>https://www.ipa.go.jp/security/anshin/</a:t>
            </a:r>
            <a:endParaRPr lang="ja-JP" altLang="en-US" sz="2000" dirty="0">
              <a:solidFill>
                <a:srgbClr val="0000FF"/>
              </a:solidFill>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D154B582-F7A9-4AE7-A305-ADB8F8875001}"/>
              </a:ext>
            </a:extLst>
          </p:cNvPr>
          <p:cNvSpPr>
            <a:spLocks noGrp="1"/>
          </p:cNvSpPr>
          <p:nvPr>
            <p:ph idx="1"/>
          </p:nvPr>
        </p:nvSpPr>
        <p:spPr>
          <a:xfrm>
            <a:off x="498475" y="1412875"/>
            <a:ext cx="8147050" cy="4924425"/>
          </a:xfrm>
        </p:spPr>
        <p:txBody>
          <a:bodyPr/>
          <a:lstStyle/>
          <a:p>
            <a:pPr>
              <a:defRPr/>
            </a:pPr>
            <a:endParaRPr lang="en-US" altLang="ja-JP" dirty="0"/>
          </a:p>
          <a:p>
            <a:pPr>
              <a:defRPr/>
            </a:pPr>
            <a:endParaRPr lang="en-US" altLang="ja-JP" dirty="0"/>
          </a:p>
          <a:p>
            <a:pPr>
              <a:defRPr/>
            </a:pPr>
            <a:endParaRPr lang="en-US" altLang="ja-JP" dirty="0"/>
          </a:p>
          <a:p>
            <a:pPr>
              <a:defRPr/>
            </a:pPr>
            <a:endParaRPr lang="en-US" altLang="ja-JP" dirty="0"/>
          </a:p>
          <a:p>
            <a:pPr>
              <a:defRPr/>
            </a:pPr>
            <a:endParaRPr lang="en-US" altLang="ja-JP" dirty="0"/>
          </a:p>
          <a:p>
            <a:pPr marL="0" indent="0" algn="ctr">
              <a:buFontTx/>
              <a:buNone/>
              <a:defRPr/>
            </a:pPr>
            <a:endParaRPr lang="en-US" altLang="ja-JP" sz="3600" dirty="0"/>
          </a:p>
          <a:p>
            <a:pPr marL="0" indent="0" algn="ctr">
              <a:buFontTx/>
              <a:buNone/>
              <a:defRPr/>
            </a:pPr>
            <a:endParaRPr lang="en-US" altLang="ja-JP" sz="3600" dirty="0"/>
          </a:p>
          <a:p>
            <a:pPr marL="0" indent="0" algn="ctr">
              <a:buFontTx/>
              <a:buNone/>
              <a:defRPr/>
            </a:pPr>
            <a:endParaRPr lang="ja-JP" altLang="en-US" sz="3600" dirty="0"/>
          </a:p>
        </p:txBody>
      </p:sp>
      <p:pic>
        <p:nvPicPr>
          <p:cNvPr id="7" name="Picture 2" descr="http://www.ipa.go.jp/security/anshin/images/anshin.png">
            <a:extLst>
              <a:ext uri="{FF2B5EF4-FFF2-40B4-BE49-F238E27FC236}">
                <a16:creationId xmlns:a16="http://schemas.microsoft.com/office/drawing/2014/main" id="{57E16BCB-DA5F-41C2-9B96-2E45FD888CE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94656" y="1479664"/>
            <a:ext cx="3154687" cy="189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 7">
            <a:extLst>
              <a:ext uri="{FF2B5EF4-FFF2-40B4-BE49-F238E27FC236}">
                <a16:creationId xmlns:a16="http://schemas.microsoft.com/office/drawing/2014/main" id="{2E66757D-5C0B-4EFB-BF90-0030033CAD27}"/>
              </a:ext>
            </a:extLst>
          </p:cNvPr>
          <p:cNvGraphicFramePr>
            <a:graphicFrameLocks noGrp="1"/>
          </p:cNvGraphicFramePr>
          <p:nvPr>
            <p:extLst>
              <p:ext uri="{D42A27DB-BD31-4B8C-83A1-F6EECF244321}">
                <p14:modId xmlns:p14="http://schemas.microsoft.com/office/powerpoint/2010/main" val="687196910"/>
              </p:ext>
            </p:extLst>
          </p:nvPr>
        </p:nvGraphicFramePr>
        <p:xfrm>
          <a:off x="750094" y="3555047"/>
          <a:ext cx="8147050" cy="2468880"/>
        </p:xfrm>
        <a:graphic>
          <a:graphicData uri="http://schemas.openxmlformats.org/drawingml/2006/table">
            <a:tbl>
              <a:tblPr/>
              <a:tblGrid>
                <a:gridCol w="947875">
                  <a:extLst>
                    <a:ext uri="{9D8B030D-6E8A-4147-A177-3AD203B41FA5}">
                      <a16:colId xmlns:a16="http://schemas.microsoft.com/office/drawing/2014/main" val="20000"/>
                    </a:ext>
                  </a:extLst>
                </a:gridCol>
                <a:gridCol w="7199175">
                  <a:extLst>
                    <a:ext uri="{9D8B030D-6E8A-4147-A177-3AD203B41FA5}">
                      <a16:colId xmlns:a16="http://schemas.microsoft.com/office/drawing/2014/main" val="20001"/>
                    </a:ext>
                  </a:extLst>
                </a:gridCol>
              </a:tblGrid>
              <a:tr h="548570">
                <a:tc>
                  <a:txBody>
                    <a:bodyPr/>
                    <a:lstStyle/>
                    <a:p>
                      <a:pPr algn="ctr"/>
                      <a:r>
                        <a:rPr lang="ja-JP" altLang="en-US" sz="1800" dirty="0">
                          <a:latin typeface="メイリオ" panose="020B0604030504040204" pitchFamily="50" charset="-128"/>
                          <a:ea typeface="メイリオ" panose="020B0604030504040204" pitchFamily="50" charset="-128"/>
                        </a:rPr>
                        <a:t>電　話</a:t>
                      </a:r>
                    </a:p>
                  </a:txBody>
                  <a:tcPr marL="0" marR="0" marT="0" marB="0" anchor="ctr">
                    <a:lnL>
                      <a:noFill/>
                    </a:lnL>
                    <a:lnR>
                      <a:noFill/>
                    </a:lnR>
                    <a:lnT>
                      <a:noFill/>
                    </a:lnT>
                    <a:lnB>
                      <a:noFill/>
                    </a:lnB>
                    <a:pattFill prst="ltUpDiag">
                      <a:fgClr>
                        <a:schemeClr val="accent1"/>
                      </a:fgClr>
                      <a:bgClr>
                        <a:schemeClr val="bg1"/>
                      </a:bgClr>
                    </a:pattFill>
                  </a:tcPr>
                </a:tc>
                <a:tc>
                  <a:txBody>
                    <a:bodyPr/>
                    <a:lstStyle/>
                    <a:p>
                      <a:r>
                        <a:rPr lang="en-US" altLang="ja-JP" sz="1800" b="1" dirty="0">
                          <a:latin typeface="メイリオ" panose="020B0604030504040204" pitchFamily="50" charset="-128"/>
                          <a:ea typeface="メイリオ" panose="020B0604030504040204" pitchFamily="50" charset="-128"/>
                        </a:rPr>
                        <a:t>03-5978-7509</a:t>
                      </a:r>
                      <a:br>
                        <a:rPr lang="en-US" altLang="ja-JP" sz="1800" dirty="0">
                          <a:latin typeface="メイリオ" panose="020B0604030504040204" pitchFamily="50" charset="-128"/>
                          <a:ea typeface="メイリオ" panose="020B0604030504040204" pitchFamily="50" charset="-128"/>
                        </a:rPr>
                      </a:br>
                      <a:r>
                        <a:rPr lang="en-US" altLang="ja-JP" sz="1800" dirty="0">
                          <a:latin typeface="メイリオ" panose="020B0604030504040204" pitchFamily="50" charset="-128"/>
                          <a:ea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rPr>
                        <a:t>オペレータ対応は、平日の</a:t>
                      </a:r>
                      <a:r>
                        <a:rPr lang="en-US" altLang="ja-JP" sz="1800" dirty="0">
                          <a:latin typeface="メイリオ" panose="020B0604030504040204" pitchFamily="50" charset="-128"/>
                          <a:ea typeface="メイリオ" panose="020B0604030504040204" pitchFamily="50" charset="-128"/>
                        </a:rPr>
                        <a:t>10:00</a:t>
                      </a:r>
                      <a:r>
                        <a:rPr lang="ja-JP" altLang="en-US" sz="1800" dirty="0">
                          <a:latin typeface="メイリオ" panose="020B0604030504040204" pitchFamily="50" charset="-128"/>
                          <a:ea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rPr>
                        <a:t>12:00 </a:t>
                      </a:r>
                      <a:r>
                        <a:rPr lang="ja-JP" altLang="en-US" sz="1800" dirty="0">
                          <a:latin typeface="メイリオ" panose="020B0604030504040204" pitchFamily="50" charset="-128"/>
                          <a:ea typeface="メイリオ" panose="020B0604030504040204" pitchFamily="50" charset="-128"/>
                        </a:rPr>
                        <a:t>および </a:t>
                      </a:r>
                      <a:r>
                        <a:rPr lang="en-US" altLang="ja-JP" sz="1800" dirty="0">
                          <a:latin typeface="メイリオ" panose="020B0604030504040204" pitchFamily="50" charset="-128"/>
                          <a:ea typeface="メイリオ" panose="020B0604030504040204" pitchFamily="50" charset="-128"/>
                        </a:rPr>
                        <a:t>13:30</a:t>
                      </a:r>
                      <a:r>
                        <a:rPr lang="ja-JP" altLang="en-US" sz="1800" dirty="0">
                          <a:latin typeface="メイリオ" panose="020B0604030504040204" pitchFamily="50" charset="-128"/>
                          <a:ea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rPr>
                        <a:t>17:00) </a:t>
                      </a:r>
                    </a:p>
                  </a:txBody>
                  <a:tcPr marL="0" marR="0" marT="0" marB="0" anchor="ctr">
                    <a:lnL>
                      <a:noFill/>
                    </a:lnL>
                    <a:lnR>
                      <a:noFill/>
                    </a:lnR>
                    <a:lnT>
                      <a:noFill/>
                    </a:lnT>
                    <a:lnB>
                      <a:noFill/>
                    </a:lnB>
                    <a:pattFill prst="ltUpDiag">
                      <a:fgClr>
                        <a:schemeClr val="accent1"/>
                      </a:fgClr>
                      <a:bgClr>
                        <a:schemeClr val="bg1"/>
                      </a:bgClr>
                    </a:pattFill>
                  </a:tcPr>
                </a:tc>
                <a:extLst>
                  <a:ext uri="{0D108BD9-81ED-4DB2-BD59-A6C34878D82A}">
                    <a16:rowId xmlns:a16="http://schemas.microsoft.com/office/drawing/2014/main" val="10000"/>
                  </a:ext>
                </a:extLst>
              </a:tr>
              <a:tr h="548570">
                <a:tc>
                  <a:txBody>
                    <a:bodyPr/>
                    <a:lstStyle/>
                    <a:p>
                      <a:pPr algn="ctr"/>
                      <a:r>
                        <a:rPr lang="en-US" sz="1800" dirty="0">
                          <a:latin typeface="メイリオ" panose="020B0604030504040204" pitchFamily="50" charset="-128"/>
                          <a:ea typeface="メイリオ" panose="020B0604030504040204" pitchFamily="50" charset="-128"/>
                        </a:rPr>
                        <a:t>E-mail</a:t>
                      </a:r>
                    </a:p>
                  </a:txBody>
                  <a:tcPr marL="0" marR="0" marT="0" marB="0" anchor="ctr">
                    <a:lnL>
                      <a:noFill/>
                    </a:lnL>
                    <a:lnR>
                      <a:noFill/>
                    </a:lnR>
                    <a:lnT>
                      <a:noFill/>
                    </a:lnT>
                    <a:lnB>
                      <a:noFill/>
                    </a:lnB>
                    <a:pattFill prst="ltUpDiag">
                      <a:fgClr>
                        <a:schemeClr val="accent1"/>
                      </a:fgClr>
                      <a:bgClr>
                        <a:schemeClr val="bg1"/>
                      </a:bgClr>
                    </a:pattFill>
                  </a:tcPr>
                </a:tc>
                <a:tc>
                  <a:txBody>
                    <a:bodyPr/>
                    <a:lstStyle/>
                    <a:p>
                      <a:r>
                        <a:rPr lang="en-US" altLang="ja-JP" sz="1800" b="1" dirty="0">
                          <a:latin typeface="メイリオ" panose="020B0604030504040204" pitchFamily="50" charset="-128"/>
                          <a:ea typeface="メイリオ" panose="020B0604030504040204" pitchFamily="50" charset="-128"/>
                        </a:rPr>
                        <a:t>anshin@ipa.go.jp</a:t>
                      </a:r>
                      <a:br>
                        <a:rPr lang="ja-JP" altLang="en-US" sz="1800" dirty="0">
                          <a:latin typeface="メイリオ" panose="020B0604030504040204" pitchFamily="50" charset="-128"/>
                          <a:ea typeface="メイリオ" panose="020B0604030504040204" pitchFamily="50" charset="-128"/>
                        </a:rPr>
                      </a:br>
                      <a:r>
                        <a:rPr lang="en-US" altLang="ja-JP" sz="1800" dirty="0">
                          <a:latin typeface="メイリオ" panose="020B0604030504040204" pitchFamily="50" charset="-128"/>
                          <a:ea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rPr>
                        <a:t>このメールアドレスに特定電子メールを送信しないでください。</a:t>
                      </a:r>
                    </a:p>
                  </a:txBody>
                  <a:tcPr marL="0" marR="0" marT="0" marB="0" anchor="ctr">
                    <a:lnL>
                      <a:noFill/>
                    </a:lnL>
                    <a:lnR>
                      <a:noFill/>
                    </a:lnR>
                    <a:lnT>
                      <a:noFill/>
                    </a:lnT>
                    <a:lnB>
                      <a:noFill/>
                    </a:lnB>
                    <a:pattFill prst="ltUpDiag">
                      <a:fgClr>
                        <a:schemeClr val="accent1"/>
                      </a:fgClr>
                      <a:bgClr>
                        <a:schemeClr val="bg1"/>
                      </a:bgClr>
                    </a:pattFill>
                  </a:tcPr>
                </a:tc>
                <a:extLst>
                  <a:ext uri="{0D108BD9-81ED-4DB2-BD59-A6C34878D82A}">
                    <a16:rowId xmlns:a16="http://schemas.microsoft.com/office/drawing/2014/main" val="10001"/>
                  </a:ext>
                </a:extLst>
              </a:tr>
              <a:tr h="274285">
                <a:tc>
                  <a:txBody>
                    <a:bodyPr/>
                    <a:lstStyle/>
                    <a:p>
                      <a:pPr algn="ctr"/>
                      <a:r>
                        <a:rPr lang="en-US" sz="1800" dirty="0">
                          <a:latin typeface="メイリオ" panose="020B0604030504040204" pitchFamily="50" charset="-128"/>
                          <a:ea typeface="メイリオ" panose="020B0604030504040204" pitchFamily="50" charset="-128"/>
                        </a:rPr>
                        <a:t>ＦＡＸ</a:t>
                      </a:r>
                    </a:p>
                  </a:txBody>
                  <a:tcPr marL="0" marR="0" marT="0" marB="0" anchor="ctr">
                    <a:lnL>
                      <a:noFill/>
                    </a:lnL>
                    <a:lnR>
                      <a:noFill/>
                    </a:lnR>
                    <a:lnT>
                      <a:noFill/>
                    </a:lnT>
                    <a:lnB>
                      <a:noFill/>
                    </a:lnB>
                    <a:pattFill prst="ltUpDiag">
                      <a:fgClr>
                        <a:schemeClr val="accent1"/>
                      </a:fgClr>
                      <a:bgClr>
                        <a:schemeClr val="bg1"/>
                      </a:bgClr>
                    </a:pattFill>
                  </a:tcPr>
                </a:tc>
                <a:tc>
                  <a:txBody>
                    <a:bodyPr/>
                    <a:lstStyle/>
                    <a:p>
                      <a:r>
                        <a:rPr lang="en-US" altLang="ja-JP" sz="1800" b="1" dirty="0">
                          <a:latin typeface="メイリオ" panose="020B0604030504040204" pitchFamily="50" charset="-128"/>
                          <a:ea typeface="メイリオ" panose="020B0604030504040204" pitchFamily="50" charset="-128"/>
                        </a:rPr>
                        <a:t>03-5978-7518</a:t>
                      </a:r>
                    </a:p>
                  </a:txBody>
                  <a:tcPr marL="0" marR="0" marT="0" marB="0" anchor="ctr">
                    <a:lnL>
                      <a:noFill/>
                    </a:lnL>
                    <a:lnR>
                      <a:noFill/>
                    </a:lnR>
                    <a:lnT>
                      <a:noFill/>
                    </a:lnT>
                    <a:lnB>
                      <a:noFill/>
                    </a:lnB>
                    <a:pattFill prst="ltUpDiag">
                      <a:fgClr>
                        <a:schemeClr val="accent1"/>
                      </a:fgClr>
                      <a:bgClr>
                        <a:schemeClr val="bg1"/>
                      </a:bgClr>
                    </a:pattFill>
                  </a:tcPr>
                </a:tc>
                <a:extLst>
                  <a:ext uri="{0D108BD9-81ED-4DB2-BD59-A6C34878D82A}">
                    <a16:rowId xmlns:a16="http://schemas.microsoft.com/office/drawing/2014/main" val="10002"/>
                  </a:ext>
                </a:extLst>
              </a:tr>
              <a:tr h="1097139">
                <a:tc>
                  <a:txBody>
                    <a:bodyPr/>
                    <a:lstStyle/>
                    <a:p>
                      <a:pPr algn="ctr"/>
                      <a:r>
                        <a:rPr lang="ja-JP" altLang="en-US" sz="1800" dirty="0">
                          <a:latin typeface="メイリオ" panose="020B0604030504040204" pitchFamily="50" charset="-128"/>
                          <a:ea typeface="メイリオ" panose="020B0604030504040204" pitchFamily="50" charset="-128"/>
                        </a:rPr>
                        <a:t>郵　送</a:t>
                      </a:r>
                    </a:p>
                  </a:txBody>
                  <a:tcPr marL="0" marR="0" marT="0" marB="0" anchor="ctr">
                    <a:lnL>
                      <a:noFill/>
                    </a:lnL>
                    <a:lnR>
                      <a:noFill/>
                    </a:lnR>
                    <a:lnT>
                      <a:noFill/>
                    </a:lnT>
                    <a:lnB>
                      <a:noFill/>
                    </a:lnB>
                    <a:pattFill prst="ltUpDiag">
                      <a:fgClr>
                        <a:schemeClr val="accent1"/>
                      </a:fgClr>
                      <a:bgClr>
                        <a:schemeClr val="bg1"/>
                      </a:bgClr>
                    </a:pattFill>
                  </a:tcPr>
                </a:tc>
                <a:tc>
                  <a:txBody>
                    <a:bodyPr/>
                    <a:lstStyle/>
                    <a:p>
                      <a:r>
                        <a:rPr lang="ja-JP" altLang="en-US" sz="1800" dirty="0">
                          <a:latin typeface="メイリオ" panose="020B0604030504040204" pitchFamily="50" charset="-128"/>
                          <a:ea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rPr>
                        <a:t>113-6591</a:t>
                      </a:r>
                      <a:br>
                        <a:rPr lang="en-US" altLang="ja-JP" sz="1800" dirty="0">
                          <a:latin typeface="メイリオ" panose="020B0604030504040204" pitchFamily="50" charset="-128"/>
                          <a:ea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rPr>
                        <a:t>東京都文京区本駒込</a:t>
                      </a:r>
                      <a:r>
                        <a:rPr lang="en-US" altLang="ja-JP" sz="1800" dirty="0">
                          <a:latin typeface="メイリオ" panose="020B0604030504040204" pitchFamily="50" charset="-128"/>
                          <a:ea typeface="メイリオ" panose="020B0604030504040204" pitchFamily="50" charset="-128"/>
                        </a:rPr>
                        <a:t>2-28-8 </a:t>
                      </a:r>
                      <a:br>
                        <a:rPr lang="en-US" altLang="ja-JP" sz="1800" dirty="0">
                          <a:latin typeface="メイリオ" panose="020B0604030504040204" pitchFamily="50" charset="-128"/>
                          <a:ea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rPr>
                        <a:t>文京グリーンコート　センターオフィス</a:t>
                      </a:r>
                      <a:r>
                        <a:rPr lang="en-US" altLang="ja-JP" sz="1800" dirty="0">
                          <a:latin typeface="メイリオ" panose="020B0604030504040204" pitchFamily="50" charset="-128"/>
                          <a:ea typeface="メイリオ" panose="020B0604030504040204" pitchFamily="50" charset="-128"/>
                        </a:rPr>
                        <a:t>16</a:t>
                      </a:r>
                      <a:r>
                        <a:rPr lang="ja-JP" altLang="en-US" sz="1800" dirty="0">
                          <a:latin typeface="メイリオ" panose="020B0604030504040204" pitchFamily="50" charset="-128"/>
                          <a:ea typeface="メイリオ" panose="020B0604030504040204" pitchFamily="50" charset="-128"/>
                        </a:rPr>
                        <a:t>階</a:t>
                      </a:r>
                      <a:br>
                        <a:rPr lang="ja-JP" altLang="en-US" sz="1800" dirty="0">
                          <a:latin typeface="メイリオ" panose="020B0604030504040204" pitchFamily="50" charset="-128"/>
                          <a:ea typeface="メイリオ" panose="020B0604030504040204" pitchFamily="50" charset="-128"/>
                        </a:rPr>
                      </a:br>
                      <a:r>
                        <a:rPr lang="en-US" altLang="ja-JP" sz="1800" dirty="0">
                          <a:latin typeface="メイリオ" panose="020B0604030504040204" pitchFamily="50" charset="-128"/>
                          <a:ea typeface="メイリオ" panose="020B0604030504040204" pitchFamily="50" charset="-128"/>
                        </a:rPr>
                        <a:t>IPA</a:t>
                      </a:r>
                      <a:r>
                        <a:rPr lang="ja-JP" altLang="en-US" sz="1800" dirty="0">
                          <a:latin typeface="メイリオ" panose="020B0604030504040204" pitchFamily="50" charset="-128"/>
                          <a:ea typeface="メイリオ" panose="020B0604030504040204" pitchFamily="50" charset="-128"/>
                        </a:rPr>
                        <a:t>セキュリティセンター　安心相談窓口</a:t>
                      </a:r>
                    </a:p>
                  </a:txBody>
                  <a:tcPr marL="0" marR="0" marT="0" marB="0" anchor="ctr">
                    <a:lnL>
                      <a:noFill/>
                    </a:lnL>
                    <a:lnR>
                      <a:noFill/>
                    </a:lnR>
                    <a:lnT>
                      <a:noFill/>
                    </a:lnT>
                    <a:lnB>
                      <a:noFill/>
                    </a:lnB>
                    <a:pattFill prst="ltUpDiag">
                      <a:fgClr>
                        <a:schemeClr val="accent1"/>
                      </a:fgClr>
                      <a:bgClr>
                        <a:schemeClr val="bg1"/>
                      </a:bgClr>
                    </a:patt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7AD3C8-8979-48A5-87C1-7AB86346A4F9}"/>
              </a:ext>
            </a:extLst>
          </p:cNvPr>
          <p:cNvSpPr/>
          <p:nvPr/>
        </p:nvSpPr>
        <p:spPr>
          <a:xfrm>
            <a:off x="0" y="27384"/>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ja-JP" altLang="en-US" dirty="0">
              <a:latin typeface="メイリオ" panose="020B0604030504040204" pitchFamily="50" charset="-128"/>
              <a:ea typeface="メイリオ" panose="020B0604030504040204" pitchFamily="50" charset="-128"/>
            </a:endParaRPr>
          </a:p>
        </p:txBody>
      </p:sp>
      <p:pic>
        <p:nvPicPr>
          <p:cNvPr id="252931" name="Picture 2">
            <a:extLst>
              <a:ext uri="{FF2B5EF4-FFF2-40B4-BE49-F238E27FC236}">
                <a16:creationId xmlns:a16="http://schemas.microsoft.com/office/drawing/2014/main" id="{C150093B-9441-43D0-81D2-351F7A6020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7938" y="274638"/>
            <a:ext cx="6049962" cy="501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a:extLst>
              <a:ext uri="{FF2B5EF4-FFF2-40B4-BE49-F238E27FC236}">
                <a16:creationId xmlns:a16="http://schemas.microsoft.com/office/drawing/2014/main" id="{23C75D25-B409-46C1-8935-4F958EAF6369}"/>
              </a:ext>
            </a:extLst>
          </p:cNvPr>
          <p:cNvSpPr txBox="1"/>
          <p:nvPr/>
        </p:nvSpPr>
        <p:spPr>
          <a:xfrm>
            <a:off x="426577" y="5871164"/>
            <a:ext cx="8403261" cy="734423"/>
          </a:xfrm>
          <a:prstGeom prst="rect">
            <a:avLst/>
          </a:prstGeom>
        </p:spPr>
        <p:style>
          <a:lnRef idx="2">
            <a:schemeClr val="accent2"/>
          </a:lnRef>
          <a:fillRef idx="1">
            <a:schemeClr val="lt1"/>
          </a:fillRef>
          <a:effectRef idx="0">
            <a:schemeClr val="accent2"/>
          </a:effectRef>
          <a:fontRef idx="minor">
            <a:schemeClr val="dk1"/>
          </a:fontRef>
        </p:style>
        <p:txBody>
          <a:bodyPr wrap="none" tIns="72000">
            <a:spAutoFit/>
          </a:bodyPr>
          <a:lstStyle/>
          <a:p>
            <a:pPr algn="ctr" eaLnBrk="1" hangingPunct="1">
              <a:spcBef>
                <a:spcPct val="50000"/>
              </a:spcBef>
              <a:defRPr/>
            </a:pPr>
            <a:r>
              <a:rPr lang="ja-JP" altLang="en-US" sz="2000" dirty="0">
                <a:latin typeface="メイリオ" panose="020B0604030504040204" pitchFamily="50" charset="-128"/>
                <a:ea typeface="メイリオ" panose="020B0604030504040204" pitchFamily="50" charset="-128"/>
              </a:rPr>
              <a:t>「ｉパス」は、</a:t>
            </a:r>
            <a:r>
              <a:rPr lang="en-US" altLang="ja-JP" sz="2000" dirty="0">
                <a:latin typeface="メイリオ" panose="020B0604030504040204" pitchFamily="50" charset="-128"/>
                <a:ea typeface="メイリオ" panose="020B0604030504040204" pitchFamily="50" charset="-128"/>
              </a:rPr>
              <a:t>IT</a:t>
            </a:r>
            <a:r>
              <a:rPr lang="ja-JP" altLang="en-US" sz="2000" dirty="0">
                <a:latin typeface="メイリオ" panose="020B0604030504040204" pitchFamily="50" charset="-128"/>
                <a:ea typeface="メイリオ" panose="020B0604030504040204" pitchFamily="50" charset="-128"/>
              </a:rPr>
              <a:t>を利活用する</a:t>
            </a:r>
            <a:r>
              <a:rPr lang="ja-JP" altLang="en-US" sz="2000" dirty="0">
                <a:solidFill>
                  <a:srgbClr val="FF0000"/>
                </a:solidFill>
                <a:latin typeface="メイリオ" panose="020B0604030504040204" pitchFamily="50" charset="-128"/>
                <a:ea typeface="メイリオ" panose="020B0604030504040204" pitchFamily="50" charset="-128"/>
              </a:rPr>
              <a:t>すべての社会人・学生</a:t>
            </a:r>
            <a:r>
              <a:rPr lang="ja-JP" altLang="en-US" sz="2000" dirty="0">
                <a:latin typeface="メイリオ" panose="020B0604030504040204" pitchFamily="50" charset="-128"/>
                <a:ea typeface="メイリオ" panose="020B0604030504040204" pitchFamily="50" charset="-128"/>
              </a:rPr>
              <a:t>が備えておくべき</a:t>
            </a:r>
            <a:br>
              <a:rPr lang="en-US" altLang="ja-JP" sz="2000" dirty="0">
                <a:latin typeface="メイリオ" panose="020B0604030504040204" pitchFamily="50" charset="-128"/>
                <a:ea typeface="メイリオ" panose="020B0604030504040204" pitchFamily="50" charset="-128"/>
              </a:rPr>
            </a:br>
            <a:r>
              <a:rPr lang="en-US" altLang="ja-JP" sz="2000" dirty="0">
                <a:latin typeface="メイリオ" panose="020B0604030504040204" pitchFamily="50" charset="-128"/>
                <a:ea typeface="メイリオ" panose="020B0604030504040204" pitchFamily="50" charset="-128"/>
              </a:rPr>
              <a:t>IT</a:t>
            </a:r>
            <a:r>
              <a:rPr lang="ja-JP" altLang="en-US" sz="2000" dirty="0">
                <a:latin typeface="メイリオ" panose="020B0604030504040204" pitchFamily="50" charset="-128"/>
                <a:ea typeface="メイリオ" panose="020B0604030504040204" pitchFamily="50" charset="-128"/>
              </a:rPr>
              <a:t>に関する基礎的な知識が証明できる国家試験です。</a:t>
            </a:r>
          </a:p>
        </p:txBody>
      </p:sp>
      <p:pic>
        <p:nvPicPr>
          <p:cNvPr id="252933" name="Picture 2" descr="http://ipa-portal/personal/pr/DocLib/IPA.png">
            <a:extLst>
              <a:ext uri="{FF2B5EF4-FFF2-40B4-BE49-F238E27FC236}">
                <a16:creationId xmlns:a16="http://schemas.microsoft.com/office/drawing/2014/main" id="{28EFAA47-CD3F-4E86-943B-C1DD5D1DC6F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94650" y="252413"/>
            <a:ext cx="82550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4" name="テキスト ボックス 2">
            <a:extLst>
              <a:ext uri="{FF2B5EF4-FFF2-40B4-BE49-F238E27FC236}">
                <a16:creationId xmlns:a16="http://schemas.microsoft.com/office/drawing/2014/main" id="{72AEBEB9-9627-4CBB-8481-A8AB73AD768C}"/>
              </a:ext>
            </a:extLst>
          </p:cNvPr>
          <p:cNvSpPr txBox="1">
            <a:spLocks noChangeArrowheads="1"/>
          </p:cNvSpPr>
          <p:nvPr/>
        </p:nvSpPr>
        <p:spPr bwMode="auto">
          <a:xfrm>
            <a:off x="6447772" y="4508500"/>
            <a:ext cx="2728632" cy="6309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ClrTx/>
              <a:buFontTx/>
              <a:buNone/>
            </a:pPr>
            <a:r>
              <a:rPr lang="en-US" altLang="ja-JP" sz="1400" b="1" dirty="0">
                <a:latin typeface="メイリオ" panose="020B0604030504040204" pitchFamily="50" charset="-128"/>
                <a:ea typeface="メイリオ" panose="020B0604030504040204" pitchFamily="50" charset="-128"/>
              </a:rPr>
              <a:t>IT</a:t>
            </a:r>
            <a:r>
              <a:rPr lang="ja-JP" altLang="en-US" sz="1400" b="1" dirty="0">
                <a:latin typeface="メイリオ" panose="020B0604030504040204" pitchFamily="50" charset="-128"/>
                <a:ea typeface="メイリオ" panose="020B0604030504040204" pitchFamily="50" charset="-128"/>
              </a:rPr>
              <a:t>パスポート公式キャラクター</a:t>
            </a:r>
          </a:p>
          <a:p>
            <a:pPr algn="ctr" eaLnBrk="1" hangingPunct="1">
              <a:spcBef>
                <a:spcPct val="50000"/>
              </a:spcBef>
              <a:buClrTx/>
              <a:buFontTx/>
              <a:buNone/>
            </a:pPr>
            <a:r>
              <a:rPr lang="ja-JP" altLang="en-US" sz="1400" b="1" dirty="0">
                <a:latin typeface="メイリオ" panose="020B0604030504040204" pitchFamily="50" charset="-128"/>
                <a:ea typeface="メイリオ" panose="020B0604030504040204" pitchFamily="50" charset="-128"/>
              </a:rPr>
              <a:t>上峰亜衣</a:t>
            </a:r>
            <a:r>
              <a:rPr lang="en-US" altLang="ja-JP" sz="1400" b="1" dirty="0">
                <a:latin typeface="メイリオ" panose="020B0604030504040204" pitchFamily="50" charset="-128"/>
                <a:ea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rPr>
              <a:t>うえみねあい</a:t>
            </a:r>
            <a:r>
              <a:rPr lang="en-US" altLang="ja-JP" sz="1400" b="1" dirty="0">
                <a:latin typeface="メイリオ" panose="020B0604030504040204" pitchFamily="50" charset="-128"/>
                <a:ea typeface="メイリオ" panose="020B0604030504040204" pitchFamily="50" charset="-128"/>
              </a:rPr>
              <a:t>)</a:t>
            </a:r>
          </a:p>
        </p:txBody>
      </p:sp>
      <p:sp>
        <p:nvSpPr>
          <p:cNvPr id="252935" name="テキスト ボックス 6">
            <a:extLst>
              <a:ext uri="{FF2B5EF4-FFF2-40B4-BE49-F238E27FC236}">
                <a16:creationId xmlns:a16="http://schemas.microsoft.com/office/drawing/2014/main" id="{C7B9C2AB-4D34-420B-BBBC-09F15C3B2DA7}"/>
              </a:ext>
            </a:extLst>
          </p:cNvPr>
          <p:cNvSpPr txBox="1">
            <a:spLocks noChangeArrowheads="1"/>
          </p:cNvSpPr>
          <p:nvPr/>
        </p:nvSpPr>
        <p:spPr bwMode="auto">
          <a:xfrm>
            <a:off x="773771" y="5402824"/>
            <a:ext cx="7944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ClrTx/>
              <a:buFontTx/>
              <a:buNone/>
            </a:pPr>
            <a:r>
              <a:rPr lang="en-US" altLang="ja-JP" sz="1600" b="1" dirty="0">
                <a:solidFill>
                  <a:srgbClr val="0000FF"/>
                </a:solidFill>
                <a:latin typeface="Meiryo UI" panose="020B0604030504040204" pitchFamily="50" charset="-128"/>
                <a:ea typeface="Meiryo UI" panose="020B0604030504040204" pitchFamily="50" charset="-128"/>
              </a:rPr>
              <a:t>【</a:t>
            </a:r>
            <a:r>
              <a:rPr lang="ja-JP" altLang="en-US" sz="1600" b="1" dirty="0">
                <a:solidFill>
                  <a:srgbClr val="0000FF"/>
                </a:solidFill>
                <a:latin typeface="Meiryo UI" panose="020B0604030504040204" pitchFamily="50" charset="-128"/>
                <a:ea typeface="Meiryo UI" panose="020B0604030504040204" pitchFamily="50" charset="-128"/>
              </a:rPr>
              <a:t>プロフィール</a:t>
            </a:r>
            <a:r>
              <a:rPr lang="en-US" altLang="ja-JP" sz="1600" b="1" dirty="0">
                <a:solidFill>
                  <a:srgbClr val="0000FF"/>
                </a:solidFill>
                <a:latin typeface="Meiryo UI" panose="020B0604030504040204" pitchFamily="50" charset="-128"/>
                <a:ea typeface="Meiryo UI" panose="020B0604030504040204" pitchFamily="50" charset="-128"/>
              </a:rPr>
              <a:t>】</a:t>
            </a:r>
            <a:r>
              <a:rPr lang="ja-JP" altLang="en-US" sz="1600" b="1" dirty="0">
                <a:solidFill>
                  <a:srgbClr val="0000FF"/>
                </a:solidFill>
                <a:latin typeface="Meiryo UI" panose="020B0604030504040204" pitchFamily="50" charset="-128"/>
                <a:ea typeface="Meiryo UI"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https://www3.jitec.ipa.go.jp/JitesCbt/html/uemine/profile.html</a:t>
            </a:r>
            <a:endParaRPr lang="ja-JP" altLang="en-US" sz="1600" dirty="0">
              <a:solidFill>
                <a:srgbClr val="0000FF"/>
              </a:solidFill>
              <a:latin typeface="Meiryo UI" panose="020B0604030504040204" pitchFamily="50" charset="-128"/>
              <a:ea typeface="Meiryo UI" panose="020B0604030504040204" pitchFamily="50" charset="-128"/>
            </a:endParaRPr>
          </a:p>
        </p:txBody>
      </p:sp>
    </p:spTree>
  </p:cSld>
  <p:clrMapOvr>
    <a:masterClrMapping/>
  </p:clrMapOvr>
  <p:transition spd="slow" advClick="0"/>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alpha val="94000"/>
          </a:schemeClr>
        </a:solidFill>
        <a:effectLst/>
      </p:bgPr>
    </p:bg>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68529E85-CE85-4047-B34D-FADFA45B50E2}"/>
              </a:ext>
            </a:extLst>
          </p:cNvPr>
          <p:cNvSpPr>
            <a:spLocks noGrp="1" noChangeArrowheads="1"/>
          </p:cNvSpPr>
          <p:nvPr>
            <p:ph type="title"/>
          </p:nvPr>
        </p:nvSpPr>
        <p:spPr>
          <a:xfrm>
            <a:off x="539750" y="260350"/>
            <a:ext cx="7127875" cy="993775"/>
          </a:xfrm>
        </p:spPr>
        <p:txBody>
          <a:bodyPr/>
          <a:lstStyle/>
          <a:p>
            <a:r>
              <a:rPr lang="ja-JP" altLang="en-US" sz="4400" b="1" i="1" dirty="0">
                <a:latin typeface="メイリオ" panose="020B0604030504040204" pitchFamily="50" charset="-128"/>
                <a:ea typeface="メイリオ" panose="020B0604030504040204" pitchFamily="50" charset="-128"/>
              </a:rPr>
              <a:t>質問･問い合わせは</a:t>
            </a:r>
            <a:r>
              <a:rPr lang="en-US" altLang="ja-JP" sz="4400" b="1" i="1" dirty="0">
                <a:latin typeface="メイリオ" panose="020B0604030504040204" pitchFamily="50" charset="-128"/>
                <a:ea typeface="メイリオ" panose="020B0604030504040204" pitchFamily="50" charset="-128"/>
              </a:rPr>
              <a:t>…</a:t>
            </a:r>
            <a:endParaRPr lang="ja-JP" altLang="en-US" sz="4400" b="1" i="1" dirty="0">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D7852097-603B-44C6-9C80-C44F46EF6B14}"/>
              </a:ext>
            </a:extLst>
          </p:cNvPr>
          <p:cNvSpPr>
            <a:spLocks noGrp="1" noChangeArrowheads="1"/>
          </p:cNvSpPr>
          <p:nvPr>
            <p:ph idx="1"/>
          </p:nvPr>
        </p:nvSpPr>
        <p:spPr>
          <a:xfrm>
            <a:off x="498475" y="1412875"/>
            <a:ext cx="8147050" cy="4924425"/>
          </a:xfrm>
        </p:spPr>
        <p:txBody>
          <a:bodyPr anchor="ctr"/>
          <a:lstStyle/>
          <a:p>
            <a:pPr marL="0" indent="0" algn="ctr">
              <a:buFontTx/>
              <a:buNone/>
            </a:pPr>
            <a:r>
              <a:rPr lang="en-US" altLang="ja-JP" sz="6000" b="1" dirty="0"/>
              <a:t>isec-info@ipa.go.jp</a:t>
            </a:r>
          </a:p>
          <a:p>
            <a:pPr marL="0" indent="0" algn="ctr">
              <a:buFontTx/>
              <a:buNone/>
            </a:pPr>
            <a:r>
              <a:rPr lang="ja-JP" altLang="en-US" sz="4400" dirty="0" err="1"/>
              <a:t>まで</a:t>
            </a:r>
            <a:r>
              <a:rPr lang="ja-JP" altLang="en-US" sz="4400" dirty="0"/>
              <a:t>メールで連絡ください。</a:t>
            </a:r>
          </a:p>
          <a:p>
            <a:pPr marL="0" indent="0" algn="ctr">
              <a:buFontTx/>
              <a:buNone/>
            </a:pPr>
            <a:r>
              <a:rPr lang="ja-JP" altLang="en-US" sz="4400" dirty="0"/>
              <a:t>ご相談に応じます</a:t>
            </a:r>
            <a:r>
              <a:rPr lang="en-US" altLang="ja-JP" sz="4400" dirty="0"/>
              <a:t>!!</a:t>
            </a:r>
            <a:endParaRPr lang="ja-JP" altLang="en-US" sz="4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3C6F9F30-B0E6-4E99-8743-D5B3DD88925A}"/>
              </a:ext>
            </a:extLst>
          </p:cNvPr>
          <p:cNvSpPr>
            <a:spLocks noGrp="1" noChangeArrowheads="1"/>
          </p:cNvSpPr>
          <p:nvPr>
            <p:ph type="title"/>
          </p:nvPr>
        </p:nvSpPr>
        <p:spPr>
          <a:xfrm>
            <a:off x="539750" y="260350"/>
            <a:ext cx="7345363" cy="993775"/>
          </a:xfrm>
        </p:spPr>
        <p:txBody>
          <a:bodyPr/>
          <a:lstStyle/>
          <a:p>
            <a:r>
              <a:rPr lang="ja-JP" altLang="en-US" sz="2400" b="1" dirty="0">
                <a:solidFill>
                  <a:srgbClr val="000000"/>
                </a:solidFill>
                <a:latin typeface="Meiryo UI" panose="020B0604030504040204" pitchFamily="50" charset="-128"/>
                <a:ea typeface="Meiryo UI" panose="020B0604030504040204" pitchFamily="50" charset="-128"/>
              </a:rPr>
              <a:t>５分でできる！情報セキュリティ自社診断</a:t>
            </a:r>
            <a:br>
              <a:rPr lang="en-US" altLang="ja-JP" sz="3200" dirty="0">
                <a:solidFill>
                  <a:srgbClr val="000000"/>
                </a:solidFill>
                <a:latin typeface="メイリオ" panose="020B0604030504040204" pitchFamily="50" charset="-128"/>
                <a:ea typeface="メイリオ" panose="020B0604030504040204" pitchFamily="50" charset="-128"/>
              </a:rPr>
            </a:br>
            <a:r>
              <a:rPr lang="ja-JP" altLang="en-US" b="1" dirty="0">
                <a:solidFill>
                  <a:srgbClr val="000000"/>
                </a:solidFill>
                <a:latin typeface="メイリオ" panose="020B0604030504040204" pitchFamily="50" charset="-128"/>
                <a:ea typeface="メイリオ" panose="020B0604030504040204" pitchFamily="50" charset="-128"/>
              </a:rPr>
              <a:t>具体的な対策・周知の進め方</a:t>
            </a:r>
          </a:p>
        </p:txBody>
      </p:sp>
      <p:sp>
        <p:nvSpPr>
          <p:cNvPr id="8" name="コンテンツ プレースホルダー 2">
            <a:extLst>
              <a:ext uri="{FF2B5EF4-FFF2-40B4-BE49-F238E27FC236}">
                <a16:creationId xmlns:a16="http://schemas.microsoft.com/office/drawing/2014/main" id="{1528D792-A134-440F-A05A-D67FA1AC2BD7}"/>
              </a:ext>
            </a:extLst>
          </p:cNvPr>
          <p:cNvSpPr>
            <a:spLocks noGrp="1" noChangeArrowheads="1"/>
          </p:cNvSpPr>
          <p:nvPr>
            <p:ph idx="1"/>
          </p:nvPr>
        </p:nvSpPr>
        <p:spPr>
          <a:xfrm>
            <a:off x="467544" y="1620000"/>
            <a:ext cx="8676456" cy="4248373"/>
          </a:xfrm>
        </p:spPr>
        <p:txBody>
          <a:bodyPr/>
          <a:lstStyle/>
          <a:p>
            <a:pPr marL="0" indent="0">
              <a:buNone/>
            </a:pPr>
            <a:r>
              <a:rPr lang="ja-JP" altLang="en-US" b="1" dirty="0">
                <a:solidFill>
                  <a:srgbClr val="000000"/>
                </a:solidFill>
                <a:latin typeface="メイリオ" panose="020B0604030504040204" pitchFamily="50" charset="-128"/>
                <a:ea typeface="メイリオ" panose="020B0604030504040204" pitchFamily="50" charset="-128"/>
                <a:cs typeface="+mj-cs"/>
              </a:rPr>
              <a:t>その</a:t>
            </a:r>
            <a:r>
              <a:rPr lang="en-US" altLang="ja-JP" b="1" dirty="0">
                <a:solidFill>
                  <a:srgbClr val="000000"/>
                </a:solidFill>
                <a:latin typeface="メイリオ" panose="020B0604030504040204" pitchFamily="50" charset="-128"/>
                <a:ea typeface="メイリオ" panose="020B0604030504040204" pitchFamily="50" charset="-128"/>
                <a:cs typeface="+mj-cs"/>
              </a:rPr>
              <a:t>1 </a:t>
            </a:r>
            <a:r>
              <a:rPr lang="ja-JP" altLang="en-US" b="1" dirty="0">
                <a:solidFill>
                  <a:srgbClr val="000000"/>
                </a:solidFill>
                <a:latin typeface="メイリオ" panose="020B0604030504040204" pitchFamily="50" charset="-128"/>
                <a:ea typeface="メイリオ" panose="020B0604030504040204" pitchFamily="50" charset="-128"/>
                <a:cs typeface="+mj-cs"/>
              </a:rPr>
              <a:t>社内の対策を決める</a:t>
            </a:r>
            <a:endParaRPr lang="en-US" altLang="ja-JP" b="1" dirty="0">
              <a:solidFill>
                <a:srgbClr val="000000"/>
              </a:solidFill>
              <a:latin typeface="メイリオ" panose="020B0604030504040204" pitchFamily="50" charset="-128"/>
              <a:ea typeface="メイリオ" panose="020B0604030504040204" pitchFamily="50" charset="-128"/>
              <a:cs typeface="+mj-cs"/>
            </a:endParaRPr>
          </a:p>
          <a:p>
            <a:pPr>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対策の検討と決定は、責任者･担当者と経営者が行います。</a:t>
            </a:r>
          </a:p>
          <a:p>
            <a:pPr>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診断項目ごとに対策を実施しない場合に考えられる被害･事故や、防止するための</a:t>
            </a:r>
            <a:r>
              <a:rPr lang="ja-JP" altLang="en-US" sz="2400" dirty="0">
                <a:solidFill>
                  <a:srgbClr val="ED656B"/>
                </a:solidFill>
                <a:latin typeface="メイリオ" panose="020B0604030504040204" pitchFamily="50" charset="-128"/>
                <a:ea typeface="メイリオ" panose="020B0604030504040204" pitchFamily="50" charset="-128"/>
              </a:rPr>
              <a:t>対策例が示されているので、</a:t>
            </a:r>
            <a:r>
              <a:rPr lang="ja-JP" altLang="en-US" sz="2400" dirty="0">
                <a:latin typeface="メイリオ" panose="020B0604030504040204" pitchFamily="50" charset="-128"/>
                <a:ea typeface="メイリオ" panose="020B0604030504040204" pitchFamily="50" charset="-128"/>
              </a:rPr>
              <a:t>参考にして検討します。</a:t>
            </a:r>
          </a:p>
          <a:p>
            <a:pPr>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検討するときには従業員の意見を聞き、職場環境や業務に適した対策を決定します。</a:t>
            </a:r>
          </a:p>
        </p:txBody>
      </p:sp>
      <mc:AlternateContent xmlns:mc="http://schemas.openxmlformats.org/markup-compatibility/2006" xmlns:pslz="http://schemas.microsoft.com/office/powerpoint/2016/slidezoom">
        <mc:Choice Requires="pslz">
          <p:graphicFrame>
            <p:nvGraphicFramePr>
              <p:cNvPr id="10" name="スライド ズーム 9">
                <a:extLst>
                  <a:ext uri="{FF2B5EF4-FFF2-40B4-BE49-F238E27FC236}">
                    <a16:creationId xmlns:a16="http://schemas.microsoft.com/office/drawing/2014/main" id="{9018128A-8E33-46F4-B158-5C4B56A2769F}"/>
                  </a:ext>
                </a:extLst>
              </p:cNvPr>
              <p:cNvGraphicFramePr>
                <a:graphicFrameLocks noChangeAspect="1"/>
              </p:cNvGraphicFramePr>
              <p:nvPr>
                <p:extLst>
                  <p:ext uri="{D42A27DB-BD31-4B8C-83A1-F6EECF244321}">
                    <p14:modId xmlns:p14="http://schemas.microsoft.com/office/powerpoint/2010/main" val="3214084458"/>
                  </p:ext>
                </p:extLst>
              </p:nvPr>
            </p:nvGraphicFramePr>
            <p:xfrm>
              <a:off x="-2450939" y="3664635"/>
              <a:ext cx="2286000" cy="1714500"/>
            </p:xfrm>
            <a:graphic>
              <a:graphicData uri="http://schemas.microsoft.com/office/powerpoint/2016/slidezoom">
                <pslz:sldZm>
                  <pslz:sldZmObj sldId="962" cId="1263429961">
                    <pslz:zmPr id="{F24883E5-6AD5-4D63-B55E-823833C65CB8}" returnToParent="0" transitionDur="1000">
                      <p166:blipFill xmlns:p166="http://schemas.microsoft.com/office/powerpoint/2016/6/main">
                        <a:blip r:embed="rId3"/>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10" name="スライド ズーム 9">
                <a:hlinkClick r:id="rId5" action="ppaction://hlinksldjump"/>
                <a:extLst>
                  <a:ext uri="{FF2B5EF4-FFF2-40B4-BE49-F238E27FC236}">
                    <a16:creationId xmlns:a16="http://schemas.microsoft.com/office/drawing/2014/main" id="{9018128A-8E33-46F4-B158-5C4B56A2769F}"/>
                  </a:ext>
                </a:extLst>
              </p:cNvPr>
              <p:cNvPicPr>
                <a:picLocks noGrp="1" noRot="1" noChangeAspect="1" noMove="1" noResize="1" noEditPoints="1" noAdjustHandles="1" noChangeArrowheads="1" noChangeShapeType="1"/>
              </p:cNvPicPr>
              <p:nvPr/>
            </p:nvPicPr>
            <p:blipFill>
              <a:blip r:embed="rId6"/>
              <a:stretch>
                <a:fillRect/>
              </a:stretch>
            </p:blipFill>
            <p:spPr>
              <a:xfrm>
                <a:off x="-2450939" y="3664635"/>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510590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a:extLst>
              <a:ext uri="{FF2B5EF4-FFF2-40B4-BE49-F238E27FC236}">
                <a16:creationId xmlns:a16="http://schemas.microsoft.com/office/drawing/2014/main" id="{1528D792-A134-440F-A05A-D67FA1AC2BD7}"/>
              </a:ext>
            </a:extLst>
          </p:cNvPr>
          <p:cNvSpPr>
            <a:spLocks noGrp="1" noChangeArrowheads="1"/>
          </p:cNvSpPr>
          <p:nvPr>
            <p:ph idx="1"/>
          </p:nvPr>
        </p:nvSpPr>
        <p:spPr>
          <a:xfrm>
            <a:off x="390970" y="1620000"/>
            <a:ext cx="8645526" cy="4248373"/>
          </a:xfrm>
        </p:spPr>
        <p:txBody>
          <a:bodyPr/>
          <a:lstStyle/>
          <a:p>
            <a:pPr marL="0" indent="0">
              <a:buNone/>
            </a:pPr>
            <a:r>
              <a:rPr lang="ja-JP" altLang="en-US" b="1" dirty="0">
                <a:solidFill>
                  <a:srgbClr val="000000"/>
                </a:solidFill>
                <a:latin typeface="メイリオ" panose="020B0604030504040204" pitchFamily="50" charset="-128"/>
                <a:ea typeface="メイリオ" panose="020B0604030504040204" pitchFamily="50" charset="-128"/>
                <a:cs typeface="+mj-cs"/>
              </a:rPr>
              <a:t>その２ 従業員に周知する</a:t>
            </a:r>
            <a:endParaRPr lang="en-US" altLang="ja-JP" b="1" dirty="0">
              <a:solidFill>
                <a:srgbClr val="000000"/>
              </a:solidFill>
              <a:latin typeface="メイリオ" panose="020B0604030504040204" pitchFamily="50" charset="-128"/>
              <a:ea typeface="メイリオ" panose="020B0604030504040204" pitchFamily="50" charset="-128"/>
              <a:cs typeface="+mj-cs"/>
            </a:endParaRPr>
          </a:p>
          <a:p>
            <a:pPr marL="0" indent="0">
              <a:buNone/>
            </a:pPr>
            <a:r>
              <a:rPr lang="ja-JP" altLang="en-US" sz="2400" dirty="0">
                <a:latin typeface="メイリオ" panose="020B0604030504040204" pitchFamily="50" charset="-128"/>
                <a:ea typeface="メイリオ" panose="020B0604030504040204" pitchFamily="50" charset="-128"/>
              </a:rPr>
              <a:t>対策が決まったら、対策例と連動した</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情報セキュリティハンドブック</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に対策を具体的に記述して、従業員に配付します。</a:t>
            </a:r>
            <a:endParaRPr lang="en-US" altLang="ja-JP" sz="24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情報セキュリティハンドブックは、責任者･担当者が作成します。</a:t>
            </a:r>
          </a:p>
          <a:p>
            <a:pPr>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ひな形に記載された例文を編集して、決定した対策を社内ルールとして明文化します。</a:t>
            </a:r>
            <a:endParaRPr lang="en-US" altLang="ja-JP" sz="2400" dirty="0">
              <a:latin typeface="メイリオ" panose="020B0604030504040204" pitchFamily="50" charset="-128"/>
              <a:ea typeface="メイリオ" panose="020B0604030504040204" pitchFamily="50" charset="-128"/>
            </a:endParaRPr>
          </a:p>
        </p:txBody>
      </p:sp>
      <p:sp>
        <p:nvSpPr>
          <p:cNvPr id="6" name="タイトル 1">
            <a:extLst>
              <a:ext uri="{FF2B5EF4-FFF2-40B4-BE49-F238E27FC236}">
                <a16:creationId xmlns:a16="http://schemas.microsoft.com/office/drawing/2014/main" id="{3C6F9F30-B0E6-4E99-8743-D5B3DD88925A}"/>
              </a:ext>
            </a:extLst>
          </p:cNvPr>
          <p:cNvSpPr>
            <a:spLocks noGrp="1" noChangeArrowheads="1"/>
          </p:cNvSpPr>
          <p:nvPr>
            <p:ph type="title"/>
          </p:nvPr>
        </p:nvSpPr>
        <p:spPr>
          <a:xfrm>
            <a:off x="539750" y="260350"/>
            <a:ext cx="7345363" cy="993775"/>
          </a:xfrm>
        </p:spPr>
        <p:txBody>
          <a:bodyPr/>
          <a:lstStyle/>
          <a:p>
            <a:r>
              <a:rPr lang="ja-JP" altLang="en-US" sz="2400" b="1" dirty="0">
                <a:solidFill>
                  <a:srgbClr val="000000"/>
                </a:solidFill>
                <a:latin typeface="Meiryo UI" panose="020B0604030504040204" pitchFamily="50" charset="-128"/>
                <a:ea typeface="Meiryo UI" panose="020B0604030504040204" pitchFamily="50" charset="-128"/>
              </a:rPr>
              <a:t>５分でできる！情報セキュリティ自社診断</a:t>
            </a:r>
            <a:br>
              <a:rPr lang="en-US" altLang="ja-JP" sz="2400" b="1" dirty="0">
                <a:solidFill>
                  <a:srgbClr val="000000"/>
                </a:solidFill>
                <a:latin typeface="Meiryo UI" panose="020B0604030504040204" pitchFamily="50" charset="-128"/>
                <a:ea typeface="Meiryo UI" panose="020B0604030504040204" pitchFamily="50" charset="-128"/>
              </a:rPr>
            </a:br>
            <a:r>
              <a:rPr lang="ja-JP" altLang="en-US" b="1" dirty="0">
                <a:solidFill>
                  <a:srgbClr val="000000"/>
                </a:solidFill>
                <a:latin typeface="メイリオ" panose="020B0604030504040204" pitchFamily="50" charset="-128"/>
                <a:ea typeface="メイリオ" panose="020B0604030504040204" pitchFamily="50" charset="-128"/>
              </a:rPr>
              <a:t>具体的な対策・周知の進め方</a:t>
            </a:r>
          </a:p>
        </p:txBody>
      </p:sp>
      <p:sp>
        <p:nvSpPr>
          <p:cNvPr id="5" name="テキスト ボックス 4">
            <a:extLst>
              <a:ext uri="{FF2B5EF4-FFF2-40B4-BE49-F238E27FC236}">
                <a16:creationId xmlns:a16="http://schemas.microsoft.com/office/drawing/2014/main" id="{AE5E6F45-01F8-457C-B178-C35CB615D03B}"/>
              </a:ext>
            </a:extLst>
          </p:cNvPr>
          <p:cNvSpPr txBox="1"/>
          <p:nvPr/>
        </p:nvSpPr>
        <p:spPr>
          <a:xfrm>
            <a:off x="467543" y="5733256"/>
            <a:ext cx="5884944" cy="584775"/>
          </a:xfrm>
          <a:prstGeom prst="rect">
            <a:avLst/>
          </a:prstGeom>
          <a:noFill/>
        </p:spPr>
        <p:txBody>
          <a:bodyPr wrap="none" rtlCol="0">
            <a:spAutoFit/>
          </a:bodyPr>
          <a:lstStyle/>
          <a:p>
            <a:r>
              <a:rPr lang="ja-JP" altLang="en-US" sz="1600" dirty="0">
                <a:latin typeface="Meiryo UI" panose="020B0604030504040204" pitchFamily="50" charset="-128"/>
                <a:ea typeface="Meiryo UI" panose="020B0604030504040204" pitchFamily="50" charset="-128"/>
              </a:rPr>
              <a:t>情報セキュリティハンドブック</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ひな形</a:t>
            </a:r>
            <a:r>
              <a:rPr lang="en-US" altLang="ja-JP" sz="1600" dirty="0">
                <a:latin typeface="Meiryo UI" panose="020B0604030504040204" pitchFamily="50" charset="-128"/>
                <a:ea typeface="Meiryo UI" panose="020B0604030504040204" pitchFamily="50" charset="-128"/>
              </a:rPr>
              <a:t>)</a:t>
            </a:r>
          </a:p>
          <a:p>
            <a:r>
              <a:rPr lang="en-US" altLang="ja-JP" sz="1600" dirty="0">
                <a:solidFill>
                  <a:srgbClr val="0000FF"/>
                </a:solidFill>
                <a:latin typeface="Meiryo UI" panose="020B0604030504040204" pitchFamily="50" charset="-128"/>
                <a:ea typeface="Meiryo UI" panose="020B0604030504040204" pitchFamily="50" charset="-128"/>
              </a:rPr>
              <a:t>https://www.ipa.go.jp/security/keihatsu/sme/guideline/</a:t>
            </a:r>
            <a:endParaRPr lang="ja-JP" altLang="en-US" sz="1600" dirty="0">
              <a:solidFill>
                <a:srgbClr val="0000FF"/>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DBC4D7AE-1E15-49BD-96A9-538CB58F5F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4710" y="4447132"/>
            <a:ext cx="1007147" cy="14296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3429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タイトル 1">
            <a:extLst>
              <a:ext uri="{FF2B5EF4-FFF2-40B4-BE49-F238E27FC236}">
                <a16:creationId xmlns:a16="http://schemas.microsoft.com/office/drawing/2014/main" id="{E3E44B1E-2CE4-4CC4-81F2-F7DC37EE76A7}"/>
              </a:ext>
            </a:extLst>
          </p:cNvPr>
          <p:cNvSpPr>
            <a:spLocks noGrp="1" noChangeArrowheads="1"/>
          </p:cNvSpPr>
          <p:nvPr>
            <p:ph type="title"/>
          </p:nvPr>
        </p:nvSpPr>
        <p:spPr/>
        <p:txBody>
          <a:bodyPr/>
          <a:lstStyle/>
          <a:p>
            <a:r>
              <a:rPr lang="ja-JP" altLang="en-US" b="1" dirty="0">
                <a:solidFill>
                  <a:srgbClr val="000000"/>
                </a:solidFill>
                <a:latin typeface="メイリオ" panose="020B0604030504040204" pitchFamily="50" charset="-128"/>
                <a:ea typeface="メイリオ" panose="020B0604030504040204" pitchFamily="50" charset="-128"/>
              </a:rPr>
              <a:t>自社の重要情報は何だろう？</a:t>
            </a:r>
          </a:p>
        </p:txBody>
      </p:sp>
      <p:sp>
        <p:nvSpPr>
          <p:cNvPr id="25603" name="コンテンツ プレースホルダー 2">
            <a:extLst>
              <a:ext uri="{FF2B5EF4-FFF2-40B4-BE49-F238E27FC236}">
                <a16:creationId xmlns:a16="http://schemas.microsoft.com/office/drawing/2014/main" id="{7164B8AA-6B5D-4AC3-B4D1-3DC3E8A4DB5C}"/>
              </a:ext>
            </a:extLst>
          </p:cNvPr>
          <p:cNvSpPr>
            <a:spLocks noGrp="1" noChangeArrowheads="1"/>
          </p:cNvSpPr>
          <p:nvPr>
            <p:ph idx="1"/>
          </p:nvPr>
        </p:nvSpPr>
        <p:spPr/>
        <p:txBody>
          <a:bodyPr/>
          <a:lstStyle/>
          <a:p>
            <a:pPr>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漏えいしたり、改ざんされたり、利用できなくなると、組織や個人に損害が発生する可能性がある情報が重要情報です。</a:t>
            </a:r>
          </a:p>
          <a:p>
            <a:pPr lvl="1">
              <a:lnSpc>
                <a:spcPts val="2400"/>
              </a:lnSpc>
              <a:spcBef>
                <a:spcPts val="1200"/>
              </a:spcBef>
              <a:buFont typeface="Wingdings" panose="05000000000000000000" pitchFamily="2" charset="2"/>
              <a:buChar char="Ø"/>
            </a:pPr>
            <a:r>
              <a:rPr lang="ja-JP" altLang="en-US" sz="2400" dirty="0">
                <a:solidFill>
                  <a:srgbClr val="ED656B"/>
                </a:solidFill>
                <a:latin typeface="Meiryo UI" panose="020B0604030504040204" pitchFamily="50" charset="-128"/>
                <a:ea typeface="Meiryo UI" panose="020B0604030504040204" pitchFamily="50" charset="-128"/>
              </a:rPr>
              <a:t>顧客の氏名、住所、メアド、クレジットカード情報などの個人情報</a:t>
            </a:r>
          </a:p>
          <a:p>
            <a:pPr lvl="1">
              <a:lnSpc>
                <a:spcPts val="2400"/>
              </a:lnSpc>
              <a:spcBef>
                <a:spcPts val="1200"/>
              </a:spcBef>
              <a:buFont typeface="Wingdings" panose="05000000000000000000" pitchFamily="2" charset="2"/>
              <a:buChar char="Ø"/>
            </a:pPr>
            <a:r>
              <a:rPr lang="ja-JP" altLang="en-US" sz="2400" dirty="0">
                <a:solidFill>
                  <a:srgbClr val="ED656B"/>
                </a:solidFill>
                <a:latin typeface="Meiryo UI" panose="020B0604030504040204" pitchFamily="50" charset="-128"/>
                <a:ea typeface="Meiryo UI" panose="020B0604030504040204" pitchFamily="50" charset="-128"/>
              </a:rPr>
              <a:t>従業員のマイナンバー、履歴書、顔写真などの個人情報</a:t>
            </a:r>
          </a:p>
          <a:p>
            <a:pPr lvl="1">
              <a:lnSpc>
                <a:spcPts val="2400"/>
              </a:lnSpc>
              <a:spcBef>
                <a:spcPts val="1200"/>
              </a:spcBef>
              <a:buFont typeface="Wingdings" panose="05000000000000000000" pitchFamily="2" charset="2"/>
              <a:buChar char="Ø"/>
            </a:pPr>
            <a:r>
              <a:rPr lang="ja-JP" altLang="en-US" sz="2400" dirty="0">
                <a:solidFill>
                  <a:srgbClr val="ED656B"/>
                </a:solidFill>
                <a:latin typeface="Meiryo UI" panose="020B0604030504040204" pitchFamily="50" charset="-128"/>
                <a:ea typeface="Meiryo UI" panose="020B0604030504040204" pitchFamily="50" charset="-128"/>
              </a:rPr>
              <a:t>売上増加に不可欠な営業情報</a:t>
            </a:r>
          </a:p>
          <a:p>
            <a:pPr lvl="1">
              <a:lnSpc>
                <a:spcPts val="2400"/>
              </a:lnSpc>
              <a:spcBef>
                <a:spcPts val="1200"/>
              </a:spcBef>
              <a:buFont typeface="Wingdings" panose="05000000000000000000" pitchFamily="2" charset="2"/>
              <a:buChar char="Ø"/>
            </a:pPr>
            <a:r>
              <a:rPr lang="ja-JP" altLang="en-US" sz="2400" dirty="0">
                <a:solidFill>
                  <a:srgbClr val="ED656B"/>
                </a:solidFill>
                <a:latin typeface="Meiryo UI" panose="020B0604030504040204" pitchFamily="50" charset="-128"/>
                <a:ea typeface="Meiryo UI" panose="020B0604030504040204" pitchFamily="50" charset="-128"/>
              </a:rPr>
              <a:t>ノウハウ、独自技術などの機密情報</a:t>
            </a:r>
          </a:p>
          <a:p>
            <a:pPr>
              <a:spcBef>
                <a:spcPts val="18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自社の重要情報は何か？を認識することが情報セキュリティ対策の第一歩です。</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a:extLst>
              <a:ext uri="{FF2B5EF4-FFF2-40B4-BE49-F238E27FC236}">
                <a16:creationId xmlns:a16="http://schemas.microsoft.com/office/drawing/2014/main" id="{33F91D96-3FE1-4BFB-904B-37DAEA76D048}"/>
              </a:ext>
            </a:extLst>
          </p:cNvPr>
          <p:cNvSpPr>
            <a:spLocks noGrp="1" noChangeArrowheads="1"/>
          </p:cNvSpPr>
          <p:nvPr>
            <p:ph idx="1"/>
          </p:nvPr>
        </p:nvSpPr>
        <p:spPr/>
        <p:txBody>
          <a:bodyPr/>
          <a:lstStyle/>
          <a:p>
            <a:pPr algn="ctr">
              <a:spcBef>
                <a:spcPct val="0"/>
              </a:spcBef>
              <a:buFontTx/>
              <a:buNone/>
            </a:pPr>
            <a:r>
              <a:rPr lang="ja-JP" altLang="en-US" sz="2800" b="1" dirty="0">
                <a:solidFill>
                  <a:srgbClr val="000000"/>
                </a:solidFill>
                <a:latin typeface="メイリオ" panose="020B0604030504040204" pitchFamily="50" charset="-128"/>
                <a:ea typeface="メイリオ" panose="020B0604030504040204" pitchFamily="50" charset="-128"/>
                <a:cs typeface="+mj-cs"/>
              </a:rPr>
              <a:t>５分でできる！情報セキュリティ自社診断</a:t>
            </a:r>
            <a:endParaRPr lang="en-US" altLang="ja-JP" sz="2800" b="1" dirty="0">
              <a:solidFill>
                <a:srgbClr val="000000"/>
              </a:solidFill>
              <a:latin typeface="メイリオ" panose="020B0604030504040204" pitchFamily="50" charset="-128"/>
              <a:ea typeface="メイリオ" panose="020B0604030504040204" pitchFamily="50" charset="-128"/>
              <a:cs typeface="+mj-cs"/>
            </a:endParaRPr>
          </a:p>
          <a:p>
            <a:pPr algn="ctr">
              <a:buFontTx/>
              <a:buNone/>
            </a:pPr>
            <a:r>
              <a:rPr lang="en-US" altLang="ja-JP" sz="5400" b="1" dirty="0">
                <a:solidFill>
                  <a:srgbClr val="ED7D3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No.</a:t>
            </a:r>
            <a:r>
              <a:rPr lang="ja-JP" altLang="en-US" sz="5400" b="1" dirty="0">
                <a:solidFill>
                  <a:srgbClr val="ED7D3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１～５</a:t>
            </a:r>
            <a:endParaRPr lang="en-US" altLang="ja-JP" sz="5400" b="1" dirty="0">
              <a:solidFill>
                <a:srgbClr val="ED7D3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algn="ctr">
              <a:buFontTx/>
              <a:buNone/>
            </a:pPr>
            <a:r>
              <a:rPr lang="ja-JP" altLang="en-US" sz="7200" b="1" dirty="0">
                <a:solidFill>
                  <a:srgbClr val="ED7D3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基本的対策</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
            <a:extLst>
              <a:ext uri="{FF2B5EF4-FFF2-40B4-BE49-F238E27FC236}">
                <a16:creationId xmlns:a16="http://schemas.microsoft.com/office/drawing/2014/main" id="{77F49C7B-D024-4363-B084-A15A5F0B9524}"/>
              </a:ext>
            </a:extLst>
          </p:cNvPr>
          <p:cNvSpPr txBox="1">
            <a:spLocks/>
          </p:cNvSpPr>
          <p:nvPr/>
        </p:nvSpPr>
        <p:spPr bwMode="auto">
          <a:xfrm>
            <a:off x="468313" y="187672"/>
            <a:ext cx="698341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a:solidFill>
                  <a:schemeClr val="tx1"/>
                </a:solidFill>
                <a:latin typeface="+mj-ea"/>
                <a:ea typeface="+mj-ea"/>
                <a:cs typeface="+mj-cs"/>
              </a:defRPr>
            </a:lvl1pPr>
            <a:lvl2pPr algn="l" rtl="0" eaLnBrk="1" fontAlgn="base" hangingPunct="1">
              <a:spcBef>
                <a:spcPct val="0"/>
              </a:spcBef>
              <a:spcAft>
                <a:spcPct val="0"/>
              </a:spcAft>
              <a:defRPr kumimoji="1" sz="3600">
                <a:solidFill>
                  <a:srgbClr val="000066"/>
                </a:solidFill>
                <a:latin typeface="Arial" charset="0"/>
                <a:ea typeface="ＭＳ Ｐゴシック" charset="-128"/>
              </a:defRPr>
            </a:lvl2pPr>
            <a:lvl3pPr algn="l" rtl="0" eaLnBrk="1" fontAlgn="base" hangingPunct="1">
              <a:spcBef>
                <a:spcPct val="0"/>
              </a:spcBef>
              <a:spcAft>
                <a:spcPct val="0"/>
              </a:spcAft>
              <a:defRPr kumimoji="1" sz="3600">
                <a:solidFill>
                  <a:srgbClr val="000066"/>
                </a:solidFill>
                <a:latin typeface="Arial" charset="0"/>
                <a:ea typeface="ＭＳ Ｐゴシック" charset="-128"/>
              </a:defRPr>
            </a:lvl3pPr>
            <a:lvl4pPr algn="l" rtl="0" eaLnBrk="1" fontAlgn="base" hangingPunct="1">
              <a:spcBef>
                <a:spcPct val="0"/>
              </a:spcBef>
              <a:spcAft>
                <a:spcPct val="0"/>
              </a:spcAft>
              <a:defRPr kumimoji="1" sz="3600">
                <a:solidFill>
                  <a:srgbClr val="000066"/>
                </a:solidFill>
                <a:latin typeface="Arial" charset="0"/>
                <a:ea typeface="ＭＳ Ｐゴシック" charset="-128"/>
              </a:defRPr>
            </a:lvl4pPr>
            <a:lvl5pPr algn="l" rtl="0" eaLnBrk="1" fontAlgn="base" hangingPunct="1">
              <a:spcBef>
                <a:spcPct val="0"/>
              </a:spcBef>
              <a:spcAft>
                <a:spcPct val="0"/>
              </a:spcAft>
              <a:defRPr kumimoji="1" sz="3600">
                <a:solidFill>
                  <a:srgbClr val="000066"/>
                </a:solidFill>
                <a:latin typeface="Arial" charset="0"/>
                <a:ea typeface="ＭＳ Ｐゴシック" charset="-128"/>
              </a:defRPr>
            </a:lvl5pPr>
            <a:lvl6pPr marL="457198" algn="l" rtl="0" eaLnBrk="1" fontAlgn="base" hangingPunct="1">
              <a:spcBef>
                <a:spcPct val="0"/>
              </a:spcBef>
              <a:spcAft>
                <a:spcPct val="0"/>
              </a:spcAft>
              <a:defRPr kumimoji="1" sz="3600">
                <a:solidFill>
                  <a:srgbClr val="003399"/>
                </a:solidFill>
                <a:latin typeface="Arial" charset="0"/>
                <a:ea typeface="ＭＳ Ｐゴシック" charset="-128"/>
              </a:defRPr>
            </a:lvl6pPr>
            <a:lvl7pPr marL="914395" algn="l" rtl="0" eaLnBrk="1" fontAlgn="base" hangingPunct="1">
              <a:spcBef>
                <a:spcPct val="0"/>
              </a:spcBef>
              <a:spcAft>
                <a:spcPct val="0"/>
              </a:spcAft>
              <a:defRPr kumimoji="1" sz="3600">
                <a:solidFill>
                  <a:srgbClr val="003399"/>
                </a:solidFill>
                <a:latin typeface="Arial" charset="0"/>
                <a:ea typeface="ＭＳ Ｐゴシック" charset="-128"/>
              </a:defRPr>
            </a:lvl7pPr>
            <a:lvl8pPr marL="1371592" algn="l" rtl="0" eaLnBrk="1" fontAlgn="base" hangingPunct="1">
              <a:spcBef>
                <a:spcPct val="0"/>
              </a:spcBef>
              <a:spcAft>
                <a:spcPct val="0"/>
              </a:spcAft>
              <a:defRPr kumimoji="1" sz="3600">
                <a:solidFill>
                  <a:srgbClr val="003399"/>
                </a:solidFill>
                <a:latin typeface="Arial" charset="0"/>
                <a:ea typeface="ＭＳ Ｐゴシック" charset="-128"/>
              </a:defRPr>
            </a:lvl8pPr>
            <a:lvl9pPr marL="1828789" algn="l" rtl="0" eaLnBrk="1" fontAlgn="base" hangingPunct="1">
              <a:spcBef>
                <a:spcPct val="0"/>
              </a:spcBef>
              <a:spcAft>
                <a:spcPct val="0"/>
              </a:spcAft>
              <a:defRPr kumimoji="1" sz="3600">
                <a:solidFill>
                  <a:srgbClr val="003399"/>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sz="4400" b="1" dirty="0">
                <a:latin typeface="メイリオ" panose="020B0604030504040204" pitchFamily="50" charset="-128"/>
                <a:ea typeface="メイリオ" panose="020B0604030504040204" pitchFamily="50" charset="-128"/>
              </a:rPr>
              <a:t>基本的対策</a:t>
            </a:r>
          </a:p>
        </p:txBody>
      </p:sp>
      <p:graphicFrame>
        <p:nvGraphicFramePr>
          <p:cNvPr id="16" name="コンテンツ プレースホルダー 4">
            <a:extLst>
              <a:ext uri="{FF2B5EF4-FFF2-40B4-BE49-F238E27FC236}">
                <a16:creationId xmlns:a16="http://schemas.microsoft.com/office/drawing/2014/main" id="{31653DFB-2BF0-4155-80E4-5252814EA1F9}"/>
              </a:ext>
            </a:extLst>
          </p:cNvPr>
          <p:cNvGraphicFramePr>
            <a:graphicFrameLocks/>
          </p:cNvGraphicFramePr>
          <p:nvPr>
            <p:extLst>
              <p:ext uri="{D42A27DB-BD31-4B8C-83A1-F6EECF244321}">
                <p14:modId xmlns:p14="http://schemas.microsoft.com/office/powerpoint/2010/main" val="3280780321"/>
              </p:ext>
            </p:extLst>
          </p:nvPr>
        </p:nvGraphicFramePr>
        <p:xfrm>
          <a:off x="468000" y="1590561"/>
          <a:ext cx="8394007" cy="3312160"/>
        </p:xfrm>
        <a:graphic>
          <a:graphicData uri="http://schemas.openxmlformats.org/drawingml/2006/table">
            <a:tbl>
              <a:tblPr firstRow="1" bandRow="1"/>
              <a:tblGrid>
                <a:gridCol w="529260">
                  <a:extLst>
                    <a:ext uri="{9D8B030D-6E8A-4147-A177-3AD203B41FA5}">
                      <a16:colId xmlns:a16="http://schemas.microsoft.com/office/drawing/2014/main" val="20000"/>
                    </a:ext>
                  </a:extLst>
                </a:gridCol>
                <a:gridCol w="5962635">
                  <a:extLst>
                    <a:ext uri="{9D8B030D-6E8A-4147-A177-3AD203B41FA5}">
                      <a16:colId xmlns:a16="http://schemas.microsoft.com/office/drawing/2014/main" val="20001"/>
                    </a:ext>
                  </a:extLst>
                </a:gridCol>
                <a:gridCol w="475528">
                  <a:extLst>
                    <a:ext uri="{9D8B030D-6E8A-4147-A177-3AD203B41FA5}">
                      <a16:colId xmlns:a16="http://schemas.microsoft.com/office/drawing/2014/main" val="20002"/>
                    </a:ext>
                  </a:extLst>
                </a:gridCol>
                <a:gridCol w="475528">
                  <a:extLst>
                    <a:ext uri="{9D8B030D-6E8A-4147-A177-3AD203B41FA5}">
                      <a16:colId xmlns:a16="http://schemas.microsoft.com/office/drawing/2014/main" val="20003"/>
                    </a:ext>
                  </a:extLst>
                </a:gridCol>
                <a:gridCol w="475528">
                  <a:extLst>
                    <a:ext uri="{9D8B030D-6E8A-4147-A177-3AD203B41FA5}">
                      <a16:colId xmlns:a16="http://schemas.microsoft.com/office/drawing/2014/main" val="20004"/>
                    </a:ext>
                  </a:extLst>
                </a:gridCol>
                <a:gridCol w="475528">
                  <a:extLst>
                    <a:ext uri="{9D8B030D-6E8A-4147-A177-3AD203B41FA5}">
                      <a16:colId xmlns:a16="http://schemas.microsoft.com/office/drawing/2014/main" val="20005"/>
                    </a:ext>
                  </a:extLst>
                </a:gridCol>
              </a:tblGrid>
              <a:tr h="370840">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r>
                        <a:rPr kumimoji="1" lang="en-US" altLang="ja-JP" dirty="0">
                          <a:latin typeface="メイリオ" panose="020B0604030504040204" pitchFamily="50" charset="-128"/>
                          <a:ea typeface="メイリオ" panose="020B0604030504040204" pitchFamily="50" charset="-128"/>
                        </a:rPr>
                        <a:t>No.</a:t>
                      </a:r>
                      <a:endParaRPr kumimoji="1" lang="ja-JP" altLang="en-US" dirty="0">
                        <a:latin typeface="メイリオ" panose="020B0604030504040204" pitchFamily="50" charset="-128"/>
                        <a:ea typeface="メイリオ"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dirty="0">
                          <a:latin typeface="メイリオ" panose="020B0604030504040204" pitchFamily="50" charset="-128"/>
                          <a:ea typeface="メイリオ" panose="020B0604030504040204" pitchFamily="50" charset="-128"/>
                        </a:rPr>
                        <a:t>診断内容</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実施</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している</a:t>
                      </a:r>
                      <a:endParaRPr kumimoji="1" lang="en-US" altLang="ja-JP" sz="900" dirty="0">
                        <a:latin typeface="メイリオ" panose="020B0604030504040204" pitchFamily="50" charset="-128"/>
                        <a:ea typeface="メイリオ" panose="020B0604030504040204" pitchFamily="50" charset="-128"/>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一部実施</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している</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実施</a:t>
                      </a:r>
                      <a:br>
                        <a:rPr kumimoji="1" lang="en-US" altLang="ja-JP" sz="900" dirty="0">
                          <a:latin typeface="メイリオ" panose="020B0604030504040204" pitchFamily="50" charset="-128"/>
                          <a:ea typeface="メイリオ" panose="020B0604030504040204" pitchFamily="50" charset="-128"/>
                        </a:rPr>
                      </a:br>
                      <a:r>
                        <a:rPr kumimoji="1" lang="ja-JP" altLang="en-US" sz="800" dirty="0">
                          <a:latin typeface="メイリオ" panose="020B0604030504040204" pitchFamily="50" charset="-128"/>
                          <a:ea typeface="メイリオ" panose="020B0604030504040204" pitchFamily="50" charset="-128"/>
                        </a:rPr>
                        <a:t>していない</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わから</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ない</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9900"/>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Meiryo UI" panose="020B0604030504040204" pitchFamily="50" charset="-128"/>
                          <a:ea typeface="Meiryo UI" panose="020B0604030504040204" pitchFamily="50" charset="-128"/>
                        </a:rPr>
                        <a:t>パソコンやスマホなど情報機器の</a:t>
                      </a:r>
                      <a:r>
                        <a:rPr kumimoji="1" lang="en-US" altLang="ja-JP" dirty="0">
                          <a:latin typeface="Meiryo UI" panose="020B0604030504040204" pitchFamily="50" charset="-128"/>
                          <a:ea typeface="Meiryo UI" panose="020B0604030504040204" pitchFamily="50" charset="-128"/>
                        </a:rPr>
                        <a:t>OS </a:t>
                      </a:r>
                      <a:r>
                        <a:rPr kumimoji="1" lang="ja-JP" altLang="en-US" dirty="0">
                          <a:latin typeface="Meiryo UI" panose="020B0604030504040204" pitchFamily="50" charset="-128"/>
                          <a:ea typeface="Meiryo UI" panose="020B0604030504040204" pitchFamily="50" charset="-128"/>
                        </a:rPr>
                        <a:t>やソフトウェアは常に最新の状態にしていますか？</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4</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2</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0</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-1</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Meiryo UI" panose="020B0604030504040204" pitchFamily="50" charset="-128"/>
                          <a:ea typeface="Meiryo UI" panose="020B0604030504040204" pitchFamily="50" charset="-128"/>
                        </a:rPr>
                        <a:t>パソコンやスマホなどにはウイルス対策ソフトを導入し、</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ウイルス定義ファイル</a:t>
                      </a:r>
                      <a:r>
                        <a:rPr kumimoji="1" lang="en-US" altLang="ja-JP" sz="1200" dirty="0">
                          <a:latin typeface="Meiryo UI" panose="020B0604030504040204" pitchFamily="50" charset="-128"/>
                          <a:ea typeface="Meiryo UI" panose="020B0604030504040204" pitchFamily="50" charset="-128"/>
                        </a:rPr>
                        <a:t>※1 </a:t>
                      </a:r>
                      <a:r>
                        <a:rPr kumimoji="1" lang="ja-JP" altLang="en-US" dirty="0">
                          <a:latin typeface="Meiryo UI" panose="020B0604030504040204" pitchFamily="50" charset="-128"/>
                          <a:ea typeface="Meiryo UI" panose="020B0604030504040204" pitchFamily="50" charset="-128"/>
                        </a:rPr>
                        <a:t>は最新の状態にしていますか？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4</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2</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0</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-1</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3</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Meiryo UI" panose="020B0604030504040204" pitchFamily="50" charset="-128"/>
                          <a:ea typeface="Meiryo UI" panose="020B0604030504040204" pitchFamily="50" charset="-128"/>
                        </a:rPr>
                        <a:t>パスワードは破られにくい「長く」「複雑な」パスワードを設定していますか？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4</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2</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0</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-1</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4</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Meiryo UI" panose="020B0604030504040204" pitchFamily="50" charset="-128"/>
                          <a:ea typeface="Meiryo UI" panose="020B0604030504040204" pitchFamily="50" charset="-128"/>
                        </a:rPr>
                        <a:t>重要情報</a:t>
                      </a:r>
                      <a:r>
                        <a:rPr kumimoji="1" lang="en-US" altLang="ja-JP" sz="1200" dirty="0">
                          <a:latin typeface="Meiryo UI" panose="020B0604030504040204" pitchFamily="50" charset="-128"/>
                          <a:ea typeface="Meiryo UI" panose="020B0604030504040204" pitchFamily="50" charset="-128"/>
                        </a:rPr>
                        <a:t>※2 </a:t>
                      </a:r>
                      <a:r>
                        <a:rPr kumimoji="1" lang="ja-JP" altLang="en-US" dirty="0">
                          <a:latin typeface="Meiryo UI" panose="020B0604030504040204" pitchFamily="50" charset="-128"/>
                          <a:ea typeface="Meiryo UI" panose="020B0604030504040204" pitchFamily="50" charset="-128"/>
                        </a:rPr>
                        <a:t>に対する適切なアクセス制限を行っていますか？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4</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2</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0</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-1</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5</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Meiryo UI" panose="020B0604030504040204" pitchFamily="50" charset="-128"/>
                          <a:ea typeface="Meiryo UI" panose="020B0604030504040204" pitchFamily="50" charset="-128"/>
                        </a:rPr>
                        <a:t>新たな脅威や攻撃の手口を知り対策を社内共有する仕組みはできていますか？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4</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2</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0</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Meiryo UI" panose="020B0604030504040204" pitchFamily="50" charset="-128"/>
                          <a:ea typeface="Meiryo UI" panose="020B0604030504040204" pitchFamily="50" charset="-128"/>
                        </a:rPr>
                        <a:t>-1</a:t>
                      </a:r>
                      <a:endParaRPr kumimoji="1" lang="ja-JP" altLang="en-US" dirty="0">
                        <a:latin typeface="Meiryo UI" panose="020B0604030504040204" pitchFamily="50" charset="-128"/>
                        <a:ea typeface="Meiryo UI"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5"/>
                  </a:ext>
                </a:extLst>
              </a:tr>
            </a:tbl>
          </a:graphicData>
        </a:graphic>
      </p:graphicFrame>
      <p:sp>
        <p:nvSpPr>
          <p:cNvPr id="17" name="正方形/長方形 16">
            <a:extLst>
              <a:ext uri="{FF2B5EF4-FFF2-40B4-BE49-F238E27FC236}">
                <a16:creationId xmlns:a16="http://schemas.microsoft.com/office/drawing/2014/main" id="{6C90623E-B320-48C4-9EE0-A8A5A937EA96}"/>
              </a:ext>
            </a:extLst>
          </p:cNvPr>
          <p:cNvSpPr/>
          <p:nvPr/>
        </p:nvSpPr>
        <p:spPr>
          <a:xfrm>
            <a:off x="444252" y="5190291"/>
            <a:ext cx="8592244" cy="830997"/>
          </a:xfrm>
          <a:prstGeom prst="rect">
            <a:avLst/>
          </a:prstGeom>
        </p:spPr>
        <p:txBody>
          <a:bodyPr wrap="square">
            <a:spAutoFit/>
          </a:bodyPr>
          <a:lstStyle/>
          <a:p>
            <a:pPr eaLnBrk="1" fontAlgn="auto" hangingPunct="1">
              <a:spcBef>
                <a:spcPts val="0"/>
              </a:spcBef>
              <a:spcAft>
                <a:spcPts val="0"/>
              </a:spcAft>
              <a:defRPr/>
            </a:pPr>
            <a:r>
              <a:rPr lang="en-US" altLang="ja-JP" sz="1600" dirty="0">
                <a:solidFill>
                  <a:srgbClr val="000000"/>
                </a:solidFill>
                <a:latin typeface="Meiryo UI" panose="020B0604030504040204" pitchFamily="50" charset="-128"/>
                <a:ea typeface="Meiryo UI" panose="020B0604030504040204" pitchFamily="50" charset="-128"/>
              </a:rPr>
              <a:t>※1</a:t>
            </a:r>
            <a:r>
              <a:rPr lang="ja-JP" altLang="en-US" sz="1600" dirty="0">
                <a:solidFill>
                  <a:srgbClr val="000000"/>
                </a:solidFill>
                <a:latin typeface="Meiryo UI" panose="020B0604030504040204" pitchFamily="50" charset="-128"/>
                <a:ea typeface="Meiryo UI" panose="020B0604030504040204" pitchFamily="50" charset="-128"/>
              </a:rPr>
              <a:t>　コンピュータウイルスを検出するためのデータベースファイル「パターンファイル」とも呼ばれる</a:t>
            </a:r>
          </a:p>
          <a:p>
            <a:pPr eaLnBrk="1" fontAlgn="auto" hangingPunct="1">
              <a:spcBef>
                <a:spcPts val="0"/>
              </a:spcBef>
              <a:spcAft>
                <a:spcPts val="0"/>
              </a:spcAft>
              <a:defRPr/>
            </a:pPr>
            <a:r>
              <a:rPr lang="en-US" altLang="ja-JP" sz="1600" dirty="0">
                <a:solidFill>
                  <a:srgbClr val="000000"/>
                </a:solidFill>
                <a:latin typeface="Meiryo UI" panose="020B0604030504040204" pitchFamily="50" charset="-128"/>
                <a:ea typeface="Meiryo UI" panose="020B0604030504040204" pitchFamily="50" charset="-128"/>
              </a:rPr>
              <a:t>※2</a:t>
            </a:r>
            <a:r>
              <a:rPr lang="ja-JP" altLang="en-US" sz="1600" dirty="0">
                <a:solidFill>
                  <a:srgbClr val="000000"/>
                </a:solidFill>
                <a:latin typeface="Meiryo UI" panose="020B0604030504040204" pitchFamily="50" charset="-128"/>
                <a:ea typeface="Meiryo UI" panose="020B0604030504040204" pitchFamily="50" charset="-128"/>
              </a:rPr>
              <a:t>　営業秘密など事業に必要で組織にとって価値のある情報や顧客や、従業員の個人情報など</a:t>
            </a:r>
            <a:endParaRPr lang="en-US" altLang="ja-JP" sz="1600" dirty="0">
              <a:solidFill>
                <a:srgbClr val="000000"/>
              </a:solidFill>
              <a:latin typeface="Meiryo UI" panose="020B0604030504040204" pitchFamily="50" charset="-128"/>
              <a:ea typeface="Meiryo UI" panose="020B0604030504040204" pitchFamily="50" charset="-128"/>
            </a:endParaRPr>
          </a:p>
          <a:p>
            <a:pPr eaLnBrk="1" fontAlgn="auto" hangingPunct="1">
              <a:spcBef>
                <a:spcPts val="0"/>
              </a:spcBef>
              <a:spcAft>
                <a:spcPts val="0"/>
              </a:spcAft>
              <a:defRPr/>
            </a:pPr>
            <a:r>
              <a:rPr lang="en-US" altLang="ja-JP" sz="1600" dirty="0">
                <a:solidFill>
                  <a:srgbClr val="000000"/>
                </a:solidFill>
                <a:latin typeface="Meiryo UI" panose="020B0604030504040204" pitchFamily="50" charset="-128"/>
                <a:ea typeface="Meiryo UI" panose="020B0604030504040204" pitchFamily="50" charset="-128"/>
              </a:rPr>
              <a:t>       </a:t>
            </a:r>
            <a:r>
              <a:rPr lang="ja-JP" altLang="en-US" sz="1600" dirty="0">
                <a:solidFill>
                  <a:srgbClr val="000000"/>
                </a:solidFill>
                <a:latin typeface="Meiryo UI" panose="020B0604030504040204" pitchFamily="50" charset="-128"/>
                <a:ea typeface="Meiryo UI" panose="020B0604030504040204" pitchFamily="50" charset="-128"/>
              </a:rPr>
              <a:t>管理責任を伴う情報のこと</a:t>
            </a:r>
          </a:p>
        </p:txBody>
      </p:sp>
    </p:spTree>
    <p:extLst>
      <p:ext uri="{BB962C8B-B14F-4D97-AF65-F5344CB8AC3E}">
        <p14:creationId xmlns:p14="http://schemas.microsoft.com/office/powerpoint/2010/main" val="1669365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5CEDC20E-A143-4F58-BE20-2380E539FA87}"/>
              </a:ext>
            </a:extLst>
          </p:cNvPr>
          <p:cNvSpPr>
            <a:spLocks noGrp="1" noChangeArrowheads="1"/>
          </p:cNvSpPr>
          <p:nvPr>
            <p:ph type="title"/>
          </p:nvPr>
        </p:nvSpPr>
        <p:spPr/>
        <p:txBody>
          <a:bodyPr/>
          <a:lstStyle/>
          <a:p>
            <a:pPr>
              <a:tabLst>
                <a:tab pos="1885950" algn="l"/>
              </a:tabLst>
            </a:pPr>
            <a:r>
              <a:rPr lang="en-US" altLang="ja-JP" sz="1600" dirty="0">
                <a:latin typeface="メイリオ" panose="020B0604030504040204" pitchFamily="50" charset="-128"/>
              </a:rPr>
              <a:t>	</a:t>
            </a:r>
            <a:r>
              <a:rPr lang="ja-JP" altLang="en-US" sz="1600" b="1" dirty="0">
                <a:latin typeface="メイリオ" panose="020B0604030504040204" pitchFamily="50" charset="-128"/>
                <a:ea typeface="メイリオ" panose="020B0604030504040204" pitchFamily="50" charset="-128"/>
              </a:rPr>
              <a:t>ぜいじゃく</a:t>
            </a:r>
            <a:r>
              <a:rPr lang="ja-JP" altLang="en-US" sz="1600" b="1" dirty="0" err="1">
                <a:latin typeface="メイリオ" panose="020B0604030504040204" pitchFamily="50" charset="-128"/>
                <a:ea typeface="メイリオ" panose="020B0604030504040204" pitchFamily="50" charset="-128"/>
              </a:rPr>
              <a:t>せい</a:t>
            </a:r>
            <a:br>
              <a:rPr lang="en-US" altLang="ja-JP" dirty="0">
                <a:solidFill>
                  <a:srgbClr val="000000"/>
                </a:solidFill>
              </a:rPr>
            </a:br>
            <a:r>
              <a:rPr lang="ja-JP" altLang="en-US" sz="4400" b="1" baseline="30000" dirty="0">
                <a:solidFill>
                  <a:srgbClr val="000000"/>
                </a:solidFill>
              </a:rPr>
              <a:t>診断編</a:t>
            </a:r>
            <a:r>
              <a:rPr lang="en-US" altLang="ja-JP" sz="4400" b="1" baseline="30000" dirty="0">
                <a:solidFill>
                  <a:srgbClr val="000000"/>
                </a:solidFill>
              </a:rPr>
              <a:t>№1</a:t>
            </a:r>
            <a:r>
              <a:rPr lang="en-US" altLang="ja-JP" sz="4400" baseline="30000" dirty="0">
                <a:solidFill>
                  <a:srgbClr val="000000"/>
                </a:solidFill>
              </a:rPr>
              <a:t> </a:t>
            </a:r>
            <a:r>
              <a:rPr lang="ja-JP" altLang="en-US" sz="4400" b="1" kern="1200" dirty="0"/>
              <a:t>脆弱性対策</a:t>
            </a:r>
          </a:p>
        </p:txBody>
      </p:sp>
      <p:sp>
        <p:nvSpPr>
          <p:cNvPr id="29700" name="Rectangle 3">
            <a:extLst>
              <a:ext uri="{FF2B5EF4-FFF2-40B4-BE49-F238E27FC236}">
                <a16:creationId xmlns:a16="http://schemas.microsoft.com/office/drawing/2014/main" id="{F8493D0F-FF5C-4C07-9E86-62212BCF0D77}"/>
              </a:ext>
            </a:extLst>
          </p:cNvPr>
          <p:cNvSpPr>
            <a:spLocks noGrp="1" noChangeArrowheads="1"/>
          </p:cNvSpPr>
          <p:nvPr>
            <p:ph idx="1"/>
          </p:nvPr>
        </p:nvSpPr>
        <p:spPr/>
        <p:txBody>
          <a:bodyPr/>
          <a:lstStyle/>
          <a:p>
            <a:pPr>
              <a:buSzPct val="150000"/>
              <a:buFontTx/>
              <a:buBlip>
                <a:blip r:embed="rId3"/>
              </a:buBlip>
            </a:pPr>
            <a:endParaRPr lang="ja-JP" altLang="en-US" sz="2800" dirty="0">
              <a:latin typeface="メイリオ" panose="020B0604030504040204" pitchFamily="50" charset="-128"/>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パソコンやスマホなど情報機器の</a:t>
            </a:r>
            <a:r>
              <a:rPr lang="en-US" altLang="ja-JP" sz="4000" b="1" dirty="0">
                <a:latin typeface="メイリオ" panose="020B0604030504040204" pitchFamily="50" charset="-128"/>
                <a:ea typeface="メイリオ" panose="020B0604030504040204" pitchFamily="50" charset="-128"/>
              </a:rPr>
              <a:t>OS</a:t>
            </a:r>
            <a:r>
              <a:rPr lang="ja-JP" altLang="en-US" sz="4000" b="1" dirty="0">
                <a:latin typeface="メイリオ" panose="020B0604030504040204" pitchFamily="50" charset="-128"/>
                <a:ea typeface="メイリオ" panose="020B0604030504040204" pitchFamily="50" charset="-128"/>
              </a:rPr>
              <a:t>やソフトウェアは常に最新の状態にしていますか？</a:t>
            </a:r>
          </a:p>
        </p:txBody>
      </p:sp>
    </p:spTree>
  </p:cSld>
  <p:clrMapOvr>
    <a:masterClrMapping/>
  </p:clrMapOvr>
  <p:transition>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86F5E893-7415-44BE-B81E-8764800BC84F}"/>
              </a:ext>
            </a:extLst>
          </p:cNvPr>
          <p:cNvSpPr>
            <a:spLocks noGrp="1" noChangeArrowheads="1"/>
          </p:cNvSpPr>
          <p:nvPr>
            <p:ph idx="1"/>
          </p:nvPr>
        </p:nvSpPr>
        <p:spPr>
          <a:xfrm>
            <a:off x="498474" y="1412875"/>
            <a:ext cx="8538021" cy="4924425"/>
          </a:xfrm>
        </p:spPr>
        <p:txBody>
          <a:bodyPr/>
          <a:lstStyle/>
          <a:p>
            <a:pPr eaLnBrk="1" hangingPunct="1">
              <a:buFont typeface="Wingdings" panose="05000000000000000000" pitchFamily="2" charset="2"/>
              <a:buChar char="l"/>
            </a:pPr>
            <a:r>
              <a:rPr lang="ja-JP" altLang="en-US" sz="2800" dirty="0">
                <a:latin typeface="メイリオ" panose="020B0604030504040204" pitchFamily="50" charset="-128"/>
                <a:ea typeface="メイリオ" panose="020B0604030504040204" pitchFamily="50" charset="-128"/>
              </a:rPr>
              <a:t>対象者</a:t>
            </a:r>
            <a:endParaRPr lang="en-US" altLang="ja-JP" sz="2800" dirty="0">
              <a:latin typeface="メイリオ" panose="020B0604030504040204" pitchFamily="50" charset="-128"/>
              <a:ea typeface="メイリオ" panose="020B0604030504040204" pitchFamily="50" charset="-128"/>
            </a:endParaRPr>
          </a:p>
          <a:p>
            <a:pPr marL="541338" indent="-360363" eaLnBrk="1" hangingPunct="1">
              <a:lnSpc>
                <a:spcPts val="3360"/>
              </a:lnSpc>
              <a:spcBef>
                <a:spcPts val="0"/>
              </a:spcBef>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セキュリティに取り組む組織の管理者・担当者</a:t>
            </a:r>
            <a:endParaRPr lang="en-US" altLang="ja-JP" sz="2800" dirty="0">
              <a:latin typeface="メイリオ" panose="020B0604030504040204" pitchFamily="50" charset="-128"/>
              <a:ea typeface="メイリオ" panose="020B0604030504040204" pitchFamily="50" charset="-128"/>
            </a:endParaRPr>
          </a:p>
          <a:p>
            <a:pPr marL="541338" indent="-360363" eaLnBrk="1" hangingPunct="1">
              <a:lnSpc>
                <a:spcPts val="3360"/>
              </a:lnSpc>
              <a:spcBef>
                <a:spcPts val="0"/>
              </a:spcBef>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委託先や関係会社などにセキュリティについて啓発する方</a:t>
            </a:r>
            <a:endParaRPr lang="en-US" altLang="ja-JP" sz="28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Char char="l"/>
            </a:pPr>
            <a:r>
              <a:rPr lang="ja-JP" altLang="en-US" sz="2800" dirty="0"/>
              <a:t>内容</a:t>
            </a:r>
            <a:endParaRPr lang="en-US" altLang="ja-JP" sz="2800" dirty="0"/>
          </a:p>
          <a:p>
            <a:pPr marL="541338" indent="-360363" eaLnBrk="1" hangingPunct="1">
              <a:lnSpc>
                <a:spcPts val="3360"/>
              </a:lnSpc>
              <a:spcBef>
                <a:spcPts val="0"/>
              </a:spcBef>
              <a:buFont typeface="Arial" panose="020B0604020202020204" pitchFamily="34" charset="0"/>
              <a:buChar char="•"/>
            </a:pPr>
            <a:r>
              <a:rPr lang="ja-JP" altLang="en-US" sz="2800" dirty="0"/>
              <a:t>情報セキュリティ対策はなぜ必要？</a:t>
            </a:r>
          </a:p>
          <a:p>
            <a:pPr marL="541338" indent="-360363" eaLnBrk="1" hangingPunct="1">
              <a:lnSpc>
                <a:spcPts val="3360"/>
              </a:lnSpc>
              <a:spcBef>
                <a:spcPts val="0"/>
              </a:spcBef>
              <a:buFont typeface="Arial" panose="020B0604020202020204" pitchFamily="34" charset="0"/>
              <a:buChar char="•"/>
            </a:pPr>
            <a:r>
              <a:rPr lang="ja-JP" altLang="en-US" sz="2800" dirty="0"/>
              <a:t>５分でできる！情報セキュリティ自社診断</a:t>
            </a:r>
            <a:endParaRPr lang="en-US" altLang="ja-JP" sz="2800" dirty="0"/>
          </a:p>
          <a:p>
            <a:pPr marL="541338" indent="-360363" eaLnBrk="1" hangingPunct="1">
              <a:lnSpc>
                <a:spcPts val="3360"/>
              </a:lnSpc>
              <a:spcBef>
                <a:spcPts val="0"/>
              </a:spcBef>
              <a:buFont typeface="Arial" panose="020B0604020202020204" pitchFamily="34" charset="0"/>
              <a:buChar char="•"/>
            </a:pPr>
            <a:r>
              <a:rPr lang="en-US" altLang="ja-JP" sz="2800" dirty="0"/>
              <a:t>SECURITY ACTION</a:t>
            </a:r>
            <a:r>
              <a:rPr lang="ja-JP" altLang="en-US" sz="2800" dirty="0"/>
              <a:t>セキュリティ対策自己宣言　</a:t>
            </a:r>
            <a:endParaRPr lang="en-US" altLang="ja-JP" sz="2800" dirty="0"/>
          </a:p>
          <a:p>
            <a:pPr marL="541338" indent="-360363" eaLnBrk="1" hangingPunct="1">
              <a:lnSpc>
                <a:spcPts val="3360"/>
              </a:lnSpc>
              <a:spcBef>
                <a:spcPts val="0"/>
              </a:spcBef>
              <a:buFont typeface="Arial" panose="020B0604020202020204" pitchFamily="34" charset="0"/>
              <a:buChar char="•"/>
            </a:pPr>
            <a:r>
              <a:rPr lang="ja-JP" altLang="en-US" sz="2800" dirty="0"/>
              <a:t>参考情報</a:t>
            </a:r>
          </a:p>
          <a:p>
            <a:pPr eaLnBrk="1" hangingPunct="1">
              <a:buFont typeface="Wingdings" panose="05000000000000000000" pitchFamily="2" charset="2"/>
              <a:buChar char="l"/>
            </a:pPr>
            <a:endParaRPr lang="ja-JP" altLang="en-US" sz="2800" dirty="0"/>
          </a:p>
        </p:txBody>
      </p:sp>
      <p:sp>
        <p:nvSpPr>
          <p:cNvPr id="4" name="タイトル 1">
            <a:extLst>
              <a:ext uri="{FF2B5EF4-FFF2-40B4-BE49-F238E27FC236}">
                <a16:creationId xmlns:a16="http://schemas.microsoft.com/office/drawing/2014/main" id="{F2097781-2519-4C18-9B3D-27EDB2EFADCB}"/>
              </a:ext>
            </a:extLst>
          </p:cNvPr>
          <p:cNvSpPr txBox="1">
            <a:spLocks/>
          </p:cNvSpPr>
          <p:nvPr/>
        </p:nvSpPr>
        <p:spPr bwMode="auto">
          <a:xfrm>
            <a:off x="539750" y="260350"/>
            <a:ext cx="7127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a:solidFill>
                  <a:schemeClr val="tx1"/>
                </a:solidFill>
                <a:latin typeface="+mj-lt"/>
                <a:ea typeface="+mj-ea"/>
                <a:cs typeface="+mj-cs"/>
              </a:defRPr>
            </a:lvl1pPr>
            <a:lvl2pPr algn="l" rtl="0" eaLnBrk="0" fontAlgn="base" hangingPunct="0">
              <a:spcBef>
                <a:spcPct val="0"/>
              </a:spcBef>
              <a:spcAft>
                <a:spcPct val="0"/>
              </a:spcAft>
              <a:defRPr kumimoji="1" sz="36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36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36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3600">
                <a:solidFill>
                  <a:schemeClr val="tx1"/>
                </a:solidFill>
                <a:latin typeface="Arial" charset="0"/>
                <a:ea typeface="ＭＳ Ｐゴシック" pitchFamily="50" charset="-128"/>
              </a:defRPr>
            </a:lvl5pPr>
            <a:lvl6pPr marL="457200" algn="l" rtl="0" fontAlgn="base">
              <a:spcBef>
                <a:spcPct val="0"/>
              </a:spcBef>
              <a:spcAft>
                <a:spcPct val="0"/>
              </a:spcAft>
              <a:defRPr kumimoji="1" sz="3600">
                <a:solidFill>
                  <a:schemeClr val="tx1"/>
                </a:solidFill>
                <a:latin typeface="Arial" charset="0"/>
                <a:ea typeface="ＭＳ Ｐゴシック" pitchFamily="50" charset="-128"/>
              </a:defRPr>
            </a:lvl6pPr>
            <a:lvl7pPr marL="914400" algn="l" rtl="0" fontAlgn="base">
              <a:spcBef>
                <a:spcPct val="0"/>
              </a:spcBef>
              <a:spcAft>
                <a:spcPct val="0"/>
              </a:spcAft>
              <a:defRPr kumimoji="1" sz="3600">
                <a:solidFill>
                  <a:schemeClr val="tx1"/>
                </a:solidFill>
                <a:latin typeface="Arial" charset="0"/>
                <a:ea typeface="ＭＳ Ｐゴシック" pitchFamily="50" charset="-128"/>
              </a:defRPr>
            </a:lvl7pPr>
            <a:lvl8pPr marL="1371600" algn="l" rtl="0" fontAlgn="base">
              <a:spcBef>
                <a:spcPct val="0"/>
              </a:spcBef>
              <a:spcAft>
                <a:spcPct val="0"/>
              </a:spcAft>
              <a:defRPr kumimoji="1" sz="3600">
                <a:solidFill>
                  <a:schemeClr val="tx1"/>
                </a:solidFill>
                <a:latin typeface="Arial" charset="0"/>
                <a:ea typeface="ＭＳ Ｐゴシック" pitchFamily="50" charset="-128"/>
              </a:defRPr>
            </a:lvl8pPr>
            <a:lvl9pPr marL="1828800" algn="l" rtl="0" fontAlgn="base">
              <a:spcBef>
                <a:spcPct val="0"/>
              </a:spcBef>
              <a:spcAft>
                <a:spcPct val="0"/>
              </a:spcAft>
              <a:defRPr kumimoji="1" sz="3600">
                <a:solidFill>
                  <a:schemeClr val="tx1"/>
                </a:solidFill>
                <a:latin typeface="Arial" charset="0"/>
                <a:ea typeface="ＭＳ Ｐゴシック" pitchFamily="50" charset="-128"/>
              </a:defRPr>
            </a:lvl9pPr>
          </a:lstStyle>
          <a:p>
            <a:pPr>
              <a:defRPr/>
            </a:pPr>
            <a:r>
              <a:rPr lang="ja-JP" altLang="en-US" b="1" kern="0" dirty="0">
                <a:latin typeface="メイリオ" panose="020B0604030504040204" pitchFamily="50" charset="-128"/>
                <a:ea typeface="メイリオ" panose="020B0604030504040204" pitchFamily="50" charset="-128"/>
              </a:rPr>
              <a:t>対象者と内容</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モデル 3" descr="ノート パソコン">
                <a:extLst>
                  <a:ext uri="{FF2B5EF4-FFF2-40B4-BE49-F238E27FC236}">
                    <a16:creationId xmlns:a16="http://schemas.microsoft.com/office/drawing/2014/main" id="{2E490C1C-17A1-4B94-AB58-8A5D6A2DE26E}"/>
                  </a:ext>
                </a:extLst>
              </p:cNvPr>
              <p:cNvGraphicFramePr>
                <a:graphicFrameLocks noChangeAspect="1"/>
              </p:cNvGraphicFramePr>
              <p:nvPr>
                <p:extLst>
                  <p:ext uri="{D42A27DB-BD31-4B8C-83A1-F6EECF244321}">
                    <p14:modId xmlns:p14="http://schemas.microsoft.com/office/powerpoint/2010/main" val="892095561"/>
                  </p:ext>
                </p:extLst>
              </p:nvPr>
            </p:nvGraphicFramePr>
            <p:xfrm>
              <a:off x="5772038" y="3764638"/>
              <a:ext cx="3126918" cy="2594676"/>
            </p:xfrm>
            <a:graphic>
              <a:graphicData uri="http://schemas.microsoft.com/office/drawing/2017/model3d">
                <am3d:model3d r:embed="rId3">
                  <am3d:spPr>
                    <a:xfrm>
                      <a:off x="0" y="0"/>
                      <a:ext cx="3126918" cy="2594676"/>
                    </a:xfrm>
                    <a:prstGeom prst="rect">
                      <a:avLst/>
                    </a:prstGeom>
                  </am3d:spPr>
                  <am3d:camera>
                    <am3d:pos x="0" y="0" z="65422519"/>
                    <am3d:up dx="0" dy="36000000" dz="0"/>
                    <am3d:lookAt x="0" y="0" z="0"/>
                    <am3d:perspective fov="2700000"/>
                  </am3d:camera>
                  <am3d:trans>
                    <am3d:meterPerModelUnit n="3145800" d="1000000"/>
                    <am3d:preTrans dx="-543" dy="-12469323" dz="2456955"/>
                    <am3d:scale>
                      <am3d:sx n="1000000" d="1000000"/>
                      <am3d:sy n="1000000" d="1000000"/>
                      <am3d:sz n="1000000" d="1000000"/>
                    </am3d:scale>
                    <am3d:rot ax="535035" ay="-888940" az="-137851"/>
                    <am3d:postTrans dx="0" dy="0" dz="0"/>
                  </am3d:trans>
                  <am3d:raster rName="Office3DRenderer" rVer="16.0.8326">
                    <am3d:blip r:embed="rId4"/>
                  </am3d:raster>
                  <am3d:objViewport viewportSz="37542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ノート パソコン">
                <a:extLst>
                  <a:ext uri="{FF2B5EF4-FFF2-40B4-BE49-F238E27FC236}">
                    <a16:creationId xmlns:a16="http://schemas.microsoft.com/office/drawing/2014/main" id="{2E490C1C-17A1-4B94-AB58-8A5D6A2DE26E}"/>
                  </a:ext>
                </a:extLst>
              </p:cNvPr>
              <p:cNvPicPr>
                <a:picLocks noGrp="1" noRot="1" noChangeAspect="1" noMove="1" noResize="1" noEditPoints="1" noAdjustHandles="1" noChangeArrowheads="1" noChangeShapeType="1" noCrop="1"/>
              </p:cNvPicPr>
              <p:nvPr/>
            </p:nvPicPr>
            <p:blipFill>
              <a:blip r:embed="rId4"/>
              <a:stretch>
                <a:fillRect/>
              </a:stretch>
            </p:blipFill>
            <p:spPr>
              <a:xfrm>
                <a:off x="5772038" y="3764638"/>
                <a:ext cx="3126918" cy="2594676"/>
              </a:xfrm>
              <a:prstGeom prst="rect">
                <a:avLst/>
              </a:prstGeom>
            </p:spPr>
          </p:pic>
        </mc:Fallback>
      </mc:AlternateContent>
      <p:sp>
        <p:nvSpPr>
          <p:cNvPr id="31746" name="Rectangle 2">
            <a:extLst>
              <a:ext uri="{FF2B5EF4-FFF2-40B4-BE49-F238E27FC236}">
                <a16:creationId xmlns:a16="http://schemas.microsoft.com/office/drawing/2014/main" id="{E06A9114-4B87-44B6-A16E-7D0669266830}"/>
              </a:ext>
            </a:extLst>
          </p:cNvPr>
          <p:cNvSpPr>
            <a:spLocks noGrp="1" noChangeArrowheads="1"/>
          </p:cNvSpPr>
          <p:nvPr>
            <p:ph type="title"/>
          </p:nvPr>
        </p:nvSpPr>
        <p:spPr>
          <a:xfrm>
            <a:off x="539750" y="260350"/>
            <a:ext cx="7488634" cy="993775"/>
          </a:xfrm>
        </p:spPr>
        <p:txBody>
          <a:bodyPr/>
          <a:lstStyle/>
          <a:p>
            <a:pPr eaLnBrk="1" hangingPunct="1">
              <a:lnSpc>
                <a:spcPts val="4000"/>
              </a:lnSpc>
            </a:pPr>
            <a:r>
              <a:rPr lang="ja-JP" altLang="en-US" b="1" dirty="0">
                <a:latin typeface="メイリオ" panose="020B0604030504040204" pitchFamily="50" charset="-128"/>
                <a:ea typeface="メイリオ" panose="020B0604030504040204" pitchFamily="50" charset="-128"/>
              </a:rPr>
              <a:t>ＯＳやソフトウェアは常に</a:t>
            </a:r>
            <a:br>
              <a:rPr lang="en-US" altLang="ja-JP" b="1" dirty="0">
                <a:latin typeface="メイリオ" panose="020B0604030504040204" pitchFamily="50" charset="-128"/>
                <a:ea typeface="メイリオ" panose="020B0604030504040204" pitchFamily="50" charset="-128"/>
              </a:rPr>
            </a:br>
            <a:r>
              <a:rPr lang="ja-JP" altLang="en-US" b="1" dirty="0">
                <a:latin typeface="メイリオ" panose="020B0604030504040204" pitchFamily="50" charset="-128"/>
                <a:ea typeface="メイリオ" panose="020B0604030504040204" pitchFamily="50" charset="-128"/>
              </a:rPr>
              <a:t>最新の状態にする</a:t>
            </a:r>
          </a:p>
        </p:txBody>
      </p:sp>
      <p:sp>
        <p:nvSpPr>
          <p:cNvPr id="31747" name="Rectangle 3">
            <a:extLst>
              <a:ext uri="{FF2B5EF4-FFF2-40B4-BE49-F238E27FC236}">
                <a16:creationId xmlns:a16="http://schemas.microsoft.com/office/drawing/2014/main" id="{197A9C51-E578-4CE5-91E4-D73E4B7D410C}"/>
              </a:ext>
            </a:extLst>
          </p:cNvPr>
          <p:cNvSpPr>
            <a:spLocks noGrp="1" noChangeArrowheads="1"/>
          </p:cNvSpPr>
          <p:nvPr>
            <p:ph idx="1"/>
          </p:nvPr>
        </p:nvSpPr>
        <p:spPr>
          <a:xfrm>
            <a:off x="498475" y="1412875"/>
            <a:ext cx="8466138" cy="4924425"/>
          </a:xfrm>
        </p:spPr>
        <p:txBody>
          <a:bodyPr/>
          <a:lstStyle/>
          <a:p>
            <a:pPr eaLnBrk="1" hangingPunct="1">
              <a:buFont typeface="Arial" panose="020B0604020202020204" pitchFamily="34" charset="0"/>
              <a:buChar char="•"/>
            </a:pPr>
            <a:r>
              <a:rPr lang="en-US" altLang="ja-JP" sz="2400" dirty="0">
                <a:latin typeface="メイリオ" panose="020B0604030504040204" pitchFamily="50" charset="-128"/>
                <a:ea typeface="メイリオ" panose="020B0604030504040204" pitchFamily="50" charset="-128"/>
              </a:rPr>
              <a:t>OS</a:t>
            </a:r>
            <a:r>
              <a:rPr lang="ja-JP" altLang="en-US" sz="2400" dirty="0">
                <a:latin typeface="メイリオ" panose="020B0604030504040204" pitchFamily="50" charset="-128"/>
                <a:ea typeface="メイリオ" panose="020B0604030504040204" pitchFamily="50" charset="-128"/>
              </a:rPr>
              <a:t>やソフトウェアのセキュリティ上の弱点を放置していると、それを悪用したウイルスに感染したり、攻撃を受けたりする危険性があります。</a:t>
            </a:r>
            <a:endParaRPr lang="en-US" altLang="ja-JP" sz="2400" dirty="0">
              <a:latin typeface="メイリオ" panose="020B0604030504040204" pitchFamily="50" charset="-128"/>
              <a:ea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利用している</a:t>
            </a:r>
            <a:r>
              <a:rPr lang="en-US" altLang="ja-JP" sz="2400" dirty="0">
                <a:solidFill>
                  <a:srgbClr val="000000"/>
                </a:solidFill>
                <a:latin typeface="メイリオ" panose="020B0604030504040204" pitchFamily="50" charset="-128"/>
                <a:ea typeface="メイリオ" panose="020B0604030504040204" pitchFamily="50" charset="-128"/>
              </a:rPr>
              <a:t>OS</a:t>
            </a:r>
            <a:r>
              <a:rPr lang="ja-JP" altLang="en-US" sz="2400" dirty="0">
                <a:solidFill>
                  <a:srgbClr val="000000"/>
                </a:solidFill>
                <a:latin typeface="メイリオ" panose="020B0604030504040204" pitchFamily="50" charset="-128"/>
                <a:ea typeface="メイリオ" panose="020B0604030504040204" pitchFamily="50" charset="-128"/>
              </a:rPr>
              <a:t>や</a:t>
            </a:r>
            <a:r>
              <a:rPr lang="ja-JP" altLang="en-US" sz="2400" dirty="0">
                <a:latin typeface="メイリオ" panose="020B0604030504040204" pitchFamily="50" charset="-128"/>
                <a:ea typeface="メイリオ" panose="020B0604030504040204" pitchFamily="50" charset="-128"/>
              </a:rPr>
              <a:t>ソフトウェアに</a:t>
            </a:r>
            <a:r>
              <a:rPr lang="ja-JP" altLang="en-US" sz="2400" dirty="0">
                <a:solidFill>
                  <a:srgbClr val="ED656B"/>
                </a:solidFill>
                <a:latin typeface="メイリオ" panose="020B0604030504040204" pitchFamily="50" charset="-128"/>
                <a:ea typeface="メイリオ" panose="020B0604030504040204" pitchFamily="50" charset="-128"/>
              </a:rPr>
              <a:t>修正プログラムを適用</a:t>
            </a:r>
            <a:r>
              <a:rPr lang="ja-JP" altLang="en-US" sz="2400" dirty="0">
                <a:latin typeface="メイリオ" panose="020B0604030504040204" pitchFamily="50" charset="-128"/>
                <a:ea typeface="メイリオ" panose="020B0604030504040204" pitchFamily="50" charset="-128"/>
              </a:rPr>
              <a:t>する、もしくは</a:t>
            </a:r>
            <a:r>
              <a:rPr lang="ja-JP" altLang="en-US" sz="2400" dirty="0">
                <a:solidFill>
                  <a:srgbClr val="ED656B"/>
                </a:solidFill>
                <a:latin typeface="メイリオ" panose="020B0604030504040204" pitchFamily="50" charset="-128"/>
                <a:ea typeface="メイリオ" panose="020B0604030504040204" pitchFamily="50" charset="-128"/>
              </a:rPr>
              <a:t>最新版を利用</a:t>
            </a:r>
            <a:r>
              <a:rPr lang="ja-JP" altLang="en-US" sz="2400" dirty="0">
                <a:latin typeface="メイリオ" panose="020B0604030504040204" pitchFamily="50" charset="-128"/>
                <a:ea typeface="メイリオ" panose="020B0604030504040204" pitchFamily="50" charset="-128"/>
              </a:rPr>
              <a:t>しましょう。</a:t>
            </a:r>
          </a:p>
        </p:txBody>
      </p:sp>
      <p:grpSp>
        <p:nvGrpSpPr>
          <p:cNvPr id="5" name="グループ化 4">
            <a:extLst>
              <a:ext uri="{FF2B5EF4-FFF2-40B4-BE49-F238E27FC236}">
                <a16:creationId xmlns:a16="http://schemas.microsoft.com/office/drawing/2014/main" id="{258DEEA2-8916-4489-B89D-D9FDDB115F27}"/>
              </a:ext>
            </a:extLst>
          </p:cNvPr>
          <p:cNvGrpSpPr/>
          <p:nvPr/>
        </p:nvGrpSpPr>
        <p:grpSpPr>
          <a:xfrm>
            <a:off x="2699792" y="3605888"/>
            <a:ext cx="3600400" cy="2376264"/>
            <a:chOff x="2915816" y="4005064"/>
            <a:chExt cx="3600400" cy="2376264"/>
          </a:xfrm>
        </p:grpSpPr>
        <p:sp>
          <p:nvSpPr>
            <p:cNvPr id="23561" name="AutoShape 9">
              <a:extLst>
                <a:ext uri="{FF2B5EF4-FFF2-40B4-BE49-F238E27FC236}">
                  <a16:creationId xmlns:a16="http://schemas.microsoft.com/office/drawing/2014/main" id="{4386CE80-4163-4583-829A-E8CFA12E4FDB}"/>
                </a:ext>
              </a:extLst>
            </p:cNvPr>
            <p:cNvSpPr>
              <a:spLocks noChangeArrowheads="1"/>
            </p:cNvSpPr>
            <p:nvPr/>
          </p:nvSpPr>
          <p:spPr bwMode="auto">
            <a:xfrm>
              <a:off x="2915816" y="4005064"/>
              <a:ext cx="3600400" cy="2376264"/>
            </a:xfrm>
            <a:prstGeom prst="wedgeEllipseCallout">
              <a:avLst>
                <a:gd name="adj1" fmla="val 60113"/>
                <a:gd name="adj2" fmla="val 3675"/>
              </a:avLst>
            </a:prstGeom>
            <a:solidFill>
              <a:schemeClr val="bg1"/>
            </a:solidFill>
            <a:ln w="9525" algn="ctr">
              <a:solidFill>
                <a:srgbClr val="000000"/>
              </a:solidFill>
              <a:miter lim="800000"/>
              <a:headEnd/>
              <a:tailEnd/>
            </a:ln>
          </p:spPr>
          <p:txBody>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ClrTx/>
                <a:buFontTx/>
                <a:buNone/>
              </a:pPr>
              <a:endParaRPr lang="ja-JP" altLang="en-US" sz="2400" dirty="0">
                <a:solidFill>
                  <a:schemeClr val="bg1"/>
                </a:solidFill>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1188DE42-0E30-4F02-8061-2DD5360D5193}"/>
                </a:ext>
              </a:extLst>
            </p:cNvPr>
            <p:cNvPicPr>
              <a:picLocks noChangeAspect="1"/>
            </p:cNvPicPr>
            <p:nvPr/>
          </p:nvPicPr>
          <p:blipFill>
            <a:blip r:embed="rId5"/>
            <a:stretch>
              <a:fillRect/>
            </a:stretch>
          </p:blipFill>
          <p:spPr>
            <a:xfrm>
              <a:off x="3464542" y="4395894"/>
              <a:ext cx="2534004" cy="1590897"/>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70B5C261-F503-41C9-9A7D-CFF2EB2A7E30}"/>
              </a:ext>
            </a:extLst>
          </p:cNvPr>
          <p:cNvSpPr>
            <a:spLocks noGrp="1" noChangeArrowheads="1"/>
          </p:cNvSpPr>
          <p:nvPr>
            <p:ph idx="1"/>
          </p:nvPr>
        </p:nvSpPr>
        <p:spPr>
          <a:xfrm>
            <a:off x="498475" y="1484784"/>
            <a:ext cx="8147050" cy="4662790"/>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ソフトウェアやシステムなどに潜むセキュリティ上の弱点のことで、</a:t>
            </a:r>
            <a:r>
              <a:rPr lang="ja-JP" altLang="en-US" sz="2400" dirty="0">
                <a:solidFill>
                  <a:srgbClr val="ED656B"/>
                </a:solidFill>
                <a:latin typeface="メイリオ" panose="020B0604030504040204" pitchFamily="50" charset="-128"/>
                <a:ea typeface="メイリオ" panose="020B0604030504040204" pitchFamily="50" charset="-128"/>
              </a:rPr>
              <a:t>セキュリティホール</a:t>
            </a:r>
            <a:r>
              <a:rPr lang="ja-JP" altLang="en-US" sz="2400" dirty="0">
                <a:latin typeface="メイリオ" panose="020B0604030504040204" pitchFamily="50" charset="-128"/>
                <a:ea typeface="メイリオ" panose="020B0604030504040204" pitchFamily="50" charset="-128"/>
              </a:rPr>
              <a:t>ともいいます。</a:t>
            </a:r>
            <a:endParaRPr lang="en-US" altLang="ja-JP" sz="2400" dirty="0">
              <a:latin typeface="メイリオ" panose="020B0604030504040204" pitchFamily="50" charset="-128"/>
              <a:ea typeface="メイリオ" panose="020B0604030504040204" pitchFamily="50" charset="-128"/>
            </a:endParaRPr>
          </a:p>
          <a:p>
            <a:pPr eaLnBrk="1" hangingPunct="1"/>
            <a:endParaRPr lang="en-US" altLang="ja-JP" sz="2400" dirty="0">
              <a:latin typeface="メイリオ" panose="020B0604030504040204" pitchFamily="50" charset="-128"/>
              <a:ea typeface="メイリオ" panose="020B0604030504040204" pitchFamily="50" charset="-128"/>
            </a:endParaRPr>
          </a:p>
        </p:txBody>
      </p:sp>
      <p:sp>
        <p:nvSpPr>
          <p:cNvPr id="33794" name="Rectangle 2">
            <a:extLst>
              <a:ext uri="{FF2B5EF4-FFF2-40B4-BE49-F238E27FC236}">
                <a16:creationId xmlns:a16="http://schemas.microsoft.com/office/drawing/2014/main" id="{DE35A58A-4110-4839-9853-1408536BE864}"/>
              </a:ext>
            </a:extLst>
          </p:cNvPr>
          <p:cNvSpPr>
            <a:spLocks noGrp="1" noChangeArrowheads="1"/>
          </p:cNvSpPr>
          <p:nvPr>
            <p:ph type="title"/>
          </p:nvPr>
        </p:nvSpPr>
        <p:spPr/>
        <p:txBody>
          <a:bodyPr/>
          <a:lstStyle/>
          <a:p>
            <a:pPr eaLnBrk="1" hangingPunct="1">
              <a:lnSpc>
                <a:spcPts val="3600"/>
              </a:lnSpc>
            </a:pPr>
            <a:r>
              <a:rPr lang="ja-JP" altLang="en-US" sz="1600" b="1" dirty="0">
                <a:latin typeface="Meiryo UI" panose="020B0604030504040204" pitchFamily="50" charset="-128"/>
                <a:ea typeface="Meiryo UI" panose="020B0604030504040204" pitchFamily="50" charset="-128"/>
              </a:rPr>
              <a:t>ぜいじゃく</a:t>
            </a:r>
            <a:r>
              <a:rPr lang="ja-JP" altLang="en-US" sz="1600" b="1" dirty="0" err="1">
                <a:latin typeface="Meiryo UI" panose="020B0604030504040204" pitchFamily="50" charset="-128"/>
                <a:ea typeface="Meiryo UI" panose="020B0604030504040204" pitchFamily="50" charset="-128"/>
              </a:rPr>
              <a:t>せい</a:t>
            </a:r>
            <a:br>
              <a:rPr lang="en-US" altLang="ja-JP" dirty="0">
                <a:latin typeface="メイリオ" panose="020B0604030504040204" pitchFamily="50" charset="-128"/>
                <a:ea typeface="メイリオ" panose="020B0604030504040204" pitchFamily="50" charset="-128"/>
              </a:rPr>
            </a:br>
            <a:r>
              <a:rPr lang="ja-JP" altLang="en-US" b="1" dirty="0">
                <a:latin typeface="メイリオ" panose="020B0604030504040204" pitchFamily="50" charset="-128"/>
                <a:ea typeface="メイリオ" panose="020B0604030504040204" pitchFamily="50" charset="-128"/>
              </a:rPr>
              <a:t>脆弱性</a:t>
            </a: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セキュリティホール</a:t>
            </a: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とは</a:t>
            </a:r>
          </a:p>
        </p:txBody>
      </p:sp>
      <p:sp>
        <p:nvSpPr>
          <p:cNvPr id="4" name="テキスト ボックス 3">
            <a:extLst>
              <a:ext uri="{FF2B5EF4-FFF2-40B4-BE49-F238E27FC236}">
                <a16:creationId xmlns:a16="http://schemas.microsoft.com/office/drawing/2014/main" id="{699470A9-2D68-42EF-9A42-D95BCEAD6599}"/>
              </a:ext>
            </a:extLst>
          </p:cNvPr>
          <p:cNvSpPr txBox="1"/>
          <p:nvPr/>
        </p:nvSpPr>
        <p:spPr>
          <a:xfrm>
            <a:off x="519112" y="5215711"/>
            <a:ext cx="8229352" cy="1165704"/>
          </a:xfrm>
          <a:prstGeom prst="rect">
            <a:avLst/>
          </a:prstGeom>
          <a:noFill/>
        </p:spPr>
        <p:txBody>
          <a:bodyPr wrap="square" rtlCol="0">
            <a:spAutoFit/>
          </a:bodyPr>
          <a:lstStyle/>
          <a:p>
            <a:pPr>
              <a:lnSpc>
                <a:spcPts val="2000"/>
              </a:lnSpc>
              <a:buNone/>
            </a:pPr>
            <a:r>
              <a:rPr lang="en-US" altLang="ja-JP" sz="1600" dirty="0">
                <a:solidFill>
                  <a:srgbClr val="0000FF"/>
                </a:solidFill>
                <a:latin typeface="Meiryo UI" panose="020B0604030504040204" pitchFamily="50" charset="-128"/>
                <a:ea typeface="Meiryo UI" panose="020B0604030504040204" pitchFamily="50" charset="-128"/>
              </a:rPr>
              <a:t>https://jvn.jp</a:t>
            </a:r>
          </a:p>
          <a:p>
            <a:pPr>
              <a:lnSpc>
                <a:spcPts val="2000"/>
              </a:lnSpc>
              <a:spcBef>
                <a:spcPts val="600"/>
              </a:spcBef>
              <a:buNone/>
            </a:pPr>
            <a:r>
              <a:rPr lang="en-US" altLang="ja-JP" sz="1600" dirty="0">
                <a:latin typeface="Meiryo UI" panose="020B0604030504040204" pitchFamily="50" charset="-128"/>
                <a:ea typeface="Meiryo UI" panose="020B0604030504040204" pitchFamily="50" charset="-128"/>
              </a:rPr>
              <a:t>JVN </a:t>
            </a:r>
            <a:r>
              <a:rPr lang="ja-JP" altLang="en-US" sz="1600" dirty="0">
                <a:latin typeface="Meiryo UI" panose="020B0604030504040204" pitchFamily="50" charset="-128"/>
                <a:ea typeface="Meiryo UI" panose="020B0604030504040204" pitchFamily="50" charset="-128"/>
              </a:rPr>
              <a:t>は、日本で使用されているソフトウェアなどの脆弱性関連情報とその対策情報を提供し、情報セキュリティ対策に資することを目的とする脆弱性対策情報ポータルサイトです。</a:t>
            </a:r>
            <a:r>
              <a:rPr lang="en-US" altLang="ja-JP" sz="1600" dirty="0">
                <a:latin typeface="Meiryo UI" panose="020B0604030504040204" pitchFamily="50" charset="-128"/>
                <a:ea typeface="Meiryo UI" panose="020B0604030504040204" pitchFamily="50" charset="-128"/>
              </a:rPr>
              <a:t>JPCERT </a:t>
            </a:r>
            <a:r>
              <a:rPr lang="ja-JP" altLang="en-US" sz="1600" dirty="0">
                <a:latin typeface="Meiryo UI" panose="020B0604030504040204" pitchFamily="50" charset="-128"/>
                <a:ea typeface="Meiryo UI" panose="020B0604030504040204" pitchFamily="50" charset="-128"/>
              </a:rPr>
              <a:t>コーディネーションセンターと独立行政法人情報処理推進機構 </a:t>
            </a:r>
            <a:r>
              <a:rPr lang="en-US" altLang="ja-JP" sz="1600" dirty="0">
                <a:latin typeface="Meiryo UI" panose="020B0604030504040204" pitchFamily="50" charset="-128"/>
                <a:ea typeface="Meiryo UI" panose="020B0604030504040204" pitchFamily="50" charset="-128"/>
              </a:rPr>
              <a:t>(IPA)</a:t>
            </a:r>
            <a:r>
              <a:rPr lang="ja-JP" altLang="en-US" sz="1600" dirty="0">
                <a:latin typeface="Meiryo UI" panose="020B0604030504040204" pitchFamily="50" charset="-128"/>
                <a:ea typeface="Meiryo UI" panose="020B0604030504040204" pitchFamily="50" charset="-128"/>
              </a:rPr>
              <a:t>が共同で運営しています。</a:t>
            </a:r>
          </a:p>
        </p:txBody>
      </p:sp>
      <p:pic>
        <p:nvPicPr>
          <p:cNvPr id="17" name="図 16">
            <a:extLst>
              <a:ext uri="{FF2B5EF4-FFF2-40B4-BE49-F238E27FC236}">
                <a16:creationId xmlns:a16="http://schemas.microsoft.com/office/drawing/2014/main" id="{DD901894-C503-4306-B618-B7EC1190DBF4}"/>
              </a:ext>
            </a:extLst>
          </p:cNvPr>
          <p:cNvPicPr>
            <a:picLocks noChangeAspect="1"/>
          </p:cNvPicPr>
          <p:nvPr/>
        </p:nvPicPr>
        <p:blipFill>
          <a:blip r:embed="rId3"/>
          <a:stretch>
            <a:fillRect/>
          </a:stretch>
        </p:blipFill>
        <p:spPr>
          <a:xfrm>
            <a:off x="539549" y="4365104"/>
            <a:ext cx="5300663" cy="8429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id="{36880B75-BFA1-4B22-A3F9-6CDC67951793}"/>
              </a:ext>
            </a:extLst>
          </p:cNvPr>
          <p:cNvSpPr>
            <a:spLocks noGrp="1" noChangeArrowheads="1"/>
          </p:cNvSpPr>
          <p:nvPr>
            <p:ph type="title"/>
          </p:nvPr>
        </p:nvSpPr>
        <p:spPr/>
        <p:txBody>
          <a:bodyPr/>
          <a:lstStyle/>
          <a:p>
            <a:pPr eaLnBrk="1" hangingPunct="1"/>
            <a:r>
              <a:rPr lang="ja-JP" altLang="en-US" b="1" dirty="0">
                <a:latin typeface="メイリオ" panose="020B0604030504040204" pitchFamily="50" charset="-128"/>
                <a:ea typeface="メイリオ" panose="020B0604030504040204" pitchFamily="50" charset="-128"/>
              </a:rPr>
              <a:t>ソフトウェアに脆弱性があると</a:t>
            </a:r>
            <a:r>
              <a:rPr lang="en-US" altLang="ja-JP" b="1" dirty="0">
                <a:latin typeface="メイリオ" panose="020B0604030504040204" pitchFamily="50" charset="-128"/>
                <a:ea typeface="メイリオ" panose="020B0604030504040204" pitchFamily="50" charset="-128"/>
              </a:rPr>
              <a:t>…</a:t>
            </a:r>
            <a:endParaRPr lang="ja-JP" altLang="en-US" b="1" dirty="0">
              <a:latin typeface="メイリオ" panose="020B0604030504040204" pitchFamily="50" charset="-128"/>
              <a:ea typeface="メイリオ" panose="020B0604030504040204" pitchFamily="50" charset="-128"/>
            </a:endParaRPr>
          </a:p>
        </p:txBody>
      </p:sp>
      <p:sp>
        <p:nvSpPr>
          <p:cNvPr id="50178" name="正方形/長方形 50177">
            <a:extLst>
              <a:ext uri="{FF2B5EF4-FFF2-40B4-BE49-F238E27FC236}">
                <a16:creationId xmlns:a16="http://schemas.microsoft.com/office/drawing/2014/main" id="{E9CBD84E-C950-4003-8838-C60FDF78B49E}"/>
              </a:ext>
            </a:extLst>
          </p:cNvPr>
          <p:cNvSpPr/>
          <p:nvPr/>
        </p:nvSpPr>
        <p:spPr>
          <a:xfrm>
            <a:off x="755576" y="3691204"/>
            <a:ext cx="6389836" cy="634789"/>
          </a:xfrm>
          <a:prstGeom prst="rect">
            <a:avLst/>
          </a:prstGeom>
        </p:spPr>
        <p:txBody>
          <a:bodyPr wrap="square">
            <a:spAutoFit/>
          </a:bodyPr>
          <a:lstStyle/>
          <a:p>
            <a:pPr marL="0" lvl="5">
              <a:lnSpc>
                <a:spcPts val="4200"/>
              </a:lnSpc>
              <a:buSzPct val="150000"/>
              <a:defRPr/>
            </a:pPr>
            <a:r>
              <a:rPr lang="ja-JP" altLang="en-US" sz="3600" dirty="0">
                <a:solidFill>
                  <a:srgbClr val="ED656B"/>
                </a:solidFill>
                <a:latin typeface="メイリオ" panose="020B0604030504040204" pitchFamily="50" charset="-128"/>
                <a:ea typeface="メイリオ" panose="020B0604030504040204" pitchFamily="50" charset="-128"/>
              </a:rPr>
              <a:t>脆弱性の解消は必須です</a:t>
            </a:r>
            <a:r>
              <a:rPr lang="en-US" altLang="ja-JP" sz="3600" dirty="0">
                <a:solidFill>
                  <a:srgbClr val="ED656B"/>
                </a:solidFill>
                <a:latin typeface="メイリオ" panose="020B0604030504040204" pitchFamily="50" charset="-128"/>
                <a:ea typeface="メイリオ" panose="020B0604030504040204" pitchFamily="50" charset="-128"/>
              </a:rPr>
              <a:t>!</a:t>
            </a:r>
          </a:p>
        </p:txBody>
      </p:sp>
      <p:sp>
        <p:nvSpPr>
          <p:cNvPr id="148" name="Rectangle 3">
            <a:extLst>
              <a:ext uri="{FF2B5EF4-FFF2-40B4-BE49-F238E27FC236}">
                <a16:creationId xmlns:a16="http://schemas.microsoft.com/office/drawing/2014/main" id="{B9E160DC-D60B-4CB0-87BC-A49184DCDBD4}"/>
              </a:ext>
            </a:extLst>
          </p:cNvPr>
          <p:cNvSpPr>
            <a:spLocks noGrp="1" noChangeArrowheads="1"/>
          </p:cNvSpPr>
          <p:nvPr>
            <p:ph idx="1"/>
          </p:nvPr>
        </p:nvSpPr>
        <p:spPr>
          <a:xfrm>
            <a:off x="539750" y="1516329"/>
            <a:ext cx="8466013" cy="1912671"/>
          </a:xfrm>
        </p:spPr>
        <p:txBody>
          <a:bodyPr/>
          <a:lstStyle/>
          <a:p>
            <a:pPr marL="0" indent="0" eaLnBrk="1" hangingPunct="1">
              <a:buSzPct val="150000"/>
              <a:buFontTx/>
              <a:buNone/>
              <a:defRPr/>
            </a:pPr>
            <a:r>
              <a:rPr lang="ja-JP" altLang="en-US" sz="2400" dirty="0">
                <a:latin typeface="メイリオ" panose="020B0604030504040204" pitchFamily="50" charset="-128"/>
                <a:ea typeface="メイリオ" panose="020B0604030504040204" pitchFamily="50" charset="-128"/>
              </a:rPr>
              <a:t>不正なコードが仕込まれたウェブサイトを閲覧しただけで</a:t>
            </a:r>
            <a:r>
              <a:rPr lang="en-US" altLang="ja-JP" sz="2400" dirty="0">
                <a:latin typeface="メイリオ" panose="020B0604030504040204" pitchFamily="50" charset="-128"/>
                <a:ea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endParaRPr>
          </a:p>
          <a:p>
            <a:pPr eaLnBrk="1" hangingPunct="1">
              <a:buSzPct val="150000"/>
              <a:buFont typeface="Arial" panose="020B0604020202020204" pitchFamily="34" charset="0"/>
              <a:buChar char="•"/>
              <a:tabLst>
                <a:tab pos="809625" algn="l"/>
              </a:tabLst>
              <a:defRPr/>
            </a:pPr>
            <a:r>
              <a:rPr lang="ja-JP" altLang="en-US" sz="2400" dirty="0">
                <a:latin typeface="Meiryo UI" panose="020B0604030504040204" pitchFamily="50" charset="-128"/>
                <a:ea typeface="Meiryo UI" panose="020B0604030504040204" pitchFamily="50" charset="-128"/>
              </a:rPr>
              <a:t>コンピュータへの不正アクセスが行われる</a:t>
            </a:r>
            <a:r>
              <a:rPr lang="ja-JP" altLang="en-US" sz="2400" dirty="0">
                <a:latin typeface="メイリオ" panose="020B0604030504040204" pitchFamily="50" charset="-128"/>
                <a:ea typeface="メイリオ" panose="020B0604030504040204" pitchFamily="50" charset="-128"/>
              </a:rPr>
              <a:t>。</a:t>
            </a:r>
          </a:p>
          <a:p>
            <a:pPr eaLnBrk="1" hangingPunct="1">
              <a:buSzPct val="150000"/>
              <a:buFont typeface="Arial" panose="020B0604020202020204" pitchFamily="34" charset="0"/>
              <a:buChar char="•"/>
              <a:tabLst>
                <a:tab pos="809625" algn="l"/>
              </a:tabLst>
              <a:defRPr/>
            </a:pPr>
            <a:r>
              <a:rPr lang="ja-JP" altLang="en-US" sz="2400" dirty="0">
                <a:latin typeface="メイリオ" panose="020B0604030504040204" pitchFamily="50" charset="-128"/>
                <a:ea typeface="メイリオ" panose="020B0604030504040204" pitchFamily="50" charset="-128"/>
              </a:rPr>
              <a:t>コンピュータウイルスに感染させられる。</a:t>
            </a:r>
            <a:endParaRPr lang="en-US" altLang="ja-JP" sz="2400" dirty="0">
              <a:latin typeface="メイリオ" panose="020B0604030504040204" pitchFamily="50" charset="-128"/>
              <a:ea typeface="メイリオ" panose="020B0604030504040204" pitchFamily="50" charset="-128"/>
            </a:endParaRPr>
          </a:p>
          <a:p>
            <a:pPr marL="0" indent="0" eaLnBrk="1" hangingPunct="1">
              <a:buSzPct val="150000"/>
              <a:buFontTx/>
              <a:buNone/>
              <a:tabLst>
                <a:tab pos="180975" algn="l"/>
              </a:tabLst>
              <a:defRPr/>
            </a:pP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などの脅威にさらされることになります。</a:t>
            </a:r>
            <a:endParaRPr lang="en-US" altLang="ja-JP" sz="2400" dirty="0">
              <a:latin typeface="メイリオ" panose="020B0604030504040204" pitchFamily="50" charset="-128"/>
              <a:ea typeface="メイリオ" panose="020B0604030504040204" pitchFamily="50"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4C887BF-5384-4CDF-939A-5CB07193DA44}"/>
              </a:ext>
            </a:extLst>
          </p:cNvPr>
          <p:cNvSpPr>
            <a:spLocks noGrp="1" noChangeArrowheads="1"/>
          </p:cNvSpPr>
          <p:nvPr>
            <p:ph type="title"/>
          </p:nvPr>
        </p:nvSpPr>
        <p:spPr/>
        <p:txBody>
          <a:bodyPr/>
          <a:lstStyle/>
          <a:p>
            <a:pPr marL="914400" indent="-914400"/>
            <a:r>
              <a:rPr lang="ja-JP" altLang="en-US" b="1" dirty="0">
                <a:latin typeface="メイリオ" panose="020B0604030504040204" pitchFamily="50" charset="-128"/>
                <a:ea typeface="メイリオ" panose="020B0604030504040204" pitchFamily="50" charset="-128"/>
              </a:rPr>
              <a:t>脆弱性の解消方法</a:t>
            </a:r>
          </a:p>
        </p:txBody>
      </p:sp>
      <p:sp>
        <p:nvSpPr>
          <p:cNvPr id="37891" name="Rectangle 3">
            <a:extLst>
              <a:ext uri="{FF2B5EF4-FFF2-40B4-BE49-F238E27FC236}">
                <a16:creationId xmlns:a16="http://schemas.microsoft.com/office/drawing/2014/main" id="{FEA14AA0-F151-445F-959F-754CB240E856}"/>
              </a:ext>
            </a:extLst>
          </p:cNvPr>
          <p:cNvSpPr>
            <a:spLocks noGrp="1" noChangeArrowheads="1"/>
          </p:cNvSpPr>
          <p:nvPr>
            <p:ph type="body" idx="1"/>
          </p:nvPr>
        </p:nvSpPr>
        <p:spPr>
          <a:xfrm>
            <a:off x="179512" y="1512168"/>
            <a:ext cx="9073008" cy="5517232"/>
          </a:xfrm>
        </p:spPr>
        <p:txBody>
          <a:bodyPr/>
          <a:lstStyle/>
          <a:p>
            <a:pPr>
              <a:buFont typeface="Wingdings" panose="05000000000000000000" pitchFamily="2" charset="2"/>
              <a:buChar char="l"/>
            </a:pPr>
            <a:r>
              <a:rPr lang="en-US" altLang="ja-JP" sz="2800" dirty="0">
                <a:latin typeface="メイリオ" panose="020B0604030504040204" pitchFamily="50" charset="-128"/>
                <a:ea typeface="メイリオ" panose="020B0604030504040204" pitchFamily="50" charset="-128"/>
              </a:rPr>
              <a:t>Microsoft</a:t>
            </a:r>
            <a:r>
              <a:rPr lang="ja-JP" altLang="en-US" sz="2800" dirty="0">
                <a:latin typeface="メイリオ" panose="020B0604030504040204" pitchFamily="50" charset="-128"/>
                <a:ea typeface="メイリオ" panose="020B0604030504040204" pitchFamily="50" charset="-128"/>
              </a:rPr>
              <a:t>社の場合</a:t>
            </a:r>
            <a:endParaRPr lang="en-US" altLang="ja-JP" sz="2800" dirty="0">
              <a:latin typeface="メイリオ" panose="020B0604030504040204" pitchFamily="50" charset="-128"/>
              <a:ea typeface="メイリオ" panose="020B0604030504040204" pitchFamily="50" charset="-128"/>
            </a:endParaRPr>
          </a:p>
          <a:p>
            <a:pPr marL="0" lvl="1" indent="0">
              <a:buFont typeface="Wingdings" panose="05000000000000000000" pitchFamily="2" charset="2"/>
              <a:buChar char="Ø"/>
            </a:pPr>
            <a:r>
              <a:rPr lang="en-US" altLang="ja-JP" sz="2400" b="1" dirty="0">
                <a:latin typeface="Meiryo UI" panose="020B0604030504040204" pitchFamily="50" charset="-128"/>
                <a:ea typeface="Meiryo UI" panose="020B0604030504040204" pitchFamily="50" charset="-128"/>
              </a:rPr>
              <a:t>Windows Update</a:t>
            </a:r>
            <a:r>
              <a:rPr lang="ja-JP" altLang="en-US" sz="2400" b="1" dirty="0">
                <a:latin typeface="Meiryo UI" panose="020B0604030504040204" pitchFamily="50" charset="-128"/>
                <a:ea typeface="Meiryo UI" panose="020B0604030504040204" pitchFamily="50" charset="-128"/>
              </a:rPr>
              <a:t>で</a:t>
            </a:r>
            <a:r>
              <a:rPr lang="en-US" altLang="ja-JP" sz="2400" b="1" dirty="0">
                <a:latin typeface="Meiryo UI" panose="020B0604030504040204" pitchFamily="50" charset="-128"/>
                <a:ea typeface="Meiryo UI" panose="020B0604030504040204" pitchFamily="50" charset="-128"/>
              </a:rPr>
              <a:t>OS</a:t>
            </a:r>
            <a:r>
              <a:rPr lang="ja-JP" altLang="en-US" sz="2400" b="1" dirty="0">
                <a:latin typeface="Meiryo UI" panose="020B0604030504040204" pitchFamily="50" charset="-128"/>
                <a:ea typeface="Meiryo UI" panose="020B0604030504040204" pitchFamily="50" charset="-128"/>
              </a:rPr>
              <a:t>関連を更新</a:t>
            </a:r>
            <a:endParaRPr lang="en-US" altLang="ja-JP" sz="2400" b="1" dirty="0">
              <a:latin typeface="Meiryo UI" panose="020B0604030504040204" pitchFamily="50" charset="-128"/>
              <a:ea typeface="Meiryo UI" panose="020B0604030504040204" pitchFamily="50" charset="-128"/>
            </a:endParaRPr>
          </a:p>
          <a:p>
            <a:pPr marL="0" lvl="1" indent="0">
              <a:buFont typeface="Wingdings" panose="05000000000000000000" pitchFamily="2" charset="2"/>
              <a:buChar char="Ø"/>
            </a:pPr>
            <a:r>
              <a:rPr lang="en-US" altLang="ja-JP" sz="2400" b="1" dirty="0">
                <a:latin typeface="Meiryo UI" panose="020B0604030504040204" pitchFamily="50" charset="-128"/>
                <a:ea typeface="Meiryo UI" panose="020B0604030504040204" pitchFamily="50" charset="-128"/>
              </a:rPr>
              <a:t>Windows Update</a:t>
            </a:r>
            <a:r>
              <a:rPr lang="ja-JP" altLang="en-US" sz="2400" b="1" dirty="0">
                <a:latin typeface="Meiryo UI" panose="020B0604030504040204" pitchFamily="50" charset="-128"/>
                <a:ea typeface="Meiryo UI" panose="020B0604030504040204" pitchFamily="50" charset="-128"/>
              </a:rPr>
              <a:t>の詳細オプションで他の</a:t>
            </a:r>
            <a:r>
              <a:rPr lang="en-US" altLang="ja-JP" sz="2400" b="1" dirty="0">
                <a:latin typeface="Meiryo UI" panose="020B0604030504040204" pitchFamily="50" charset="-128"/>
                <a:ea typeface="Meiryo UI" panose="020B0604030504040204" pitchFamily="50" charset="-128"/>
              </a:rPr>
              <a:t>Microsoft</a:t>
            </a:r>
            <a:r>
              <a:rPr lang="ja-JP" altLang="en-US" sz="2400" b="1" dirty="0">
                <a:latin typeface="Meiryo UI" panose="020B0604030504040204" pitchFamily="50" charset="-128"/>
                <a:ea typeface="Meiryo UI" panose="020B0604030504040204" pitchFamily="50" charset="-128"/>
              </a:rPr>
              <a:t>製品を更新</a:t>
            </a:r>
            <a:endParaRPr lang="en-US" altLang="ja-JP" sz="2400" b="1" dirty="0">
              <a:latin typeface="Meiryo UI" panose="020B0604030504040204" pitchFamily="50" charset="-128"/>
              <a:ea typeface="Meiryo UI" panose="020B0604030504040204" pitchFamily="50" charset="-128"/>
            </a:endParaRPr>
          </a:p>
          <a:p>
            <a:pPr>
              <a:buFont typeface="Wingdings" panose="05000000000000000000" pitchFamily="2" charset="2"/>
              <a:buChar char="l"/>
            </a:pPr>
            <a:r>
              <a:rPr lang="en-US" altLang="ja-JP" sz="2800" dirty="0">
                <a:latin typeface="メイリオ" panose="020B0604030504040204" pitchFamily="50" charset="-128"/>
                <a:ea typeface="メイリオ" panose="020B0604030504040204" pitchFamily="50" charset="-128"/>
              </a:rPr>
              <a:t>Apple</a:t>
            </a:r>
            <a:r>
              <a:rPr lang="ja-JP" altLang="en-US" sz="2800" dirty="0">
                <a:latin typeface="メイリオ" panose="020B0604030504040204" pitchFamily="50" charset="-128"/>
                <a:ea typeface="メイリオ" panose="020B0604030504040204" pitchFamily="50" charset="-128"/>
              </a:rPr>
              <a:t>社の場合</a:t>
            </a:r>
          </a:p>
          <a:p>
            <a:pPr marL="0" lvl="1" indent="0">
              <a:buFont typeface="Wingdings" panose="05000000000000000000" pitchFamily="2" charset="2"/>
              <a:buChar char="Ø"/>
            </a:pPr>
            <a:r>
              <a:rPr lang="en-US" altLang="ja-JP" sz="2400" b="1" dirty="0">
                <a:latin typeface="Meiryo UI" panose="020B0604030504040204" pitchFamily="50" charset="-128"/>
                <a:ea typeface="Meiryo UI" panose="020B0604030504040204" pitchFamily="50" charset="-128"/>
              </a:rPr>
              <a:t>macOS </a:t>
            </a:r>
            <a:r>
              <a:rPr lang="ja-JP" altLang="en-US" sz="2400" b="1" dirty="0">
                <a:latin typeface="Meiryo UI" panose="020B0604030504040204" pitchFamily="50" charset="-128"/>
                <a:ea typeface="Meiryo UI" panose="020B0604030504040204" pitchFamily="50" charset="-128"/>
              </a:rPr>
              <a:t>ソフトウェア・アップデートで</a:t>
            </a:r>
            <a:r>
              <a:rPr lang="en-US" altLang="ja-JP" sz="2400" b="1" dirty="0">
                <a:latin typeface="Meiryo UI" panose="020B0604030504040204" pitchFamily="50" charset="-128"/>
                <a:ea typeface="Meiryo UI" panose="020B0604030504040204" pitchFamily="50" charset="-128"/>
              </a:rPr>
              <a:t>OS</a:t>
            </a:r>
            <a:r>
              <a:rPr lang="ja-JP" altLang="en-US" sz="2400" b="1" dirty="0">
                <a:latin typeface="Meiryo UI" panose="020B0604030504040204" pitchFamily="50" charset="-128"/>
                <a:ea typeface="Meiryo UI" panose="020B0604030504040204" pitchFamily="50" charset="-128"/>
              </a:rPr>
              <a:t>と付属するアプリケーションを更新</a:t>
            </a:r>
            <a:endParaRPr lang="en-US" altLang="ja-JP" sz="2400" b="1" dirty="0">
              <a:latin typeface="Meiryo UI" panose="020B0604030504040204" pitchFamily="50" charset="-128"/>
              <a:ea typeface="Meiryo UI" panose="020B0604030504040204" pitchFamily="50" charset="-128"/>
            </a:endParaRPr>
          </a:p>
          <a:p>
            <a:pPr marL="92075" lvl="1" indent="0">
              <a:lnSpc>
                <a:spcPts val="2280"/>
              </a:lnSpc>
              <a:spcBef>
                <a:spcPts val="0"/>
              </a:spcBef>
              <a:buNone/>
              <a:tabLst>
                <a:tab pos="180975" algn="l"/>
              </a:tabLst>
            </a:pPr>
            <a:r>
              <a:rPr lang="en-US" altLang="ja-JP" sz="1900" dirty="0">
                <a:solidFill>
                  <a:srgbClr val="0000FF"/>
                </a:solidFill>
                <a:latin typeface="メイリオ"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 Microsoft</a:t>
            </a:r>
            <a:r>
              <a:rPr lang="ja-JP" altLang="en-US" sz="1600" dirty="0">
                <a:solidFill>
                  <a:srgbClr val="0000FF"/>
                </a:solidFill>
                <a:latin typeface="Meiryo UI" panose="020B0604030504040204" pitchFamily="50" charset="-128"/>
                <a:ea typeface="Meiryo UI" panose="020B0604030504040204" pitchFamily="50" charset="-128"/>
              </a:rPr>
              <a:t>社・</a:t>
            </a:r>
            <a:r>
              <a:rPr lang="en-US" altLang="ja-JP" sz="1600" dirty="0">
                <a:solidFill>
                  <a:srgbClr val="0000FF"/>
                </a:solidFill>
                <a:latin typeface="Meiryo UI" panose="020B0604030504040204" pitchFamily="50" charset="-128"/>
                <a:ea typeface="Meiryo UI" panose="020B0604030504040204" pitchFamily="50" charset="-128"/>
              </a:rPr>
              <a:t>Apple</a:t>
            </a:r>
            <a:r>
              <a:rPr lang="ja-JP" altLang="en-US" sz="1600" dirty="0">
                <a:solidFill>
                  <a:srgbClr val="0000FF"/>
                </a:solidFill>
                <a:latin typeface="Meiryo UI" panose="020B0604030504040204" pitchFamily="50" charset="-128"/>
                <a:ea typeface="Meiryo UI" panose="020B0604030504040204" pitchFamily="50" charset="-128"/>
              </a:rPr>
              <a:t>社は初期設定で自動的に更新される設定になっています。</a:t>
            </a:r>
          </a:p>
          <a:p>
            <a:pPr>
              <a:buFont typeface="Wingdings" panose="05000000000000000000" pitchFamily="2" charset="2"/>
              <a:buChar char="l"/>
            </a:pPr>
            <a:r>
              <a:rPr lang="ja-JP" altLang="en-US" sz="2800" dirty="0">
                <a:latin typeface="メイリオ" panose="020B0604030504040204" pitchFamily="50" charset="-128"/>
                <a:ea typeface="メイリオ" panose="020B0604030504040204" pitchFamily="50" charset="-128"/>
              </a:rPr>
              <a:t>その他のソフトウェア</a:t>
            </a:r>
          </a:p>
          <a:p>
            <a:pPr marL="0" lvl="1" indent="0">
              <a:buFont typeface="Wingdings" panose="05000000000000000000" pitchFamily="2" charset="2"/>
              <a:buChar char="Ø"/>
            </a:pPr>
            <a:r>
              <a:rPr lang="ja-JP" altLang="en-US" sz="2400" b="1" dirty="0">
                <a:latin typeface="Meiryo UI" panose="020B0604030504040204" pitchFamily="50" charset="-128"/>
                <a:ea typeface="Meiryo UI" panose="020B0604030504040204" pitchFamily="50" charset="-128"/>
              </a:rPr>
              <a:t>公表された方法で最新版またはセキュリティ更新を適用</a:t>
            </a:r>
            <a:endParaRPr lang="en-US" altLang="ja-JP" sz="2400" b="1" dirty="0">
              <a:latin typeface="Meiryo UI" panose="020B0604030504040204" pitchFamily="50" charset="-128"/>
              <a:ea typeface="Meiryo UI" panose="020B0604030504040204" pitchFamily="50" charset="-128"/>
            </a:endParaRPr>
          </a:p>
          <a:p>
            <a:pPr marL="180975" lvl="1" indent="0">
              <a:lnSpc>
                <a:spcPts val="2280"/>
              </a:lnSpc>
              <a:spcBef>
                <a:spcPts val="0"/>
              </a:spcBef>
              <a:buNone/>
            </a:pPr>
            <a:r>
              <a:rPr lang="en-US" altLang="ja-JP" sz="1600" dirty="0">
                <a:solidFill>
                  <a:srgbClr val="0000FF"/>
                </a:solidFill>
                <a:latin typeface="Meiryo UI" panose="020B0604030504040204" pitchFamily="50" charset="-128"/>
                <a:ea typeface="Meiryo UI" panose="020B0604030504040204" pitchFamily="50" charset="-128"/>
              </a:rPr>
              <a:t>※ </a:t>
            </a:r>
            <a:r>
              <a:rPr lang="ja-JP" altLang="en-US" sz="1600" dirty="0">
                <a:solidFill>
                  <a:srgbClr val="0000FF"/>
                </a:solidFill>
                <a:latin typeface="Meiryo UI" panose="020B0604030504040204" pitchFamily="50" charset="-128"/>
                <a:ea typeface="Meiryo UI" panose="020B0604030504040204" pitchFamily="50" charset="-128"/>
              </a:rPr>
              <a:t>ソフトウェアやメーカー、ベンダーにより更新方法が異なることがあるのでホームページや</a:t>
            </a:r>
            <a:r>
              <a:rPr lang="en-US" altLang="ja-JP" sz="1600" dirty="0">
                <a:solidFill>
                  <a:srgbClr val="0000FF"/>
                </a:solidFill>
                <a:latin typeface="Meiryo UI" panose="020B0604030504040204" pitchFamily="50" charset="-128"/>
                <a:ea typeface="Meiryo UI" panose="020B0604030504040204" pitchFamily="50" charset="-128"/>
              </a:rPr>
              <a:t>JVN(P.21)</a:t>
            </a:r>
            <a:r>
              <a:rPr lang="ja-JP" altLang="en-US" sz="1600" dirty="0">
                <a:solidFill>
                  <a:srgbClr val="0000FF"/>
                </a:solidFill>
                <a:latin typeface="Meiryo UI" panose="020B0604030504040204" pitchFamily="50" charset="-128"/>
                <a:ea typeface="Meiryo UI" panose="020B0604030504040204" pitchFamily="50" charset="-128"/>
              </a:rPr>
              <a:t>、</a:t>
            </a:r>
            <a:r>
              <a:rPr lang="en-US" altLang="ja-JP" sz="1600" dirty="0" err="1">
                <a:solidFill>
                  <a:srgbClr val="0000FF"/>
                </a:solidFill>
                <a:latin typeface="Meiryo UI" panose="020B0604030504040204" pitchFamily="50" charset="-128"/>
                <a:ea typeface="Meiryo UI" panose="020B0604030504040204" pitchFamily="50" charset="-128"/>
              </a:rPr>
              <a:t>MyJVN</a:t>
            </a:r>
            <a:r>
              <a:rPr lang="ja-JP" altLang="en-US" sz="1600" dirty="0">
                <a:solidFill>
                  <a:srgbClr val="0000FF"/>
                </a:solidFill>
                <a:latin typeface="Meiryo UI" panose="020B0604030504040204" pitchFamily="50" charset="-128"/>
                <a:ea typeface="Meiryo UI" panose="020B0604030504040204" pitchFamily="50" charset="-128"/>
              </a:rPr>
              <a:t>バージョンチェッカ</a:t>
            </a:r>
            <a:r>
              <a:rPr lang="en-US" altLang="ja-JP" sz="1600" dirty="0">
                <a:solidFill>
                  <a:srgbClr val="0000FF"/>
                </a:solidFill>
                <a:latin typeface="Meiryo UI" panose="020B0604030504040204" pitchFamily="50" charset="-128"/>
                <a:ea typeface="Meiryo UI" panose="020B0604030504040204" pitchFamily="50" charset="-128"/>
              </a:rPr>
              <a:t>(P.25)</a:t>
            </a:r>
            <a:r>
              <a:rPr lang="ja-JP" altLang="en-US" sz="1600" dirty="0">
                <a:solidFill>
                  <a:srgbClr val="0000FF"/>
                </a:solidFill>
                <a:latin typeface="Meiryo UI" panose="020B0604030504040204" pitchFamily="50" charset="-128"/>
                <a:ea typeface="Meiryo UI" panose="020B0604030504040204" pitchFamily="50" charset="-128"/>
              </a:rPr>
              <a:t>で確認しましょう。</a:t>
            </a:r>
          </a:p>
          <a:p>
            <a:pPr lvl="1">
              <a:buFont typeface="Wingdings" panose="05000000000000000000" pitchFamily="2" charset="2"/>
              <a:buChar char="Ø"/>
            </a:pPr>
            <a:endParaRPr lang="en-US" altLang="ja-JP" sz="2400" dirty="0">
              <a:latin typeface="メイリオ" panose="020B0604030504040204" pitchFamily="50" charset="-128"/>
            </a:endParaRPr>
          </a:p>
          <a:p>
            <a:pPr lvl="1">
              <a:buFont typeface="Wingdings" panose="05000000000000000000" pitchFamily="2" charset="2"/>
              <a:buChar char="Ø"/>
            </a:pPr>
            <a:endParaRPr lang="ja-JP" altLang="en-US" sz="2400" dirty="0">
              <a:latin typeface="メイリオ" panose="020B0604030504040204" pitchFamily="50"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タイトル 1">
            <a:extLst>
              <a:ext uri="{FF2B5EF4-FFF2-40B4-BE49-F238E27FC236}">
                <a16:creationId xmlns:a16="http://schemas.microsoft.com/office/drawing/2014/main" id="{69ED8E2C-ECC5-4D44-87EC-EC57CDD67E10}"/>
              </a:ext>
            </a:extLst>
          </p:cNvPr>
          <p:cNvSpPr>
            <a:spLocks noGrp="1" noChangeArrowheads="1"/>
          </p:cNvSpPr>
          <p:nvPr>
            <p:ph type="title"/>
          </p:nvPr>
        </p:nvSpPr>
        <p:spPr/>
        <p:txBody>
          <a:bodyPr/>
          <a:lstStyle/>
          <a:p>
            <a:r>
              <a:rPr lang="en-US" altLang="ja-JP" b="1" dirty="0" err="1">
                <a:latin typeface="メイリオ" panose="020B0604030504040204" pitchFamily="50" charset="-128"/>
                <a:ea typeface="メイリオ" panose="020B0604030504040204" pitchFamily="50" charset="-128"/>
              </a:rPr>
              <a:t>MyJVN</a:t>
            </a:r>
            <a:r>
              <a:rPr lang="ja-JP" altLang="en-US" b="1" dirty="0">
                <a:latin typeface="メイリオ" panose="020B0604030504040204" pitchFamily="50" charset="-128"/>
                <a:ea typeface="メイリオ" panose="020B0604030504040204" pitchFamily="50" charset="-128"/>
              </a:rPr>
              <a:t>バージョンチェッカ</a:t>
            </a:r>
            <a:br>
              <a:rPr lang="ja-JP" altLang="en-US" sz="4400" dirty="0"/>
            </a:br>
            <a:r>
              <a:rPr lang="en-US" altLang="ja-JP" sz="2400" dirty="0">
                <a:solidFill>
                  <a:srgbClr val="0000FF"/>
                </a:solidFill>
                <a:latin typeface="Meiryo UI" panose="020B0604030504040204" pitchFamily="50" charset="-128"/>
                <a:ea typeface="Meiryo UI" panose="020B0604030504040204" pitchFamily="50" charset="-128"/>
              </a:rPr>
              <a:t>http://jvndb.jvn.jp/apis/myjvn/</a:t>
            </a:r>
            <a:endParaRPr lang="ja-JP" altLang="en-US" sz="2400" dirty="0">
              <a:solidFill>
                <a:srgbClr val="0000FF"/>
              </a:solidFill>
              <a:latin typeface="Meiryo UI" panose="020B0604030504040204" pitchFamily="50" charset="-128"/>
              <a:ea typeface="Meiryo UI" panose="020B0604030504040204" pitchFamily="50" charset="-128"/>
            </a:endParaRPr>
          </a:p>
        </p:txBody>
      </p:sp>
      <p:sp>
        <p:nvSpPr>
          <p:cNvPr id="39939" name="コンテンツ プレースホルダー 2">
            <a:extLst>
              <a:ext uri="{FF2B5EF4-FFF2-40B4-BE49-F238E27FC236}">
                <a16:creationId xmlns:a16="http://schemas.microsoft.com/office/drawing/2014/main" id="{31AB62B9-8372-4C29-8989-54A36DE66AAA}"/>
              </a:ext>
            </a:extLst>
          </p:cNvPr>
          <p:cNvSpPr>
            <a:spLocks noGrp="1" noChangeArrowheads="1"/>
          </p:cNvSpPr>
          <p:nvPr>
            <p:ph idx="1"/>
          </p:nvPr>
        </p:nvSpPr>
        <p:spPr>
          <a:xfrm>
            <a:off x="498475" y="1412875"/>
            <a:ext cx="8321675" cy="4924425"/>
          </a:xfrm>
        </p:spPr>
        <p:txBody>
          <a:bodyPr/>
          <a:lstStyle/>
          <a:p>
            <a:pPr>
              <a:buFont typeface="Arial" panose="020B0604020202020204" pitchFamily="34" charset="0"/>
              <a:buChar char="•"/>
            </a:pPr>
            <a:r>
              <a:rPr lang="ja-JP" altLang="en-US" sz="2400" dirty="0">
                <a:solidFill>
                  <a:srgbClr val="000000"/>
                </a:solidFill>
                <a:latin typeface="メイリオ" panose="020B0604030504040204" pitchFamily="50" charset="-128"/>
                <a:ea typeface="メイリオ" panose="020B0604030504040204" pitchFamily="50" charset="-128"/>
              </a:rPr>
              <a:t>パソコンにインストールされている</a:t>
            </a:r>
            <a:r>
              <a:rPr lang="ja-JP" altLang="en-US" sz="2400" dirty="0">
                <a:solidFill>
                  <a:srgbClr val="ED656B"/>
                </a:solidFill>
                <a:latin typeface="メイリオ" panose="020B0604030504040204" pitchFamily="50" charset="-128"/>
                <a:ea typeface="メイリオ" panose="020B0604030504040204" pitchFamily="50" charset="-128"/>
              </a:rPr>
              <a:t>ソフトウェアのバージョンが最新であるか</a:t>
            </a:r>
            <a:r>
              <a:rPr lang="ja-JP" altLang="en-US" sz="2400" dirty="0">
                <a:solidFill>
                  <a:srgbClr val="000000"/>
                </a:solidFill>
                <a:latin typeface="メイリオ" panose="020B0604030504040204" pitchFamily="50" charset="-128"/>
                <a:ea typeface="メイリオ" panose="020B0604030504040204" pitchFamily="50" charset="-128"/>
              </a:rPr>
              <a:t>を簡単な操作で確認できる</a:t>
            </a:r>
            <a:r>
              <a:rPr lang="ja-JP" altLang="en-US" sz="2400" dirty="0">
                <a:latin typeface="メイリオ" panose="020B0604030504040204" pitchFamily="50" charset="-128"/>
                <a:ea typeface="メイリオ" panose="020B0604030504040204" pitchFamily="50" charset="-128"/>
              </a:rPr>
              <a:t>無償ツール</a:t>
            </a:r>
            <a:endParaRPr lang="en-US" altLang="ja-JP" sz="2400"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p:txBody>
      </p:sp>
      <p:pic>
        <p:nvPicPr>
          <p:cNvPr id="39940" name="Picture 2">
            <a:extLst>
              <a:ext uri="{FF2B5EF4-FFF2-40B4-BE49-F238E27FC236}">
                <a16:creationId xmlns:a16="http://schemas.microsoft.com/office/drawing/2014/main" id="{F3AD4CD2-D51F-44E5-A653-E15D304A27B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9592" y="2492896"/>
            <a:ext cx="705167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CD1BBE-CDAB-46B4-8761-BD627C90881C}"/>
              </a:ext>
            </a:extLst>
          </p:cNvPr>
          <p:cNvSpPr>
            <a:spLocks noGrp="1" noChangeArrowheads="1"/>
          </p:cNvSpPr>
          <p:nvPr>
            <p:ph type="title"/>
          </p:nvPr>
        </p:nvSpPr>
        <p:spPr>
          <a:xfrm>
            <a:off x="539750" y="260350"/>
            <a:ext cx="7272338" cy="993775"/>
          </a:xfrm>
        </p:spPr>
        <p:txBody>
          <a:bodyPr/>
          <a:lstStyle/>
          <a:p>
            <a:r>
              <a:rPr lang="ja-JP" altLang="en-US" sz="4400" b="1" baseline="30000" dirty="0">
                <a:solidFill>
                  <a:srgbClr val="000000"/>
                </a:solidFill>
                <a:latin typeface="メイリオ" panose="020B0604030504040204" pitchFamily="50" charset="-128"/>
                <a:ea typeface="メイリオ" panose="020B0604030504040204" pitchFamily="50" charset="-128"/>
              </a:rPr>
              <a:t>診断編</a:t>
            </a:r>
            <a:r>
              <a:rPr lang="en-US" altLang="ja-JP" sz="4400" b="1" baseline="30000" dirty="0">
                <a:solidFill>
                  <a:srgbClr val="000000"/>
                </a:solidFill>
                <a:latin typeface="メイリオ" panose="020B0604030504040204" pitchFamily="50" charset="-128"/>
                <a:ea typeface="メイリオ" panose="020B0604030504040204" pitchFamily="50" charset="-128"/>
              </a:rPr>
              <a:t>№2 </a:t>
            </a:r>
            <a:r>
              <a:rPr lang="ja-JP" altLang="en-US" sz="4400" b="1" dirty="0">
                <a:solidFill>
                  <a:srgbClr val="000000"/>
                </a:solidFill>
                <a:latin typeface="メイリオ" panose="020B0604030504040204" pitchFamily="50" charset="-128"/>
                <a:ea typeface="メイリオ" panose="020B0604030504040204" pitchFamily="50" charset="-128"/>
              </a:rPr>
              <a:t>ウイルス対策</a:t>
            </a:r>
            <a:endParaRPr lang="ja-JP" altLang="en-US" sz="3200" b="1" dirty="0">
              <a:latin typeface="メイリオ" panose="020B0604030504040204" pitchFamily="50" charset="-128"/>
              <a:ea typeface="メイリオ" panose="020B0604030504040204" pitchFamily="50" charset="-128"/>
            </a:endParaRPr>
          </a:p>
        </p:txBody>
      </p:sp>
      <p:sp>
        <p:nvSpPr>
          <p:cNvPr id="43012" name="Rectangle 3">
            <a:extLst>
              <a:ext uri="{FF2B5EF4-FFF2-40B4-BE49-F238E27FC236}">
                <a16:creationId xmlns:a16="http://schemas.microsoft.com/office/drawing/2014/main" id="{037195DE-BA91-4BEC-A0C9-D433C9E301AF}"/>
              </a:ext>
            </a:extLst>
          </p:cNvPr>
          <p:cNvSpPr>
            <a:spLocks noGrp="1" noChangeArrowheads="1"/>
          </p:cNvSpPr>
          <p:nvPr>
            <p:ph idx="1"/>
          </p:nvPr>
        </p:nvSpPr>
        <p:spPr/>
        <p:txBody>
          <a:bodyPr/>
          <a:lstStyle/>
          <a:p>
            <a:pPr>
              <a:buSzPct val="150000"/>
              <a:buFontTx/>
              <a:buBlip>
                <a:blip r:embed="rId3"/>
              </a:buBlip>
            </a:pPr>
            <a:endParaRPr lang="ja-JP" altLang="en-US" sz="14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パソコンやスマホなどにはウイルス対策ソフトを導入し、</a:t>
            </a:r>
            <a:br>
              <a:rPr lang="ja-JP" altLang="en-US"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ウイルス定義ファイルは最新の</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状態にしていますか？</a:t>
            </a:r>
          </a:p>
        </p:txBody>
      </p:sp>
      <p:sp>
        <p:nvSpPr>
          <p:cNvPr id="2" name="正方形/長方形 1">
            <a:extLst>
              <a:ext uri="{FF2B5EF4-FFF2-40B4-BE49-F238E27FC236}">
                <a16:creationId xmlns:a16="http://schemas.microsoft.com/office/drawing/2014/main" id="{95A119FB-1BF9-462E-908F-9002E34EA9EE}"/>
              </a:ext>
            </a:extLst>
          </p:cNvPr>
          <p:cNvSpPr/>
          <p:nvPr/>
        </p:nvSpPr>
        <p:spPr>
          <a:xfrm>
            <a:off x="909114" y="4860350"/>
            <a:ext cx="7704137" cy="584775"/>
          </a:xfrm>
          <a:prstGeom prst="rect">
            <a:avLst/>
          </a:prstGeom>
        </p:spPr>
        <p:txBody>
          <a:bodyPr>
            <a:spAutoFit/>
          </a:bodyPr>
          <a:lstStyle/>
          <a:p>
            <a:pPr>
              <a:tabLst>
                <a:tab pos="1793875" algn="l"/>
              </a:tabLst>
              <a:defRPr/>
            </a:pPr>
            <a:r>
              <a:rPr lang="ja-JP" altLang="en-US" sz="1600" dirty="0">
                <a:latin typeface="Meiryo UI" panose="020B0604030504040204" pitchFamily="50" charset="-128"/>
                <a:ea typeface="Meiryo UI" panose="020B0604030504040204" pitchFamily="50" charset="-128"/>
              </a:rPr>
              <a:t>ウイルス定義ファイル：コンピュータウイルスを検出するためのデータベースファイル。</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「パターンファイル」とも呼ばれます。</a:t>
            </a:r>
          </a:p>
        </p:txBody>
      </p:sp>
    </p:spTree>
  </p:cSld>
  <p:clrMapOvr>
    <a:masterClrMapping/>
  </p:clrMapOvr>
  <p:transition>
    <p:cover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71FA167D-09A8-4D35-9ACE-2E1E9247DA80}"/>
              </a:ext>
            </a:extLst>
          </p:cNvPr>
          <p:cNvSpPr>
            <a:spLocks noGrp="1" noChangeArrowheads="1"/>
          </p:cNvSpPr>
          <p:nvPr>
            <p:ph idx="1"/>
          </p:nvPr>
        </p:nvSpPr>
        <p:spPr>
          <a:xfrm>
            <a:off x="512580" y="1540144"/>
            <a:ext cx="8487169" cy="3839544"/>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パスワードを盗んだり、遠隔操作を行ったり、ファイルを勝手に暗号化するなど、悪質なウイルスが急増しています。</a:t>
            </a:r>
            <a:endParaRPr lang="en-US" altLang="ja-JP" sz="2400" dirty="0">
              <a:latin typeface="メイリオ" panose="020B0604030504040204" pitchFamily="50" charset="-128"/>
              <a:ea typeface="メイリオ" panose="020B0604030504040204" pitchFamily="50" charset="-128"/>
            </a:endParaRPr>
          </a:p>
          <a:p>
            <a:pPr eaLnBrk="1" hangingPunct="1">
              <a:spcBef>
                <a:spcPts val="1800"/>
              </a:spcBef>
              <a:buFont typeface="Arial" panose="020B0604020202020204" pitchFamily="34" charset="0"/>
              <a:buChar char="•"/>
            </a:pPr>
            <a:r>
              <a:rPr lang="ja-JP" altLang="en-US" sz="2400" dirty="0">
                <a:solidFill>
                  <a:srgbClr val="ED656B"/>
                </a:solidFill>
              </a:rPr>
              <a:t>ウイルス対策ソフトを導入</a:t>
            </a:r>
            <a:r>
              <a:rPr lang="ja-JP" altLang="en-US" sz="2400" dirty="0"/>
              <a:t>し、不審サイトへのアクセスやメール受信など、感染経路にも気をつけましょう。</a:t>
            </a:r>
            <a:endParaRPr lang="en-US" altLang="ja-JP" sz="2400" dirty="0"/>
          </a:p>
          <a:p>
            <a:pPr eaLnBrk="1" hangingPunct="1">
              <a:spcBef>
                <a:spcPts val="18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新種のウイルスは日々発見され拡散しているため、常に新種も検出できるようにしなければ感染してしまう可能性があります。最新のウイルス対策ができるように</a:t>
            </a:r>
            <a:r>
              <a:rPr lang="ja-JP" altLang="en-US" sz="2400" dirty="0">
                <a:solidFill>
                  <a:srgbClr val="ED656B"/>
                </a:solidFill>
                <a:latin typeface="メイリオ" panose="020B0604030504040204" pitchFamily="50" charset="-128"/>
                <a:ea typeface="メイリオ" panose="020B0604030504040204" pitchFamily="50" charset="-128"/>
              </a:rPr>
              <a:t>設定を確認</a:t>
            </a:r>
            <a:r>
              <a:rPr lang="ja-JP" altLang="en-US" sz="2400" dirty="0">
                <a:latin typeface="メイリオ" panose="020B0604030504040204" pitchFamily="50" charset="-128"/>
                <a:ea typeface="メイリオ" panose="020B0604030504040204" pitchFamily="50" charset="-128"/>
              </a:rPr>
              <a:t>しましょう。</a:t>
            </a:r>
          </a:p>
        </p:txBody>
      </p:sp>
      <p:sp>
        <p:nvSpPr>
          <p:cNvPr id="45058" name="Rectangle 2">
            <a:extLst>
              <a:ext uri="{FF2B5EF4-FFF2-40B4-BE49-F238E27FC236}">
                <a16:creationId xmlns:a16="http://schemas.microsoft.com/office/drawing/2014/main" id="{6B990AD4-8378-49CD-9336-FE554AF7179A}"/>
              </a:ext>
            </a:extLst>
          </p:cNvPr>
          <p:cNvSpPr>
            <a:spLocks noGrp="1" noChangeArrowheads="1"/>
          </p:cNvSpPr>
          <p:nvPr>
            <p:ph type="title"/>
          </p:nvPr>
        </p:nvSpPr>
        <p:spPr>
          <a:xfrm>
            <a:off x="539750" y="260350"/>
            <a:ext cx="7345363" cy="993775"/>
          </a:xfrm>
        </p:spPr>
        <p:txBody>
          <a:bodyPr/>
          <a:lstStyle/>
          <a:p>
            <a:pPr eaLnBrk="1" hangingPunct="1">
              <a:lnSpc>
                <a:spcPts val="4000"/>
              </a:lnSpc>
            </a:pPr>
            <a:r>
              <a:rPr lang="ja-JP" altLang="en-US" b="1" dirty="0">
                <a:latin typeface="メイリオ" panose="020B0604030504040204" pitchFamily="50" charset="-128"/>
                <a:ea typeface="メイリオ" panose="020B0604030504040204" pitchFamily="50" charset="-128"/>
              </a:rPr>
              <a:t>ウイルス対策ソフトを導入し</a:t>
            </a:r>
            <a:br>
              <a:rPr lang="en-US" altLang="ja-JP" b="1" dirty="0">
                <a:latin typeface="メイリオ" panose="020B0604030504040204" pitchFamily="50" charset="-128"/>
                <a:ea typeface="メイリオ" panose="020B0604030504040204" pitchFamily="50" charset="-128"/>
              </a:rPr>
            </a:br>
            <a:r>
              <a:rPr lang="ja-JP" altLang="en-US" b="1" dirty="0">
                <a:latin typeface="メイリオ" panose="020B0604030504040204" pitchFamily="50" charset="-128"/>
                <a:ea typeface="メイリオ" panose="020B0604030504040204" pitchFamily="50" charset="-128"/>
              </a:rPr>
              <a:t>適切に利用する</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E71717E-471D-4575-80FE-5F05E81BB565}"/>
              </a:ext>
            </a:extLst>
          </p:cNvPr>
          <p:cNvSpPr>
            <a:spLocks noGrp="1" noChangeArrowheads="1"/>
          </p:cNvSpPr>
          <p:nvPr>
            <p:ph type="title"/>
          </p:nvPr>
        </p:nvSpPr>
        <p:spPr>
          <a:xfrm>
            <a:off x="539750" y="260350"/>
            <a:ext cx="7632650"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ウイルス対策ソフトの設定</a:t>
            </a:r>
          </a:p>
        </p:txBody>
      </p:sp>
      <p:sp>
        <p:nvSpPr>
          <p:cNvPr id="47107" name="Rectangle 3">
            <a:extLst>
              <a:ext uri="{FF2B5EF4-FFF2-40B4-BE49-F238E27FC236}">
                <a16:creationId xmlns:a16="http://schemas.microsoft.com/office/drawing/2014/main" id="{5ECA9C0A-C420-4356-B6E3-79D47924F32D}"/>
              </a:ext>
            </a:extLst>
          </p:cNvPr>
          <p:cNvSpPr>
            <a:spLocks noGrp="1" noChangeArrowheads="1"/>
          </p:cNvSpPr>
          <p:nvPr>
            <p:ph idx="1"/>
          </p:nvPr>
        </p:nvSpPr>
        <p:spPr>
          <a:xfrm>
            <a:off x="498475" y="1412875"/>
            <a:ext cx="8321675" cy="4924425"/>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ウイルス対策ソフトは水際でウイルスを発見し、感染を予防する</a:t>
            </a:r>
            <a:r>
              <a:rPr lang="ja-JP" altLang="en-US" sz="2400" dirty="0">
                <a:solidFill>
                  <a:srgbClr val="ED656B"/>
                </a:solidFill>
              </a:rPr>
              <a:t>「自動保護</a:t>
            </a:r>
            <a:r>
              <a:rPr lang="en-US" altLang="ja-JP" sz="2400" dirty="0">
                <a:solidFill>
                  <a:srgbClr val="ED656B"/>
                </a:solidFill>
              </a:rPr>
              <a:t>(</a:t>
            </a:r>
            <a:r>
              <a:rPr lang="ja-JP" altLang="en-US" sz="2400" dirty="0">
                <a:solidFill>
                  <a:srgbClr val="ED656B"/>
                </a:solidFill>
              </a:rPr>
              <a:t>リアルタイム保護</a:t>
            </a:r>
            <a:r>
              <a:rPr lang="en-US" altLang="ja-JP" sz="2400" dirty="0">
                <a:solidFill>
                  <a:srgbClr val="ED656B"/>
                </a:solidFill>
              </a:rPr>
              <a:t>)</a:t>
            </a:r>
            <a:r>
              <a:rPr lang="ja-JP" altLang="en-US" sz="2400" dirty="0">
                <a:solidFill>
                  <a:srgbClr val="ED656B"/>
                </a:solidFill>
              </a:rPr>
              <a:t>」</a:t>
            </a:r>
            <a:r>
              <a:rPr lang="ja-JP" altLang="en-US" sz="2400" dirty="0"/>
              <a:t>にして、</a:t>
            </a:r>
            <a:r>
              <a:rPr lang="ja-JP" altLang="en-US" sz="2400" dirty="0">
                <a:solidFill>
                  <a:srgbClr val="ED656B"/>
                </a:solidFill>
              </a:rPr>
              <a:t>「発見したらすぐ駆除する」</a:t>
            </a:r>
            <a:r>
              <a:rPr lang="ja-JP" altLang="en-US" sz="2400" dirty="0">
                <a:latin typeface="メイリオ" panose="020B0604030504040204" pitchFamily="50" charset="-128"/>
                <a:ea typeface="メイリオ" panose="020B0604030504040204" pitchFamily="50" charset="-128"/>
              </a:rPr>
              <a:t>設定にすることを推奨します。</a:t>
            </a:r>
            <a:endParaRPr lang="en-US" altLang="ja-JP" sz="2400" dirty="0">
              <a:latin typeface="メイリオ" panose="020B0604030504040204" pitchFamily="50" charset="-128"/>
              <a:ea typeface="メイリオ" panose="020B0604030504040204" pitchFamily="50" charset="-128"/>
            </a:endParaRPr>
          </a:p>
          <a:p>
            <a:pPr eaLnBrk="1" hangingPunct="1">
              <a:buFont typeface="Arial" panose="020B0604020202020204" pitchFamily="34" charset="0"/>
              <a:buChar char="•"/>
            </a:pPr>
            <a:r>
              <a:rPr lang="ja-JP" altLang="en-US" sz="2400" dirty="0"/>
              <a:t>ウイルスの種類は日々増加しているので、ウイルスの「手配書」であるウイルス定義ファイルが常に最新の状態になるよう</a:t>
            </a:r>
            <a:r>
              <a:rPr lang="ja-JP" altLang="en-US" sz="2400" dirty="0">
                <a:solidFill>
                  <a:srgbClr val="ED656B"/>
                </a:solidFill>
              </a:rPr>
              <a:t>「自動更新」</a:t>
            </a:r>
            <a:r>
              <a:rPr lang="ja-JP" altLang="en-US" sz="2400" dirty="0"/>
              <a:t>を推奨します。</a:t>
            </a:r>
          </a:p>
          <a:p>
            <a:pPr eaLnBrk="1" hangingPunct="1">
              <a:buFont typeface="Arial" panose="020B0604020202020204" pitchFamily="34" charset="0"/>
              <a:buChar char="•"/>
            </a:pPr>
            <a:endParaRPr lang="ja-JP" altLang="en-US" sz="2400" dirty="0">
              <a:latin typeface="メイリオ" panose="020B0604030504040204" pitchFamily="50" charset="-128"/>
              <a:ea typeface="メイリオ" panose="020B0604030504040204" pitchFamily="50" charset="-128"/>
            </a:endParaRPr>
          </a:p>
          <a:p>
            <a:pPr marL="0" indent="0" eaLnBrk="1" hangingPunct="1">
              <a:buNone/>
            </a:pPr>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27EC995-0738-41E0-94E1-CAAB95E5A873}"/>
              </a:ext>
            </a:extLst>
          </p:cNvPr>
          <p:cNvSpPr>
            <a:spLocks noGrp="1" noChangeArrowheads="1"/>
          </p:cNvSpPr>
          <p:nvPr>
            <p:ph type="title"/>
          </p:nvPr>
        </p:nvSpPr>
        <p:spPr>
          <a:xfrm>
            <a:off x="539750" y="260350"/>
            <a:ext cx="7560642"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ウイルス対策ソフトに関する勘違い</a:t>
            </a:r>
          </a:p>
        </p:txBody>
      </p:sp>
      <p:sp>
        <p:nvSpPr>
          <p:cNvPr id="51203" name="Rectangle 3">
            <a:extLst>
              <a:ext uri="{FF2B5EF4-FFF2-40B4-BE49-F238E27FC236}">
                <a16:creationId xmlns:a16="http://schemas.microsoft.com/office/drawing/2014/main" id="{8C1FE994-34D9-4FD7-9B9C-1D4FCC23586A}"/>
              </a:ext>
            </a:extLst>
          </p:cNvPr>
          <p:cNvSpPr>
            <a:spLocks noGrp="1" noChangeArrowheads="1"/>
          </p:cNvSpPr>
          <p:nvPr>
            <p:ph idx="1"/>
          </p:nvPr>
        </p:nvSpPr>
        <p:spPr>
          <a:xfrm>
            <a:off x="354459" y="1412875"/>
            <a:ext cx="8754045" cy="4924425"/>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ウイルス対策ソフトは万能薬？</a:t>
            </a:r>
            <a:br>
              <a:rPr lang="en-US" altLang="ja-JP"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これさえあればウイルスなんか怖くない？</a:t>
            </a:r>
          </a:p>
          <a:p>
            <a:pPr lvl="1" eaLnBrk="1" hangingPunct="1">
              <a:spcBef>
                <a:spcPts val="1800"/>
              </a:spcBef>
            </a:pPr>
            <a:r>
              <a:rPr lang="ja-JP" altLang="en-US" sz="2400" dirty="0">
                <a:latin typeface="メイリオ" panose="020B0604030504040204" pitchFamily="50" charset="-128"/>
                <a:ea typeface="メイリオ" panose="020B0604030504040204" pitchFamily="50" charset="-128"/>
              </a:rPr>
              <a:t>ウイルス対策ソフトの利用は予防手段のひとつです。</a:t>
            </a:r>
          </a:p>
          <a:p>
            <a:pPr lvl="1" eaLnBrk="1" hangingPunct="1"/>
            <a:r>
              <a:rPr lang="ja-JP" altLang="en-US" sz="2400" dirty="0">
                <a:latin typeface="メイリオ" panose="020B0604030504040204" pitchFamily="50" charset="-128"/>
                <a:ea typeface="メイリオ" panose="020B0604030504040204" pitchFamily="50" charset="-128"/>
              </a:rPr>
              <a:t>新種のウイルスや亜種を取り逃がす場合もあります。</a:t>
            </a:r>
          </a:p>
          <a:p>
            <a:pPr lvl="1" eaLnBrk="1" hangingPunct="1"/>
            <a:r>
              <a:rPr lang="ja-JP" altLang="en-US" sz="2400" dirty="0">
                <a:latin typeface="メイリオ" panose="020B0604030504040204" pitchFamily="50" charset="-128"/>
                <a:ea typeface="メイリオ" panose="020B0604030504040204" pitchFamily="50" charset="-128"/>
              </a:rPr>
              <a:t>壊されたファイルやシステム環境は復旧できません。</a:t>
            </a:r>
          </a:p>
          <a:p>
            <a:pPr lvl="1" eaLnBrk="1" hangingPunct="1">
              <a:spcBef>
                <a:spcPts val="5400"/>
              </a:spcBef>
            </a:pPr>
            <a:r>
              <a:rPr lang="ja-JP" altLang="en-US" sz="2400" dirty="0">
                <a:latin typeface="メイリオ" panose="020B0604030504040204" pitchFamily="50" charset="-128"/>
                <a:ea typeface="メイリオ" panose="020B0604030504040204" pitchFamily="50" charset="-128"/>
              </a:rPr>
              <a:t>だから</a:t>
            </a:r>
            <a:r>
              <a:rPr lang="en-US" altLang="ja-JP" sz="2400" dirty="0">
                <a:latin typeface="メイリオ" panose="020B0604030504040204" pitchFamily="50" charset="-128"/>
                <a:ea typeface="メイリオ" panose="020B0604030504040204" pitchFamily="50" charset="-128"/>
              </a:rPr>
              <a:t>…</a:t>
            </a:r>
            <a:r>
              <a:rPr lang="ja-JP" altLang="en-US" sz="2400" dirty="0">
                <a:solidFill>
                  <a:schemeClr val="bg1"/>
                </a:solidFill>
                <a:latin typeface="メイリオ" panose="020B0604030504040204" pitchFamily="50" charset="-128"/>
                <a:ea typeface="メイリオ" panose="020B0604030504040204" pitchFamily="50" charset="-128"/>
              </a:rPr>
              <a:t>過信</a:t>
            </a:r>
            <a:r>
              <a:rPr lang="ja-JP" altLang="en-US" sz="3600" dirty="0">
                <a:solidFill>
                  <a:schemeClr val="bg1"/>
                </a:solidFill>
                <a:latin typeface="メイリオ" panose="020B0604030504040204" pitchFamily="50" charset="-128"/>
                <a:ea typeface="メイリオ" panose="020B0604030504040204" pitchFamily="50" charset="-128"/>
              </a:rPr>
              <a:t>は禁物</a:t>
            </a:r>
            <a:r>
              <a:rPr lang="en-US" altLang="ja-JP" sz="3600" dirty="0">
                <a:solidFill>
                  <a:schemeClr val="bg1"/>
                </a:solidFill>
                <a:latin typeface="メイリオ" panose="020B0604030504040204" pitchFamily="50" charset="-128"/>
                <a:ea typeface="メイリオ" panose="020B0604030504040204" pitchFamily="50" charset="-128"/>
              </a:rPr>
              <a:t>!!</a:t>
            </a:r>
          </a:p>
        </p:txBody>
      </p:sp>
      <p:sp>
        <p:nvSpPr>
          <p:cNvPr id="2" name="正方形/長方形 1">
            <a:extLst>
              <a:ext uri="{FF2B5EF4-FFF2-40B4-BE49-F238E27FC236}">
                <a16:creationId xmlns:a16="http://schemas.microsoft.com/office/drawing/2014/main" id="{24969320-C899-4889-B3B9-F4FE556B1469}"/>
              </a:ext>
            </a:extLst>
          </p:cNvPr>
          <p:cNvSpPr/>
          <p:nvPr/>
        </p:nvSpPr>
        <p:spPr bwMode="auto">
          <a:xfrm rot="21006559">
            <a:off x="2772000" y="4177582"/>
            <a:ext cx="3600000" cy="900000"/>
          </a:xfrm>
          <a:prstGeom prst="rect">
            <a:avLst/>
          </a:prstGeom>
          <a:noFill/>
          <a:ln w="76200" cap="flat" cmpd="sng" algn="ctr">
            <a:solidFill>
              <a:srgbClr val="FF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4000" b="0" i="0" u="none" strike="noStrike" cap="none" normalizeH="0" baseline="0" dirty="0">
                <a:ln>
                  <a:noFill/>
                </a:ln>
                <a:solidFill>
                  <a:srgbClr val="FF0000"/>
                </a:solidFill>
                <a:effectLst/>
                <a:latin typeface="HGP創英角ﾎﾟｯﾌﾟ体" panose="040B0A00000000000000" pitchFamily="50" charset="-128"/>
              </a:rPr>
              <a:t>過信は禁物 </a:t>
            </a:r>
            <a:r>
              <a:rPr kumimoji="1" lang="en-US" altLang="ja-JP" sz="4000" b="0" i="0" u="none" strike="noStrike" cap="none" normalizeH="0" baseline="0" dirty="0">
                <a:ln>
                  <a:noFill/>
                </a:ln>
                <a:solidFill>
                  <a:srgbClr val="FF0000"/>
                </a:solidFill>
                <a:effectLst/>
                <a:latin typeface="HGP創英角ﾎﾟｯﾌﾟ体" panose="040B0A00000000000000" pitchFamily="50" charset="-128"/>
              </a:rPr>
              <a:t>!!</a:t>
            </a:r>
            <a:endParaRPr kumimoji="1" lang="ja-JP" altLang="en-US" sz="4000" b="0" i="0" u="none" strike="noStrike" cap="none" normalizeH="0" baseline="0" dirty="0">
              <a:ln>
                <a:noFill/>
              </a:ln>
              <a:solidFill>
                <a:srgbClr val="FF0000"/>
              </a:solidFill>
              <a:effectLst/>
              <a:latin typeface="HGP創英角ﾎﾟｯﾌﾟ体" panose="040B0A00000000000000" pitchFamily="50"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タイトル 1">
            <a:extLst>
              <a:ext uri="{FF2B5EF4-FFF2-40B4-BE49-F238E27FC236}">
                <a16:creationId xmlns:a16="http://schemas.microsoft.com/office/drawing/2014/main" id="{E0B5A298-2297-42D8-8B55-B1D1EE343315}"/>
              </a:ext>
            </a:extLst>
          </p:cNvPr>
          <p:cNvSpPr>
            <a:spLocks noGrp="1" noChangeArrowheads="1"/>
          </p:cNvSpPr>
          <p:nvPr>
            <p:ph type="title"/>
          </p:nvPr>
        </p:nvSpPr>
        <p:spPr>
          <a:xfrm>
            <a:off x="539750" y="260350"/>
            <a:ext cx="8352730"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ウイルスの感染経路を理解する</a:t>
            </a:r>
            <a:r>
              <a:rPr lang="en-US" altLang="ja-JP" b="1" dirty="0">
                <a:latin typeface="メイリオ" panose="020B0604030504040204" pitchFamily="50" charset="-128"/>
                <a:ea typeface="メイリオ" panose="020B0604030504040204" pitchFamily="50" charset="-128"/>
              </a:rPr>
              <a:t>…</a:t>
            </a:r>
            <a:endParaRPr lang="ja-JP" altLang="en-US" b="1" dirty="0">
              <a:latin typeface="メイリオ" panose="020B0604030504040204" pitchFamily="50" charset="-128"/>
              <a:ea typeface="メイリオ" panose="020B0604030504040204" pitchFamily="50" charset="-128"/>
            </a:endParaRPr>
          </a:p>
        </p:txBody>
      </p:sp>
      <p:sp>
        <p:nvSpPr>
          <p:cNvPr id="55299" name="コンテンツ プレースホルダー 2">
            <a:extLst>
              <a:ext uri="{FF2B5EF4-FFF2-40B4-BE49-F238E27FC236}">
                <a16:creationId xmlns:a16="http://schemas.microsoft.com/office/drawing/2014/main" id="{DBEA9638-0F06-4B03-9711-2D35EA09C1AF}"/>
              </a:ext>
            </a:extLst>
          </p:cNvPr>
          <p:cNvSpPr>
            <a:spLocks noGrp="1" noChangeArrowheads="1"/>
          </p:cNvSpPr>
          <p:nvPr>
            <p:ph idx="1"/>
          </p:nvPr>
        </p:nvSpPr>
        <p:spPr>
          <a:xfrm>
            <a:off x="251521" y="1412875"/>
            <a:ext cx="8784976" cy="4924425"/>
          </a:xfrm>
        </p:spPr>
        <p:txBody>
          <a:bodyPr/>
          <a:lstStyle/>
          <a:p>
            <a:pPr marL="457200" indent="-457200">
              <a:spcBef>
                <a:spcPts val="2400"/>
              </a:spcBef>
              <a:buFont typeface="+mj-lt"/>
              <a:buAutoNum type="arabicPeriod"/>
            </a:pPr>
            <a:r>
              <a:rPr lang="ja-JP" altLang="en-US" sz="2400" dirty="0"/>
              <a:t>電子メールからの感染</a:t>
            </a:r>
            <a:endParaRPr lang="en-US" altLang="ja-JP" sz="2400" dirty="0"/>
          </a:p>
          <a:p>
            <a:pPr marL="808038" lvl="1" indent="-342900">
              <a:spcBef>
                <a:spcPts val="576"/>
              </a:spcBef>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cs typeface="+mn-cs"/>
              </a:rPr>
              <a:t>電子メールの</a:t>
            </a:r>
            <a:r>
              <a:rPr lang="ja-JP" altLang="en-US" sz="2400" dirty="0">
                <a:solidFill>
                  <a:srgbClr val="ED656B"/>
                </a:solidFill>
                <a:latin typeface="Meiryo UI" panose="020B0604030504040204" pitchFamily="50" charset="-128"/>
                <a:ea typeface="Meiryo UI" panose="020B0604030504040204" pitchFamily="50" charset="-128"/>
                <a:cs typeface="+mn-cs"/>
              </a:rPr>
              <a:t>添付ファイルを開く</a:t>
            </a:r>
            <a:r>
              <a:rPr lang="ja-JP" altLang="en-US" sz="2400" dirty="0">
                <a:latin typeface="Meiryo UI" panose="020B0604030504040204" pitchFamily="50" charset="-128"/>
                <a:ea typeface="Meiryo UI" panose="020B0604030504040204" pitchFamily="50" charset="-128"/>
                <a:cs typeface="+mn-cs"/>
              </a:rPr>
              <a:t>ことにより感染</a:t>
            </a:r>
            <a:endParaRPr lang="en-US" altLang="ja-JP" sz="2400" dirty="0">
              <a:latin typeface="Meiryo UI" panose="020B0604030504040204" pitchFamily="50" charset="-128"/>
              <a:ea typeface="Meiryo UI" panose="020B0604030504040204" pitchFamily="50" charset="-128"/>
              <a:cs typeface="+mn-cs"/>
            </a:endParaRPr>
          </a:p>
          <a:p>
            <a:pPr marL="457200" indent="-457200">
              <a:spcBef>
                <a:spcPts val="2400"/>
              </a:spcBef>
              <a:buFont typeface="+mj-lt"/>
              <a:buAutoNum type="arabicPeriod"/>
            </a:pPr>
            <a:r>
              <a:rPr lang="ja-JP" altLang="en-US" sz="2400" dirty="0"/>
              <a:t>ウェブサイトからの感染</a:t>
            </a:r>
            <a:endParaRPr lang="en-US" altLang="ja-JP" sz="2400" dirty="0"/>
          </a:p>
          <a:p>
            <a:pPr marL="808038" lvl="1" indent="-342900">
              <a:spcBef>
                <a:spcPts val="576"/>
              </a:spcBef>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cs typeface="+mn-cs"/>
              </a:rPr>
              <a:t>ウイルスが仕掛けられた</a:t>
            </a:r>
            <a:r>
              <a:rPr lang="ja-JP" altLang="en-US" sz="2400" dirty="0">
                <a:solidFill>
                  <a:srgbClr val="ED656B"/>
                </a:solidFill>
                <a:latin typeface="Meiryo UI" panose="020B0604030504040204" pitchFamily="50" charset="-128"/>
                <a:ea typeface="Meiryo UI" panose="020B0604030504040204" pitchFamily="50" charset="-128"/>
                <a:cs typeface="+mn-cs"/>
              </a:rPr>
              <a:t>ウェブサイトを閲覧</a:t>
            </a:r>
            <a:r>
              <a:rPr lang="ja-JP" altLang="en-US" sz="2400" dirty="0">
                <a:latin typeface="Meiryo UI" panose="020B0604030504040204" pitchFamily="50" charset="-128"/>
                <a:ea typeface="Meiryo UI" panose="020B0604030504040204" pitchFamily="50" charset="-128"/>
                <a:cs typeface="+mn-cs"/>
              </a:rPr>
              <a:t>することにより感染</a:t>
            </a:r>
            <a:endParaRPr lang="en-US" altLang="ja-JP" sz="2400" dirty="0">
              <a:latin typeface="Meiryo UI" panose="020B0604030504040204" pitchFamily="50" charset="-128"/>
              <a:ea typeface="Meiryo UI" panose="020B0604030504040204" pitchFamily="50" charset="-128"/>
              <a:cs typeface="+mn-cs"/>
            </a:endParaRPr>
          </a:p>
          <a:p>
            <a:pPr marL="808038" lvl="1" indent="-342900">
              <a:spcBef>
                <a:spcPts val="576"/>
              </a:spcBef>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cs typeface="+mn-cs"/>
              </a:rPr>
              <a:t>ウェブサイトから</a:t>
            </a:r>
            <a:r>
              <a:rPr lang="ja-JP" altLang="en-US" sz="2400" dirty="0">
                <a:solidFill>
                  <a:srgbClr val="ED656B"/>
                </a:solidFill>
                <a:latin typeface="Meiryo UI" panose="020B0604030504040204" pitchFamily="50" charset="-128"/>
                <a:ea typeface="Meiryo UI" panose="020B0604030504040204" pitchFamily="50" charset="-128"/>
                <a:cs typeface="+mn-cs"/>
              </a:rPr>
              <a:t>ダウンロードしたファイルを開いたら</a:t>
            </a:r>
            <a:r>
              <a:rPr lang="ja-JP" altLang="en-US" sz="2400" dirty="0">
                <a:latin typeface="Meiryo UI" panose="020B0604030504040204" pitchFamily="50" charset="-128"/>
                <a:ea typeface="Meiryo UI" panose="020B0604030504040204" pitchFamily="50" charset="-128"/>
                <a:cs typeface="+mn-cs"/>
              </a:rPr>
              <a:t>感染</a:t>
            </a:r>
            <a:endParaRPr lang="en-US" altLang="ja-JP" sz="2400" dirty="0">
              <a:latin typeface="Meiryo UI" panose="020B0604030504040204" pitchFamily="50" charset="-128"/>
              <a:ea typeface="Meiryo UI" panose="020B0604030504040204" pitchFamily="50" charset="-128"/>
              <a:cs typeface="+mn-cs"/>
            </a:endParaRPr>
          </a:p>
          <a:p>
            <a:pPr marL="808038" lvl="1" indent="-342900">
              <a:spcBef>
                <a:spcPts val="576"/>
              </a:spcBef>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cs typeface="+mn-cs"/>
              </a:rPr>
              <a:t>スマホに</a:t>
            </a:r>
            <a:r>
              <a:rPr lang="ja-JP" altLang="en-US" sz="2400" dirty="0">
                <a:solidFill>
                  <a:srgbClr val="ED656B"/>
                </a:solidFill>
                <a:latin typeface="Meiryo UI" panose="020B0604030504040204" pitchFamily="50" charset="-128"/>
                <a:ea typeface="Meiryo UI" panose="020B0604030504040204" pitchFamily="50" charset="-128"/>
                <a:cs typeface="+mn-cs"/>
              </a:rPr>
              <a:t>不正アプリをインストール</a:t>
            </a:r>
            <a:r>
              <a:rPr lang="ja-JP" altLang="en-US" sz="2400" dirty="0">
                <a:latin typeface="Meiryo UI" panose="020B0604030504040204" pitchFamily="50" charset="-128"/>
                <a:ea typeface="Meiryo UI" panose="020B0604030504040204" pitchFamily="50" charset="-128"/>
                <a:cs typeface="+mn-cs"/>
              </a:rPr>
              <a:t>してしまい感染</a:t>
            </a:r>
            <a:endParaRPr lang="en-US" altLang="ja-JP" sz="2400" dirty="0">
              <a:latin typeface="Meiryo UI" panose="020B0604030504040204" pitchFamily="50" charset="-128"/>
              <a:ea typeface="Meiryo UI" panose="020B0604030504040204" pitchFamily="50" charset="-128"/>
              <a:cs typeface="+mn-cs"/>
            </a:endParaRPr>
          </a:p>
          <a:p>
            <a:pPr marL="457200" indent="-457200">
              <a:spcBef>
                <a:spcPts val="2400"/>
              </a:spcBef>
              <a:buFont typeface="+mj-lt"/>
              <a:buAutoNum type="arabicPeriod"/>
            </a:pPr>
            <a:r>
              <a:rPr lang="en-US" altLang="ja-JP" sz="2400" dirty="0"/>
              <a:t>USB</a:t>
            </a:r>
            <a:r>
              <a:rPr lang="ja-JP" altLang="en-US" sz="2400" dirty="0"/>
              <a:t>メモリなど外部記憶媒体からの感染</a:t>
            </a:r>
            <a:endParaRPr lang="en-US" altLang="ja-JP" sz="2400" dirty="0"/>
          </a:p>
          <a:p>
            <a:pPr marL="808038" lvl="1" indent="-342900">
              <a:spcBef>
                <a:spcPts val="576"/>
              </a:spcBef>
              <a:buFont typeface="Arial" panose="020B0604020202020204" pitchFamily="34" charset="0"/>
              <a:buChar char="•"/>
            </a:pPr>
            <a:r>
              <a:rPr lang="en-US" altLang="ja-JP" sz="2400" dirty="0">
                <a:latin typeface="Meiryo UI" panose="020B0604030504040204" pitchFamily="50" charset="-128"/>
                <a:ea typeface="Meiryo UI" panose="020B0604030504040204" pitchFamily="50" charset="-128"/>
                <a:cs typeface="+mn-cs"/>
              </a:rPr>
              <a:t>USB</a:t>
            </a:r>
            <a:r>
              <a:rPr lang="ja-JP" altLang="en-US" sz="2400" dirty="0">
                <a:latin typeface="Meiryo UI" panose="020B0604030504040204" pitchFamily="50" charset="-128"/>
                <a:ea typeface="Meiryo UI" panose="020B0604030504040204" pitchFamily="50" charset="-128"/>
                <a:cs typeface="+mn-cs"/>
              </a:rPr>
              <a:t>メモリの</a:t>
            </a:r>
            <a:r>
              <a:rPr lang="ja-JP" altLang="en-US" sz="2400" dirty="0">
                <a:solidFill>
                  <a:srgbClr val="ED656B"/>
                </a:solidFill>
                <a:latin typeface="Meiryo UI" panose="020B0604030504040204" pitchFamily="50" charset="-128"/>
                <a:ea typeface="Meiryo UI" panose="020B0604030504040204" pitchFamily="50" charset="-128"/>
                <a:cs typeface="+mn-cs"/>
              </a:rPr>
              <a:t>不正ファイルを開いて</a:t>
            </a:r>
            <a:r>
              <a:rPr lang="ja-JP" altLang="en-US" sz="2400" dirty="0">
                <a:latin typeface="Meiryo UI" panose="020B0604030504040204" pitchFamily="50" charset="-128"/>
                <a:ea typeface="Meiryo UI" panose="020B0604030504040204" pitchFamily="50" charset="-128"/>
                <a:cs typeface="+mn-cs"/>
              </a:rPr>
              <a:t>感染</a:t>
            </a:r>
            <a:endParaRPr lang="en-US" altLang="ja-JP" sz="2400" dirty="0">
              <a:latin typeface="Meiryo UI" panose="020B0604030504040204" pitchFamily="50" charset="-128"/>
              <a:ea typeface="Meiryo UI" panose="020B0604030504040204" pitchFamily="50" charset="-128"/>
              <a:cs typeface="+mn-cs"/>
            </a:endParaRPr>
          </a:p>
          <a:p>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4">
            <a:extLst>
              <a:ext uri="{FF2B5EF4-FFF2-40B4-BE49-F238E27FC236}">
                <a16:creationId xmlns:a16="http://schemas.microsoft.com/office/drawing/2014/main" id="{0EFCD1B4-300F-4346-A164-195CEBA66524}"/>
              </a:ext>
            </a:extLst>
          </p:cNvPr>
          <p:cNvSpPr>
            <a:spLocks noGrp="1" noChangeArrowheads="1"/>
          </p:cNvSpPr>
          <p:nvPr>
            <p:ph type="title"/>
          </p:nvPr>
        </p:nvSpPr>
        <p:spPr>
          <a:xfrm>
            <a:off x="539750" y="260350"/>
            <a:ext cx="7672683" cy="993775"/>
          </a:xfrm>
        </p:spPr>
        <p:txBody>
          <a:bodyPr/>
          <a:lstStyle/>
          <a:p>
            <a:pPr>
              <a:defRPr/>
            </a:pPr>
            <a:r>
              <a:rPr lang="ja-JP" altLang="en-US" b="1" dirty="0">
                <a:latin typeface="メイリオ" panose="020B0604030504040204" pitchFamily="50" charset="-128"/>
                <a:ea typeface="メイリオ" panose="020B0604030504040204" pitchFamily="50" charset="-128"/>
              </a:rPr>
              <a:t>情報セキュリティ対策はなぜ必要？</a:t>
            </a:r>
          </a:p>
        </p:txBody>
      </p:sp>
      <p:sp>
        <p:nvSpPr>
          <p:cNvPr id="13315" name="Rectangle 3">
            <a:extLst>
              <a:ext uri="{FF2B5EF4-FFF2-40B4-BE49-F238E27FC236}">
                <a16:creationId xmlns:a16="http://schemas.microsoft.com/office/drawing/2014/main" id="{83E72F2C-7F71-4289-9B46-4B43009AF9CC}"/>
              </a:ext>
            </a:extLst>
          </p:cNvPr>
          <p:cNvSpPr>
            <a:spLocks noGrp="1" noChangeArrowheads="1"/>
          </p:cNvSpPr>
          <p:nvPr>
            <p:ph idx="1"/>
          </p:nvPr>
        </p:nvSpPr>
        <p:spPr>
          <a:xfrm>
            <a:off x="338740" y="1661103"/>
            <a:ext cx="8928992" cy="4924425"/>
          </a:xfrm>
        </p:spPr>
        <p:txBody>
          <a:bodyPr/>
          <a:lstStyle/>
          <a:p>
            <a:pPr>
              <a:buFont typeface="Wingdings" panose="05000000000000000000" pitchFamily="2" charset="2"/>
              <a:buChar char="l"/>
            </a:pPr>
            <a:r>
              <a:rPr lang="en-US" altLang="ja-JP" sz="2400" dirty="0"/>
              <a:t>IT</a:t>
            </a:r>
            <a:r>
              <a:rPr lang="ja-JP" altLang="en-US" sz="2400" dirty="0">
                <a:latin typeface="メイリオ" panose="020B0604030504040204" pitchFamily="50" charset="-128"/>
                <a:ea typeface="メイリオ" panose="020B0604030504040204" pitchFamily="50" charset="-128"/>
              </a:rPr>
              <a:t>活用がビジネスに利益をもたらす一方で、サイバー攻撃や従業員の不注意などによる損害が多発しています。</a:t>
            </a:r>
            <a:endParaRPr lang="en-US" altLang="ja-JP" sz="2400" dirty="0">
              <a:latin typeface="メイリオ" panose="020B0604030504040204" pitchFamily="50" charset="-128"/>
              <a:ea typeface="メイリオ" panose="020B0604030504040204" pitchFamily="50" charset="-128"/>
            </a:endParaRPr>
          </a:p>
          <a:p>
            <a:pPr>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近年増加しているサイバー攻撃は金銭窃取などを目的としていることが多く日々巧妙化、複雑化、悪質化しています。</a:t>
            </a:r>
            <a:endParaRPr lang="en-US" altLang="ja-JP" sz="2400" dirty="0">
              <a:latin typeface="メイリオ" panose="020B0604030504040204" pitchFamily="50" charset="-128"/>
              <a:ea typeface="メイリオ" panose="020B0604030504040204" pitchFamily="50" charset="-128"/>
            </a:endParaRPr>
          </a:p>
          <a:p>
            <a:pPr>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組織の損害を未然に防ぐために、今や情報セキュリティ対策は必須です。</a:t>
            </a:r>
            <a:endParaRPr lang="en-US" altLang="ja-JP" sz="2400" dirty="0">
              <a:latin typeface="メイリオ" panose="020B0604030504040204" pitchFamily="50" charset="-128"/>
              <a:ea typeface="メイリオ" panose="020B0604030504040204" pitchFamily="50"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0852820-4A26-41AC-96AF-898C5CF81472}"/>
              </a:ext>
            </a:extLst>
          </p:cNvPr>
          <p:cNvSpPr>
            <a:spLocks noGrp="1" noChangeArrowheads="1"/>
          </p:cNvSpPr>
          <p:nvPr>
            <p:ph type="title"/>
          </p:nvPr>
        </p:nvSpPr>
        <p:spPr/>
        <p:txBody>
          <a:bodyPr/>
          <a:lstStyle/>
          <a:p>
            <a:pPr eaLnBrk="1" hangingPunct="1">
              <a:buSzPct val="150000"/>
            </a:pPr>
            <a:r>
              <a:rPr lang="ja-JP" altLang="en-US" b="1" dirty="0">
                <a:latin typeface="メイリオ" panose="020B0604030504040204" pitchFamily="50" charset="-128"/>
                <a:ea typeface="メイリオ" panose="020B0604030504040204" pitchFamily="50" charset="-128"/>
              </a:rPr>
              <a:t>電子メールからの感染</a:t>
            </a:r>
          </a:p>
        </p:txBody>
      </p:sp>
      <p:sp>
        <p:nvSpPr>
          <p:cNvPr id="57347" name="Rectangle 3">
            <a:extLst>
              <a:ext uri="{FF2B5EF4-FFF2-40B4-BE49-F238E27FC236}">
                <a16:creationId xmlns:a16="http://schemas.microsoft.com/office/drawing/2014/main" id="{6A3A52BD-74DB-4736-B45D-D421E9139CD8}"/>
              </a:ext>
            </a:extLst>
          </p:cNvPr>
          <p:cNvSpPr>
            <a:spLocks noGrp="1" noChangeArrowheads="1"/>
          </p:cNvSpPr>
          <p:nvPr>
            <p:ph idx="1"/>
          </p:nvPr>
        </p:nvSpPr>
        <p:spPr>
          <a:xfrm>
            <a:off x="498474" y="1412875"/>
            <a:ext cx="8538021" cy="4924425"/>
          </a:xfrm>
        </p:spPr>
        <p:txBody>
          <a:bodyPr/>
          <a:lstStyle/>
          <a:p>
            <a:pPr eaLnBrk="1" hangingPunct="1">
              <a:buFont typeface="Wingdings" panose="05000000000000000000" pitchFamily="2" charset="2"/>
              <a:buChar char="l"/>
              <a:tabLst>
                <a:tab pos="625475" algn="l"/>
              </a:tabLst>
            </a:pPr>
            <a:r>
              <a:rPr lang="ja-JP" altLang="en-US" sz="2400" dirty="0">
                <a:latin typeface="メイリオ" panose="020B0604030504040204" pitchFamily="50" charset="-128"/>
                <a:ea typeface="メイリオ" panose="020B0604030504040204" pitchFamily="50" charset="-128"/>
              </a:rPr>
              <a:t>メールの添付ファイル</a:t>
            </a:r>
            <a:r>
              <a:rPr lang="en-US" altLang="ja-JP" sz="2400" baseline="300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を開くことにより感染</a:t>
            </a:r>
            <a:endParaRPr lang="en-US" altLang="ja-JP" sz="24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Char char="l"/>
              <a:tabLst>
                <a:tab pos="625475" algn="l"/>
              </a:tabLst>
            </a:pPr>
            <a:r>
              <a:rPr lang="ja-JP" altLang="en-US" sz="2400" dirty="0">
                <a:latin typeface="メイリオ" panose="020B0604030504040204" pitchFamily="50" charset="-128"/>
                <a:ea typeface="メイリオ" panose="020B0604030504040204" pitchFamily="50" charset="-128"/>
              </a:rPr>
              <a:t>メール本文にある</a:t>
            </a:r>
            <a:r>
              <a:rPr lang="en-US" altLang="ja-JP" sz="2400" dirty="0">
                <a:latin typeface="メイリオ" panose="020B0604030504040204" pitchFamily="50" charset="-128"/>
                <a:ea typeface="メイリオ" panose="020B0604030504040204" pitchFamily="50" charset="-128"/>
              </a:rPr>
              <a:t>URL</a:t>
            </a:r>
            <a:r>
              <a:rPr lang="ja-JP" altLang="en-US" sz="2400" dirty="0">
                <a:latin typeface="メイリオ" panose="020B0604030504040204" pitchFamily="50" charset="-128"/>
                <a:ea typeface="メイリオ" panose="020B0604030504040204" pitchFamily="50" charset="-128"/>
              </a:rPr>
              <a:t>のリンク先のサイトにアクセスして感染</a:t>
            </a:r>
            <a:endParaRPr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E4E2020-10A7-4A33-B6D8-4C91487E32ED}"/>
              </a:ext>
            </a:extLst>
          </p:cNvPr>
          <p:cNvSpPr txBox="1"/>
          <p:nvPr/>
        </p:nvSpPr>
        <p:spPr>
          <a:xfrm>
            <a:off x="539750" y="2845495"/>
            <a:ext cx="7476366"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送信者のパソコンがウイルスに感染していることで、送られてくる</a:t>
            </a:r>
            <a:r>
              <a:rPr lang="ja-JP" altLang="en-US" sz="1600" dirty="0">
                <a:solidFill>
                  <a:srgbClr val="000000"/>
                </a:solidFill>
                <a:latin typeface="Meiryo UI" panose="020B0604030504040204" pitchFamily="50" charset="-128"/>
                <a:ea typeface="Meiryo UI" panose="020B0604030504040204" pitchFamily="50" charset="-128"/>
              </a:rPr>
              <a:t>ファイルが感染していたり、添付ファイルがウイルスそのものである場合もある</a:t>
            </a:r>
            <a:endParaRPr lang="ja-JP" altLang="en-US" sz="1600" dirty="0">
              <a:solidFill>
                <a:srgbClr val="0000FF"/>
              </a:solidFill>
              <a:latin typeface="Meiryo UI" panose="020B0604030504040204" pitchFamily="50" charset="-128"/>
              <a:ea typeface="Meiryo UI" panose="020B0604030504040204" pitchFamily="50"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96898FAE-3AFD-4361-8152-D83886B66F47}"/>
              </a:ext>
            </a:extLst>
          </p:cNvPr>
          <p:cNvSpPr>
            <a:spLocks noGrp="1" noChangeArrowheads="1"/>
          </p:cNvSpPr>
          <p:nvPr>
            <p:ph type="title"/>
          </p:nvPr>
        </p:nvSpPr>
        <p:spPr>
          <a:xfrm>
            <a:off x="539750" y="260350"/>
            <a:ext cx="7704658"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電子メールからの感染に対する予防</a:t>
            </a:r>
          </a:p>
        </p:txBody>
      </p:sp>
      <p:sp>
        <p:nvSpPr>
          <p:cNvPr id="61443" name="Rectangle 3">
            <a:extLst>
              <a:ext uri="{FF2B5EF4-FFF2-40B4-BE49-F238E27FC236}">
                <a16:creationId xmlns:a16="http://schemas.microsoft.com/office/drawing/2014/main" id="{31F2877E-0CF8-4E50-8DBA-30FB03354F81}"/>
              </a:ext>
            </a:extLst>
          </p:cNvPr>
          <p:cNvSpPr>
            <a:spLocks noGrp="1" noChangeArrowheads="1"/>
          </p:cNvSpPr>
          <p:nvPr>
            <p:ph idx="1"/>
          </p:nvPr>
        </p:nvSpPr>
        <p:spPr>
          <a:xfrm>
            <a:off x="467544" y="1268760"/>
            <a:ext cx="8645525" cy="4924425"/>
          </a:xfrm>
        </p:spPr>
        <p:txBody>
          <a:bodyPr tIns="0"/>
          <a:lstStyle/>
          <a:p>
            <a:pPr algn="ctr" eaLnBrk="1" hangingPunct="1">
              <a:buFontTx/>
              <a:buNone/>
            </a:pPr>
            <a:endParaRPr lang="ja-JP" altLang="en-US" sz="8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Char char="ü"/>
            </a:pPr>
            <a:r>
              <a:rPr lang="ja-JP" altLang="en-US" sz="2400" dirty="0"/>
              <a:t>ウイルス対策ソフトの正しい運用</a:t>
            </a:r>
          </a:p>
          <a:p>
            <a:pPr eaLnBrk="1" hangingPunct="1">
              <a:buFont typeface="Wingdings" panose="05000000000000000000" pitchFamily="2" charset="2"/>
              <a:buChar char="ü"/>
            </a:pPr>
            <a:r>
              <a:rPr lang="en-US" altLang="ja-JP" sz="2400" dirty="0"/>
              <a:t>OS</a:t>
            </a:r>
            <a:r>
              <a:rPr lang="ja-JP" altLang="en-US" sz="2400" dirty="0"/>
              <a:t>やソフトウェアの脆弱性の解消</a:t>
            </a:r>
            <a:endParaRPr lang="en-US" altLang="ja-JP" sz="2400" dirty="0"/>
          </a:p>
          <a:p>
            <a:pPr>
              <a:lnSpc>
                <a:spcPct val="90000"/>
              </a:lnSpc>
              <a:buFont typeface="Wingdings" panose="05000000000000000000" pitchFamily="2" charset="2"/>
              <a:buChar char="ü"/>
            </a:pPr>
            <a:r>
              <a:rPr lang="ja-JP" altLang="en-US" sz="2400" dirty="0"/>
              <a:t>メーラーのセキュリティ設定の強化</a:t>
            </a:r>
            <a:br>
              <a:rPr lang="en-US" altLang="ja-JP" sz="2400" dirty="0"/>
            </a:br>
            <a:r>
              <a:rPr lang="en-US" altLang="ja-JP" sz="1600" dirty="0">
                <a:solidFill>
                  <a:srgbClr val="ED656B"/>
                </a:solidFill>
              </a:rPr>
              <a:t>(</a:t>
            </a:r>
            <a:r>
              <a:rPr lang="ja-JP" altLang="en-US" sz="1600" dirty="0">
                <a:solidFill>
                  <a:srgbClr val="ED656B"/>
                </a:solidFill>
              </a:rPr>
              <a:t>外部コンテンツブロック設定など</a:t>
            </a:r>
            <a:r>
              <a:rPr lang="en-US" altLang="ja-JP" sz="1600" dirty="0">
                <a:solidFill>
                  <a:srgbClr val="ED656B"/>
                </a:solidFill>
              </a:rPr>
              <a:t>)</a:t>
            </a:r>
          </a:p>
          <a:p>
            <a:pPr>
              <a:lnSpc>
                <a:spcPct val="90000"/>
              </a:lnSpc>
              <a:buFont typeface="Wingdings" panose="05000000000000000000" pitchFamily="2" charset="2"/>
              <a:buChar char="ü"/>
            </a:pPr>
            <a:r>
              <a:rPr lang="ja-JP" altLang="en-US" sz="2400" dirty="0"/>
              <a:t>メール本文はテキスト形式で表示</a:t>
            </a:r>
            <a:br>
              <a:rPr lang="en-US" altLang="ja-JP" sz="2400" dirty="0"/>
            </a:br>
            <a:r>
              <a:rPr lang="ja-JP" altLang="en-US" sz="1600" dirty="0"/>
              <a:t> </a:t>
            </a:r>
            <a:r>
              <a:rPr lang="en-US" altLang="ja-JP" sz="1600" dirty="0">
                <a:solidFill>
                  <a:srgbClr val="ED656B"/>
                </a:solidFill>
              </a:rPr>
              <a:t>(HTML</a:t>
            </a:r>
            <a:r>
              <a:rPr lang="ja-JP" altLang="en-US" sz="1600" dirty="0">
                <a:solidFill>
                  <a:srgbClr val="ED656B"/>
                </a:solidFill>
              </a:rPr>
              <a:t>形式は見栄えは良いが不正な仕掛けが施せる</a:t>
            </a:r>
            <a:r>
              <a:rPr lang="en-US" altLang="ja-JP" sz="1600" dirty="0">
                <a:solidFill>
                  <a:srgbClr val="ED656B"/>
                </a:solidFill>
              </a:rPr>
              <a:t>)</a:t>
            </a:r>
          </a:p>
          <a:p>
            <a:pPr>
              <a:lnSpc>
                <a:spcPct val="90000"/>
              </a:lnSpc>
              <a:buFont typeface="Wingdings" panose="05000000000000000000" pitchFamily="2" charset="2"/>
              <a:buChar char="ü"/>
            </a:pPr>
            <a:r>
              <a:rPr lang="ja-JP" altLang="en-US" sz="2400" dirty="0"/>
              <a:t>スパムメールのフィルタリング</a:t>
            </a:r>
            <a:endParaRPr lang="en-US" altLang="ja-JP" sz="2400" dirty="0"/>
          </a:p>
          <a:p>
            <a:pPr>
              <a:lnSpc>
                <a:spcPct val="90000"/>
              </a:lnSpc>
              <a:buFont typeface="Wingdings" panose="05000000000000000000" pitchFamily="2" charset="2"/>
              <a:buChar char="ü"/>
              <a:tabLst>
                <a:tab pos="450850" algn="l"/>
              </a:tabLst>
            </a:pPr>
            <a:r>
              <a:rPr lang="en-US" altLang="ja-JP" sz="2400" dirty="0"/>
              <a:t>	</a:t>
            </a:r>
            <a:r>
              <a:rPr lang="ja-JP" altLang="en-US" sz="2400" dirty="0"/>
              <a:t>ウイルス感染させられないように</a:t>
            </a:r>
            <a:r>
              <a:rPr lang="en-US" altLang="ja-JP" sz="2400" dirty="0"/>
              <a:t>…</a:t>
            </a:r>
            <a:endParaRPr lang="ja-JP" altLang="en-US" sz="2400" dirty="0"/>
          </a:p>
          <a:p>
            <a:pPr>
              <a:lnSpc>
                <a:spcPct val="90000"/>
              </a:lnSpc>
              <a:buFont typeface="Wingdings" panose="05000000000000000000" pitchFamily="2" charset="2"/>
              <a:buChar char="ü"/>
            </a:pPr>
            <a:r>
              <a:rPr lang="ja-JP" altLang="en-US" sz="2400" dirty="0"/>
              <a:t>身に覚えのないメールを開かないように社員教育</a:t>
            </a:r>
          </a:p>
          <a:p>
            <a:pPr>
              <a:lnSpc>
                <a:spcPct val="90000"/>
              </a:lnSpc>
              <a:buFont typeface="Wingdings" panose="05000000000000000000" pitchFamily="2" charset="2"/>
              <a:buChar char="ü"/>
            </a:pPr>
            <a:r>
              <a:rPr lang="ja-JP" altLang="en-US" sz="2400" dirty="0"/>
              <a:t>不審なメールに関する情報共有</a:t>
            </a:r>
          </a:p>
        </p:txBody>
      </p:sp>
      <p:sp>
        <p:nvSpPr>
          <p:cNvPr id="5" name="テキスト ボックス 4">
            <a:extLst>
              <a:ext uri="{FF2B5EF4-FFF2-40B4-BE49-F238E27FC236}">
                <a16:creationId xmlns:a16="http://schemas.microsoft.com/office/drawing/2014/main" id="{8FDE166F-79F5-4CA6-9C40-B274B43A0A86}"/>
              </a:ext>
            </a:extLst>
          </p:cNvPr>
          <p:cNvSpPr txBox="1"/>
          <p:nvPr/>
        </p:nvSpPr>
        <p:spPr>
          <a:xfrm>
            <a:off x="3969570" y="5482638"/>
            <a:ext cx="5174430" cy="923330"/>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犯罪被害につながるメール注意喚起</a:t>
            </a:r>
            <a:endParaRPr lang="en-US" altLang="ja-JP" sz="16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一般財団法人 日本サイバー犯罪対策センター公式サイト</a:t>
            </a:r>
            <a:r>
              <a:rPr lang="en-US" altLang="ja-JP" sz="1400" dirty="0">
                <a:latin typeface="Meiryo UI" panose="020B0604030504040204" pitchFamily="50" charset="-128"/>
                <a:ea typeface="Meiryo UI" panose="020B0604030504040204" pitchFamily="50" charset="-128"/>
              </a:rPr>
              <a:t>)</a:t>
            </a:r>
          </a:p>
          <a:p>
            <a:r>
              <a:rPr lang="ja-JP" altLang="en-US" sz="2400" dirty="0">
                <a:latin typeface="メイリオ" panose="020B0604030504040204" pitchFamily="50" charset="-128"/>
                <a:ea typeface="メイリオ"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https://www.jc3.or.jp/topics/virusmail.html</a:t>
            </a:r>
            <a:endParaRPr lang="ja-JP" altLang="en-US" sz="1600" dirty="0">
              <a:solidFill>
                <a:srgbClr val="0000FF"/>
              </a:solidFill>
              <a:latin typeface="Meiryo UI" panose="020B0604030504040204" pitchFamily="50" charset="-128"/>
              <a:ea typeface="Meiryo UI" panose="020B0604030504040204" pitchFamily="50"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23468EE-60C9-4257-AF5C-8A4EE3088FFC}"/>
              </a:ext>
            </a:extLst>
          </p:cNvPr>
          <p:cNvSpPr>
            <a:spLocks noGrp="1" noChangeArrowheads="1"/>
          </p:cNvSpPr>
          <p:nvPr>
            <p:ph type="title"/>
          </p:nvPr>
        </p:nvSpPr>
        <p:spPr/>
        <p:txBody>
          <a:bodyPr/>
          <a:lstStyle/>
          <a:p>
            <a:pPr eaLnBrk="1" hangingPunct="1">
              <a:buSzPct val="150000"/>
            </a:pPr>
            <a:r>
              <a:rPr lang="ja-JP" altLang="en-US" b="1" dirty="0">
                <a:latin typeface="メイリオ" panose="020B0604030504040204" pitchFamily="50" charset="-128"/>
                <a:ea typeface="メイリオ" panose="020B0604030504040204" pitchFamily="50" charset="-128"/>
              </a:rPr>
              <a:t>ウェブサイトからの感染</a:t>
            </a:r>
          </a:p>
        </p:txBody>
      </p:sp>
      <p:sp>
        <p:nvSpPr>
          <p:cNvPr id="63491" name="Rectangle 21">
            <a:extLst>
              <a:ext uri="{FF2B5EF4-FFF2-40B4-BE49-F238E27FC236}">
                <a16:creationId xmlns:a16="http://schemas.microsoft.com/office/drawing/2014/main" id="{49F7F1D1-217F-463B-A53C-D49C20095912}"/>
              </a:ext>
            </a:extLst>
          </p:cNvPr>
          <p:cNvSpPr>
            <a:spLocks noGrp="1" noChangeArrowheads="1"/>
          </p:cNvSpPr>
          <p:nvPr>
            <p:ph idx="1"/>
          </p:nvPr>
        </p:nvSpPr>
        <p:spPr>
          <a:xfrm>
            <a:off x="498474" y="1412875"/>
            <a:ext cx="8250237" cy="4924425"/>
          </a:xfrm>
        </p:spPr>
        <p:txBody>
          <a:bodyPr/>
          <a:lstStyle/>
          <a:p>
            <a:pPr eaLnBrk="1" hangingPunct="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ウイルスが仕掛けられたウェブサイトを閲覧することにより感染</a:t>
            </a:r>
          </a:p>
          <a:p>
            <a:pPr marL="361950" indent="0" eaLnBrk="1" hangingPunct="1">
              <a:buFont typeface="Wingdings" panose="05000000000000000000" pitchFamily="2" charset="2"/>
              <a:buNone/>
            </a:pPr>
            <a:r>
              <a:rPr lang="ja-JP" altLang="en-US" sz="2400" b="1" dirty="0">
                <a:latin typeface="メイリオ" panose="020B0604030504040204" pitchFamily="50" charset="-128"/>
                <a:ea typeface="メイリオ" panose="020B0604030504040204" pitchFamily="50" charset="-128"/>
              </a:rPr>
              <a:t>迷惑メール　インスタントメッセンジャー　</a:t>
            </a:r>
            <a:r>
              <a:rPr lang="en-US" altLang="ja-JP" sz="2400" b="1" dirty="0">
                <a:latin typeface="メイリオ" panose="020B0604030504040204" pitchFamily="50" charset="-128"/>
                <a:ea typeface="メイリオ" panose="020B0604030504040204" pitchFamily="50" charset="-128"/>
              </a:rPr>
              <a:t>SNS</a:t>
            </a:r>
          </a:p>
          <a:p>
            <a:pPr marL="361950" indent="0" eaLnBrk="1" hangingPunct="1">
              <a:buFont typeface="Wingdings" panose="05000000000000000000" pitchFamily="2" charset="2"/>
              <a:buNone/>
            </a:pPr>
            <a:r>
              <a:rPr lang="ja-JP" altLang="en-US" sz="2400" b="1" dirty="0">
                <a:latin typeface="メイリオ" panose="020B0604030504040204" pitchFamily="50" charset="-128"/>
                <a:ea typeface="メイリオ" panose="020B0604030504040204" pitchFamily="50" charset="-128"/>
              </a:rPr>
              <a:t>ブログサイト　アダルトサイト</a:t>
            </a:r>
            <a:endParaRPr lang="en-US" altLang="ja-JP" sz="2400" dirty="0">
              <a:latin typeface="メイリオ" panose="020B0604030504040204" pitchFamily="50" charset="-128"/>
              <a:ea typeface="メイリオ" panose="020B0604030504040204" pitchFamily="50" charset="-128"/>
            </a:endParaRPr>
          </a:p>
          <a:p>
            <a:pPr marL="361950" indent="0" eaLnBrk="1" hangingPunct="1">
              <a:lnSpc>
                <a:spcPts val="3400"/>
              </a:lnSpc>
              <a:buFont typeface="Wingdings" panose="05000000000000000000" pitchFamily="2" charset="2"/>
              <a:buNone/>
            </a:pPr>
            <a:r>
              <a:rPr lang="ja-JP" altLang="en-US" sz="2400" dirty="0">
                <a:latin typeface="メイリオ" panose="020B0604030504040204" pitchFamily="50" charset="-128"/>
                <a:ea typeface="メイリオ" panose="020B0604030504040204" pitchFamily="50" charset="-128"/>
              </a:rPr>
              <a:t>などに記載された不正なリンクから悪意のあるウェブサイトに誘導され感染</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343C751-300E-4D89-B4A3-5BC02344191A}"/>
              </a:ext>
            </a:extLst>
          </p:cNvPr>
          <p:cNvSpPr>
            <a:spLocks noGrp="1" noChangeArrowheads="1"/>
          </p:cNvSpPr>
          <p:nvPr>
            <p:ph type="title"/>
          </p:nvPr>
        </p:nvSpPr>
        <p:spPr>
          <a:xfrm>
            <a:off x="539750" y="260350"/>
            <a:ext cx="8064698" cy="993775"/>
          </a:xfrm>
        </p:spPr>
        <p:txBody>
          <a:bodyPr/>
          <a:lstStyle/>
          <a:p>
            <a:r>
              <a:rPr lang="ja-JP" altLang="en-US" b="1" dirty="0">
                <a:latin typeface="メイリオ" panose="020B0604030504040204" pitchFamily="50" charset="-128"/>
                <a:ea typeface="メイリオ" panose="020B0604030504040204" pitchFamily="50" charset="-128"/>
              </a:rPr>
              <a:t>よく見るサイトが改ざんされて</a:t>
            </a:r>
            <a:r>
              <a:rPr lang="en-US" altLang="ja-JP" b="1"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4F0AF76-19AF-422D-94F6-97CB2AE10387}"/>
              </a:ext>
            </a:extLst>
          </p:cNvPr>
          <p:cNvSpPr txBox="1"/>
          <p:nvPr/>
        </p:nvSpPr>
        <p:spPr>
          <a:xfrm>
            <a:off x="240160" y="5589240"/>
            <a:ext cx="8928992" cy="584775"/>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ガンブラー</a:t>
            </a:r>
            <a:r>
              <a:rPr lang="en-US" altLang="ja-JP" sz="1600" b="1"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ウェブ経由でパソコンにウイルスを感染させようとする攻撃手法</a:t>
            </a:r>
            <a:endParaRPr lang="en-US" altLang="ja-JP" sz="1600" dirty="0">
              <a:latin typeface="Meiryo UI" panose="020B0604030504040204" pitchFamily="50" charset="-128"/>
              <a:ea typeface="Meiryo UI" panose="020B0604030504040204" pitchFamily="50" charset="-128"/>
            </a:endParaRPr>
          </a:p>
          <a:p>
            <a:pPr>
              <a:tabLst>
                <a:tab pos="1793875" algn="l"/>
              </a:tabLst>
            </a:pPr>
            <a:r>
              <a:rPr lang="en-US" altLang="ja-JP" sz="1600" b="1" dirty="0">
                <a:latin typeface="Meiryo UI" panose="020B0604030504040204" pitchFamily="50" charset="-128"/>
                <a:ea typeface="Meiryo UI" panose="020B0604030504040204" pitchFamily="50" charset="-128"/>
              </a:rPr>
              <a:t>SQL</a:t>
            </a:r>
            <a:r>
              <a:rPr lang="ja-JP" altLang="en-US" sz="1600" b="1" dirty="0">
                <a:latin typeface="Meiryo UI" panose="020B0604030504040204" pitchFamily="50" charset="-128"/>
                <a:ea typeface="Meiryo UI" panose="020B0604030504040204" pitchFamily="50" charset="-128"/>
              </a:rPr>
              <a:t>インジェクション</a:t>
            </a:r>
            <a:r>
              <a:rPr lang="en-US" altLang="ja-JP" sz="1600" b="1"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データベースを不正に操作して重要な情報を盗んだりウェブサイトを改ざんする攻撃手法</a:t>
            </a:r>
            <a:endParaRPr kumimoji="1" lang="ja-JP" altLang="en-US" sz="1600" dirty="0">
              <a:latin typeface="Meiryo UI" panose="020B0604030504040204" pitchFamily="50" charset="-128"/>
              <a:ea typeface="Meiryo UI" panose="020B0604030504040204" pitchFamily="50"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3">
            <a:extLst>
              <a:ext uri="{FF2B5EF4-FFF2-40B4-BE49-F238E27FC236}">
                <a16:creationId xmlns:a16="http://schemas.microsoft.com/office/drawing/2014/main" id="{11C9DB89-DC49-47A2-8D33-061806EAE17D}"/>
              </a:ext>
            </a:extLst>
          </p:cNvPr>
          <p:cNvSpPr>
            <a:spLocks noGrp="1" noChangeArrowheads="1"/>
          </p:cNvSpPr>
          <p:nvPr>
            <p:ph idx="1"/>
          </p:nvPr>
        </p:nvSpPr>
        <p:spPr>
          <a:xfrm>
            <a:off x="395536" y="1412875"/>
            <a:ext cx="8748463" cy="4924425"/>
          </a:xfrm>
        </p:spPr>
        <p:txBody>
          <a:bodyPr/>
          <a:lstStyle/>
          <a:p>
            <a:pPr algn="ctr" eaLnBrk="1" hangingPunct="1">
              <a:buFontTx/>
              <a:buNone/>
            </a:pPr>
            <a:endParaRPr lang="ja-JP" altLang="en-US" sz="8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Char char="ü"/>
            </a:pPr>
            <a:r>
              <a:rPr lang="ja-JP" altLang="en-US" sz="2400" dirty="0"/>
              <a:t>ウイルス対策ソフトの正しい運用</a:t>
            </a:r>
          </a:p>
          <a:p>
            <a:pPr eaLnBrk="1" hangingPunct="1">
              <a:buFont typeface="Wingdings" panose="05000000000000000000" pitchFamily="2" charset="2"/>
              <a:buChar char="ü"/>
            </a:pPr>
            <a:r>
              <a:rPr lang="en-US" altLang="ja-JP" sz="2400" dirty="0"/>
              <a:t>OS</a:t>
            </a:r>
            <a:r>
              <a:rPr lang="ja-JP" altLang="en-US" sz="2400" dirty="0"/>
              <a:t>やソフトウェアの脆弱性の解消</a:t>
            </a:r>
            <a:endParaRPr lang="en-US" altLang="ja-JP" sz="2400" dirty="0"/>
          </a:p>
          <a:p>
            <a:pPr eaLnBrk="1" hangingPunct="1">
              <a:lnSpc>
                <a:spcPct val="90000"/>
              </a:lnSpc>
              <a:buFont typeface="Wingdings" panose="05000000000000000000" pitchFamily="2" charset="2"/>
              <a:buChar char="ü"/>
            </a:pPr>
            <a:r>
              <a:rPr lang="ja-JP" altLang="en-US" sz="2400" dirty="0"/>
              <a:t>ブラウザのセキュリティ設定を強化する</a:t>
            </a:r>
            <a:br>
              <a:rPr lang="en-US" altLang="ja-JP" sz="2400" dirty="0"/>
            </a:b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例えば必要時以外のスクリプトの抑止、不要なアドオンの抑止など</a:t>
            </a:r>
            <a:r>
              <a:rPr lang="en-US" altLang="ja-JP" sz="1600" dirty="0">
                <a:latin typeface="Meiryo UI" panose="020B0604030504040204" pitchFamily="50" charset="-128"/>
                <a:ea typeface="Meiryo UI" panose="020B0604030504040204" pitchFamily="50" charset="-128"/>
              </a:rPr>
              <a:t>)</a:t>
            </a:r>
          </a:p>
          <a:p>
            <a:pPr>
              <a:lnSpc>
                <a:spcPct val="90000"/>
              </a:lnSpc>
              <a:buFont typeface="Wingdings" panose="05000000000000000000" pitchFamily="2" charset="2"/>
              <a:buChar char="ü"/>
            </a:pPr>
            <a:r>
              <a:rPr lang="ja-JP" altLang="en-US" sz="2400" dirty="0"/>
              <a:t>ウェブフィルタリングの利用</a:t>
            </a:r>
            <a:endParaRPr lang="en-US" altLang="ja-JP" sz="2400" dirty="0"/>
          </a:p>
          <a:p>
            <a:pPr marL="0" indent="0">
              <a:lnSpc>
                <a:spcPct val="90000"/>
              </a:lnSpc>
              <a:spcBef>
                <a:spcPts val="1800"/>
              </a:spcBef>
              <a:buNone/>
            </a:pPr>
            <a:r>
              <a:rPr lang="ja-JP" altLang="en-US" sz="2400" dirty="0">
                <a:solidFill>
                  <a:srgbClr val="ED656B"/>
                </a:solidFill>
                <a:latin typeface="メイリオ" panose="020B0604030504040204" pitchFamily="50" charset="-128"/>
                <a:ea typeface="メイリオ" panose="020B0604030504040204" pitchFamily="50" charset="-128"/>
                <a:cs typeface="+mj-cs"/>
              </a:rPr>
              <a:t>悪意あるサイトにアクセスしないために</a:t>
            </a:r>
            <a:r>
              <a:rPr lang="en-US" altLang="ja-JP" sz="2400" dirty="0">
                <a:solidFill>
                  <a:srgbClr val="ED656B"/>
                </a:solidFill>
                <a:latin typeface="メイリオ" panose="020B0604030504040204" pitchFamily="50" charset="-128"/>
                <a:ea typeface="メイリオ" panose="020B0604030504040204" pitchFamily="50" charset="-128"/>
                <a:cs typeface="+mj-cs"/>
              </a:rPr>
              <a:t>…</a:t>
            </a:r>
            <a:endParaRPr lang="ja-JP" altLang="en-US" sz="2400" dirty="0">
              <a:solidFill>
                <a:srgbClr val="ED656B"/>
              </a:solidFill>
              <a:latin typeface="メイリオ" panose="020B0604030504040204" pitchFamily="50" charset="-128"/>
              <a:ea typeface="メイリオ" panose="020B0604030504040204" pitchFamily="50" charset="-128"/>
              <a:cs typeface="+mj-cs"/>
            </a:endParaRPr>
          </a:p>
          <a:p>
            <a:pPr>
              <a:lnSpc>
                <a:spcPct val="90000"/>
              </a:lnSpc>
              <a:buFont typeface="Wingdings" panose="05000000000000000000" pitchFamily="2" charset="2"/>
              <a:buChar char="ü"/>
            </a:pPr>
            <a:r>
              <a:rPr lang="ja-JP" altLang="en-US" sz="2400" dirty="0"/>
              <a:t>不審なサイトにアクセスしないように社員教育</a:t>
            </a:r>
          </a:p>
          <a:p>
            <a:pPr>
              <a:lnSpc>
                <a:spcPct val="90000"/>
              </a:lnSpc>
              <a:buFont typeface="Wingdings" panose="05000000000000000000" pitchFamily="2" charset="2"/>
              <a:buChar char="ü"/>
            </a:pPr>
            <a:r>
              <a:rPr lang="ja-JP" altLang="en-US" sz="2400" dirty="0"/>
              <a:t>不審なサイトに関する情報共有</a:t>
            </a:r>
            <a:endParaRPr lang="en-US" altLang="ja-JP" sz="2400" dirty="0"/>
          </a:p>
          <a:p>
            <a:pPr>
              <a:lnSpc>
                <a:spcPct val="90000"/>
              </a:lnSpc>
              <a:buFont typeface="Wingdings" panose="05000000000000000000" pitchFamily="2" charset="2"/>
              <a:buChar char="ü"/>
            </a:pPr>
            <a:r>
              <a:rPr lang="ja-JP" altLang="en-US" sz="2400" dirty="0"/>
              <a:t>スマホアプリは公式マーケットなど信頼できるサイトからインストール</a:t>
            </a:r>
            <a:endParaRPr lang="en-US" altLang="ja-JP" sz="2400" dirty="0"/>
          </a:p>
        </p:txBody>
      </p:sp>
      <p:sp>
        <p:nvSpPr>
          <p:cNvPr id="67586" name="Rectangle 2">
            <a:extLst>
              <a:ext uri="{FF2B5EF4-FFF2-40B4-BE49-F238E27FC236}">
                <a16:creationId xmlns:a16="http://schemas.microsoft.com/office/drawing/2014/main" id="{FFA51ACC-46C2-4147-BD14-C931F0705854}"/>
              </a:ext>
            </a:extLst>
          </p:cNvPr>
          <p:cNvSpPr>
            <a:spLocks noGrp="1" noChangeArrowheads="1"/>
          </p:cNvSpPr>
          <p:nvPr>
            <p:ph type="title"/>
          </p:nvPr>
        </p:nvSpPr>
        <p:spPr>
          <a:xfrm>
            <a:off x="107504" y="260648"/>
            <a:ext cx="8105775"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ウェブサイトからの感染に対する予防</a:t>
            </a:r>
          </a:p>
        </p:txBody>
      </p:sp>
    </p:spTree>
    <p:extLst>
      <p:ext uri="{BB962C8B-B14F-4D97-AF65-F5344CB8AC3E}">
        <p14:creationId xmlns:p14="http://schemas.microsoft.com/office/powerpoint/2010/main" val="3171946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a:extLst>
              <a:ext uri="{FF2B5EF4-FFF2-40B4-BE49-F238E27FC236}">
                <a16:creationId xmlns:a16="http://schemas.microsoft.com/office/drawing/2014/main" id="{0A7D01EB-E31A-42F3-BCB6-1E721A1771A0}"/>
              </a:ext>
            </a:extLst>
          </p:cNvPr>
          <p:cNvSpPr>
            <a:spLocks noGrp="1" noChangeArrowheads="1"/>
          </p:cNvSpPr>
          <p:nvPr>
            <p:ph idx="1"/>
          </p:nvPr>
        </p:nvSpPr>
        <p:spPr>
          <a:xfrm>
            <a:off x="540000" y="1268761"/>
            <a:ext cx="8460000" cy="4248472"/>
          </a:xfrm>
        </p:spPr>
        <p:txBody>
          <a:bodyPr/>
          <a:lstStyle/>
          <a:p>
            <a:pPr algn="ctr" eaLnBrk="1" hangingPunct="1">
              <a:buFontTx/>
              <a:buNone/>
            </a:pPr>
            <a:endParaRPr lang="ja-JP" altLang="en-US" sz="800" dirty="0">
              <a:latin typeface="メイリオ" panose="020B0604030504040204" pitchFamily="50" charset="-128"/>
              <a:ea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ウェブサイトが本物のウェブサイトであることを確認する方法に「</a:t>
            </a:r>
            <a:r>
              <a:rPr lang="en-US" altLang="ja-JP" sz="2400" dirty="0">
                <a:latin typeface="メイリオ" panose="020B0604030504040204" pitchFamily="50" charset="-128"/>
              </a:rPr>
              <a:t>SSL</a:t>
            </a:r>
            <a:r>
              <a:rPr lang="ja-JP" altLang="en-US" sz="2400" dirty="0">
                <a:latin typeface="メイリオ" panose="020B0604030504040204" pitchFamily="50" charset="-128"/>
              </a:rPr>
              <a:t>サーバ証明書」があります。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a:t>
            </a:r>
            <a:r>
              <a:rPr lang="en-US" altLang="ja-JP" sz="2400" dirty="0">
                <a:latin typeface="メイリオ" panose="020B0604030504040204" pitchFamily="50" charset="-128"/>
              </a:rPr>
              <a:t>SSL</a:t>
            </a:r>
            <a:r>
              <a:rPr lang="ja-JP" altLang="en-US" sz="2400" dirty="0">
                <a:latin typeface="メイリオ" panose="020B0604030504040204" pitchFamily="50" charset="-128"/>
              </a:rPr>
              <a:t>サーバ証明書」とは、ウェブサイトの身元を明示するためのもので、ブラウザの鍵マークをクリックすることでサイトの運営組織を確認することができます。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不審なサイトを見分ける方法のひとつとして有効ですが、誰でも取得できる「</a:t>
            </a:r>
            <a:r>
              <a:rPr lang="en-US" altLang="ja-JP" sz="2400" dirty="0">
                <a:latin typeface="メイリオ" panose="020B0604030504040204" pitchFamily="50" charset="-128"/>
              </a:rPr>
              <a:t>SSL</a:t>
            </a:r>
            <a:r>
              <a:rPr lang="ja-JP" altLang="en-US" sz="2400" dirty="0">
                <a:latin typeface="メイリオ" panose="020B0604030504040204" pitchFamily="50" charset="-128"/>
              </a:rPr>
              <a:t>サーバ証明書」を使った詐欺サイトもあるので証明書の種類も確認するようにしましょう。</a:t>
            </a:r>
            <a:endParaRPr lang="en-US" altLang="ja-JP" sz="2400" dirty="0">
              <a:latin typeface="メイリオ" panose="020B0604030504040204" pitchFamily="50" charset="-128"/>
            </a:endParaRPr>
          </a:p>
          <a:p>
            <a:pPr marL="0" indent="0" eaLnBrk="1" hangingPunct="1">
              <a:buNone/>
            </a:pPr>
            <a:endParaRPr lang="ja-JP" altLang="en-US" sz="1200" b="1" dirty="0">
              <a:latin typeface="メイリオ" panose="020B0604030504040204" pitchFamily="50" charset="-128"/>
            </a:endParaRPr>
          </a:p>
        </p:txBody>
      </p:sp>
      <p:sp>
        <p:nvSpPr>
          <p:cNvPr id="67586" name="Rectangle 2">
            <a:extLst>
              <a:ext uri="{FF2B5EF4-FFF2-40B4-BE49-F238E27FC236}">
                <a16:creationId xmlns:a16="http://schemas.microsoft.com/office/drawing/2014/main" id="{FFA51ACC-46C2-4147-BD14-C931F0705854}"/>
              </a:ext>
            </a:extLst>
          </p:cNvPr>
          <p:cNvSpPr>
            <a:spLocks noGrp="1" noChangeArrowheads="1"/>
          </p:cNvSpPr>
          <p:nvPr>
            <p:ph type="title"/>
          </p:nvPr>
        </p:nvSpPr>
        <p:spPr>
          <a:xfrm>
            <a:off x="539750" y="260350"/>
            <a:ext cx="7345363"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ウェブサイトの実在性確認</a:t>
            </a:r>
          </a:p>
        </p:txBody>
      </p:sp>
      <p:sp>
        <p:nvSpPr>
          <p:cNvPr id="49" name="テキスト ボックス 48">
            <a:extLst>
              <a:ext uri="{FF2B5EF4-FFF2-40B4-BE49-F238E27FC236}">
                <a16:creationId xmlns:a16="http://schemas.microsoft.com/office/drawing/2014/main" id="{AAC16BF8-662B-4A01-8EFA-0B449151CC61}"/>
              </a:ext>
            </a:extLst>
          </p:cNvPr>
          <p:cNvSpPr txBox="1"/>
          <p:nvPr/>
        </p:nvSpPr>
        <p:spPr>
          <a:xfrm>
            <a:off x="250136" y="5661248"/>
            <a:ext cx="5473992" cy="954107"/>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SSL/TLS</a:t>
            </a:r>
            <a:r>
              <a:rPr lang="ja-JP" altLang="en-US" sz="1600" dirty="0">
                <a:latin typeface="Meiryo UI" panose="020B0604030504040204" pitchFamily="50" charset="-128"/>
                <a:ea typeface="Meiryo UI" panose="020B0604030504040204" pitchFamily="50" charset="-128"/>
              </a:rPr>
              <a:t>サーバ証明書とは</a:t>
            </a:r>
            <a:endParaRPr lang="en-US" altLang="ja-JP" sz="1600" dirty="0">
              <a:latin typeface="Meiryo UI" panose="020B0604030504040204" pitchFamily="50" charset="-128"/>
              <a:ea typeface="Meiryo UI" panose="020B0604030504040204" pitchFamily="50" charset="-128"/>
            </a:endParaRPr>
          </a:p>
          <a:p>
            <a:r>
              <a:rPr lang="zh-TW" altLang="en-US" sz="1600" dirty="0">
                <a:latin typeface="Meiryo UI" panose="020B0604030504040204" pitchFamily="50" charset="-128"/>
                <a:ea typeface="Meiryo UI" panose="020B0604030504040204" pitchFamily="50" charset="-128"/>
              </a:rPr>
              <a:t>一般財団法人日本情報経済社会推進協会 </a:t>
            </a:r>
            <a:r>
              <a:rPr lang="ja-JP" altLang="en-US" sz="1600" dirty="0">
                <a:latin typeface="Meiryo UI" panose="020B0604030504040204" pitchFamily="50" charset="-128"/>
                <a:ea typeface="Meiryo UI" panose="020B0604030504040204" pitchFamily="50" charset="-128"/>
              </a:rPr>
              <a:t>公式サイトから</a:t>
            </a:r>
            <a:endParaRPr lang="en-US" altLang="ja-JP" sz="1600" dirty="0">
              <a:latin typeface="Meiryo UI" panose="020B0604030504040204" pitchFamily="50" charset="-128"/>
              <a:ea typeface="Meiryo UI" panose="020B0604030504040204" pitchFamily="50" charset="-128"/>
            </a:endParaRPr>
          </a:p>
          <a:p>
            <a:r>
              <a:rPr lang="ja-JP" altLang="en-US" sz="2400" dirty="0">
                <a:latin typeface="メイリオ" panose="020B0604030504040204" pitchFamily="50" charset="-128"/>
                <a:ea typeface="メイリオ"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https://itc.jipdec.or.jp/ssl/ssl_cert.html</a:t>
            </a:r>
            <a:endParaRPr lang="ja-JP" altLang="en-US" sz="1600" dirty="0">
              <a:solidFill>
                <a:srgbClr val="0000F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52039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コンテンツ プレースホルダー 1">
            <a:extLst>
              <a:ext uri="{FF2B5EF4-FFF2-40B4-BE49-F238E27FC236}">
                <a16:creationId xmlns:a16="http://schemas.microsoft.com/office/drawing/2014/main" id="{0E6AF34F-0836-4175-95EA-DA62E58940D8}"/>
              </a:ext>
            </a:extLst>
          </p:cNvPr>
          <p:cNvSpPr>
            <a:spLocks noGrp="1" noChangeArrowheads="1"/>
          </p:cNvSpPr>
          <p:nvPr>
            <p:ph idx="1"/>
          </p:nvPr>
        </p:nvSpPr>
        <p:spPr>
          <a:xfrm>
            <a:off x="498474" y="1384895"/>
            <a:ext cx="8321997" cy="4924425"/>
          </a:xfrm>
        </p:spPr>
        <p:txBody>
          <a:bodyPr/>
          <a:lstStyle/>
          <a:p>
            <a:pPr>
              <a:buFont typeface="Wingdings" panose="05000000000000000000" pitchFamily="2" charset="2"/>
              <a:buChar char="l"/>
            </a:pP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メモリを挿すと感染するケースもあり、</a:t>
            </a:r>
            <a:r>
              <a:rPr lang="en-US" altLang="ja-JP" sz="2400" dirty="0">
                <a:latin typeface="メイリオ" panose="020B0604030504040204" pitchFamily="50" charset="-128"/>
              </a:rPr>
              <a:t>OS</a:t>
            </a:r>
            <a:r>
              <a:rPr lang="ja-JP" altLang="en-US" sz="2400" dirty="0">
                <a:latin typeface="メイリオ" panose="020B0604030504040204" pitchFamily="50" charset="-128"/>
              </a:rPr>
              <a:t>の</a:t>
            </a:r>
            <a:r>
              <a:rPr lang="ja-JP" altLang="en-US" sz="2400" dirty="0">
                <a:solidFill>
                  <a:srgbClr val="ED656B"/>
                </a:solidFill>
                <a:latin typeface="メイリオ" panose="020B0604030504040204" pitchFamily="50" charset="-128"/>
              </a:rPr>
              <a:t>「自動再生」機能はオフ</a:t>
            </a:r>
            <a:r>
              <a:rPr lang="ja-JP" altLang="en-US" sz="2400" dirty="0">
                <a:latin typeface="メイリオ" panose="020B0604030504040204" pitchFamily="50" charset="-128"/>
              </a:rPr>
              <a:t>にします。</a:t>
            </a:r>
            <a:endParaRPr lang="en-US" altLang="ja-JP" sz="2400" dirty="0">
              <a:latin typeface="メイリオ" panose="020B0604030504040204" pitchFamily="50" charset="-128"/>
            </a:endParaRPr>
          </a:p>
          <a:p>
            <a:pPr>
              <a:buFont typeface="Wingdings" panose="05000000000000000000" pitchFamily="2" charset="2"/>
              <a:buChar char="l"/>
            </a:pP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メモリに不正ファイルを仕掛け、利用者を騙して開かせ、ウイルスに感染させるケースも多く、</a:t>
            </a: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メモリの取扱いには十分な注意が必要です。</a:t>
            </a:r>
            <a:endParaRPr lang="en-US" altLang="ja-JP" sz="2400" dirty="0">
              <a:latin typeface="メイリオ" panose="020B0604030504040204" pitchFamily="50" charset="-128"/>
            </a:endParaRPr>
          </a:p>
          <a:p>
            <a:pPr>
              <a:buFont typeface="Wingdings" panose="05000000000000000000" pitchFamily="2" charset="2"/>
              <a:buChar char="l"/>
            </a:pPr>
            <a:r>
              <a:rPr lang="ja-JP" altLang="en-US" sz="2400" dirty="0">
                <a:latin typeface="メイリオ" panose="020B0604030504040204" pitchFamily="50" charset="-128"/>
              </a:rPr>
              <a:t>他にも、</a:t>
            </a:r>
            <a:r>
              <a:rPr lang="en-US" altLang="ja-JP" sz="2400" dirty="0">
                <a:latin typeface="メイリオ" panose="020B0604030504040204" pitchFamily="50" charset="-128"/>
              </a:rPr>
              <a:t>SD</a:t>
            </a:r>
            <a:r>
              <a:rPr lang="ja-JP" altLang="en-US" sz="2400" dirty="0">
                <a:latin typeface="メイリオ" panose="020B0604030504040204" pitchFamily="50" charset="-128"/>
              </a:rPr>
              <a:t>カードなど各種記憶媒体や</a:t>
            </a:r>
            <a:r>
              <a:rPr lang="ja-JP" altLang="en-US" sz="2400" dirty="0">
                <a:solidFill>
                  <a:srgbClr val="ED656B"/>
                </a:solidFill>
                <a:latin typeface="メイリオ" panose="020B0604030504040204" pitchFamily="50" charset="-128"/>
              </a:rPr>
              <a:t>ウェブサイトからダウンロードしたファイル</a:t>
            </a:r>
            <a:r>
              <a:rPr lang="ja-JP" altLang="en-US" sz="2400" dirty="0">
                <a:latin typeface="メイリオ" panose="020B0604030504040204" pitchFamily="50" charset="-128"/>
              </a:rPr>
              <a:t>に、ウイルスが仕掛けられている場合もあります。</a:t>
            </a:r>
            <a:endParaRPr lang="en-US" altLang="ja-JP" sz="2400" dirty="0">
              <a:latin typeface="メイリオ" panose="020B0604030504040204" pitchFamily="50" charset="-128"/>
            </a:endParaRPr>
          </a:p>
          <a:p>
            <a:pPr>
              <a:buFont typeface="Wingdings" panose="05000000000000000000" pitchFamily="2" charset="2"/>
              <a:buChar char="l"/>
            </a:pPr>
            <a:r>
              <a:rPr lang="ja-JP" altLang="en-US" sz="2400" dirty="0"/>
              <a:t>ウイルスの入った</a:t>
            </a:r>
            <a:r>
              <a:rPr lang="ja-JP" altLang="en-US" sz="2400" dirty="0">
                <a:solidFill>
                  <a:srgbClr val="ED656B"/>
                </a:solidFill>
              </a:rPr>
              <a:t>スマホをケーブルでパソコンに接続して感染する</a:t>
            </a:r>
            <a:r>
              <a:rPr lang="ja-JP" altLang="en-US" sz="2400" dirty="0"/>
              <a:t>こともあり、</a:t>
            </a:r>
            <a:r>
              <a:rPr lang="ja-JP" altLang="en-US" sz="2400" dirty="0">
                <a:latin typeface="メイリオ" panose="020B0604030504040204" pitchFamily="50" charset="-128"/>
              </a:rPr>
              <a:t>外部機器の扱いには注意が必要です。</a:t>
            </a:r>
            <a:endParaRPr lang="en-US" altLang="ja-JP" sz="2400" dirty="0">
              <a:latin typeface="メイリオ" panose="020B0604030504040204" pitchFamily="50" charset="-128"/>
            </a:endParaRPr>
          </a:p>
          <a:p>
            <a:pPr marL="0" indent="0">
              <a:buNone/>
            </a:pPr>
            <a:endParaRPr lang="en-US" altLang="ja-JP" sz="2400" dirty="0">
              <a:latin typeface="メイリオ" panose="020B0604030504040204" pitchFamily="50" charset="-128"/>
            </a:endParaRPr>
          </a:p>
        </p:txBody>
      </p:sp>
      <p:sp>
        <p:nvSpPr>
          <p:cNvPr id="69635" name="Rectangle 8">
            <a:extLst>
              <a:ext uri="{FF2B5EF4-FFF2-40B4-BE49-F238E27FC236}">
                <a16:creationId xmlns:a16="http://schemas.microsoft.com/office/drawing/2014/main" id="{A4644F4A-979E-431C-94C1-E1E276265E55}"/>
              </a:ext>
            </a:extLst>
          </p:cNvPr>
          <p:cNvSpPr>
            <a:spLocks noGrp="1" noChangeArrowheads="1"/>
          </p:cNvSpPr>
          <p:nvPr>
            <p:ph type="title"/>
          </p:nvPr>
        </p:nvSpPr>
        <p:spPr/>
        <p:txBody>
          <a:bodyPr/>
          <a:lstStyle/>
          <a:p>
            <a:pPr eaLnBrk="1" hangingPunct="1">
              <a:buSzPct val="150000"/>
            </a:pPr>
            <a:r>
              <a:rPr lang="en-US" altLang="ja-JP" b="1" dirty="0">
                <a:latin typeface="メイリオ" panose="020B0604030504040204" pitchFamily="50" charset="-128"/>
                <a:ea typeface="メイリオ" panose="020B0604030504040204" pitchFamily="50" charset="-128"/>
              </a:rPr>
              <a:t>USB</a:t>
            </a:r>
            <a:r>
              <a:rPr lang="ja-JP" altLang="en-US" b="1" dirty="0">
                <a:latin typeface="メイリオ" panose="020B0604030504040204" pitchFamily="50" charset="-128"/>
                <a:ea typeface="メイリオ" panose="020B0604030504040204" pitchFamily="50" charset="-128"/>
              </a:rPr>
              <a:t>メモリなどからの感染</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24F3B8A-82D5-42B3-BA5D-9CF1CB441A2C}"/>
              </a:ext>
            </a:extLst>
          </p:cNvPr>
          <p:cNvSpPr>
            <a:spLocks noGrp="1" noChangeArrowheads="1"/>
          </p:cNvSpPr>
          <p:nvPr>
            <p:ph type="title"/>
          </p:nvPr>
        </p:nvSpPr>
        <p:spPr>
          <a:xfrm>
            <a:off x="144214" y="274985"/>
            <a:ext cx="8100194" cy="993775"/>
          </a:xfrm>
        </p:spPr>
        <p:txBody>
          <a:bodyPr/>
          <a:lstStyle/>
          <a:p>
            <a:pPr eaLnBrk="1" hangingPunct="1"/>
            <a:r>
              <a:rPr lang="en-US" altLang="ja-JP" sz="3400" b="1" dirty="0">
                <a:latin typeface="メイリオ" panose="020B0604030504040204" pitchFamily="50" charset="-128"/>
                <a:ea typeface="メイリオ" panose="020B0604030504040204" pitchFamily="50" charset="-128"/>
              </a:rPr>
              <a:t>USB</a:t>
            </a:r>
            <a:r>
              <a:rPr lang="ja-JP" altLang="en-US" sz="3400" b="1" dirty="0">
                <a:latin typeface="メイリオ" panose="020B0604030504040204" pitchFamily="50" charset="-128"/>
                <a:ea typeface="メイリオ" panose="020B0604030504040204" pitchFamily="50" charset="-128"/>
              </a:rPr>
              <a:t>メモリなどからの感染に対する予防</a:t>
            </a:r>
          </a:p>
        </p:txBody>
      </p:sp>
      <p:sp>
        <p:nvSpPr>
          <p:cNvPr id="75779" name="Rectangle 3">
            <a:extLst>
              <a:ext uri="{FF2B5EF4-FFF2-40B4-BE49-F238E27FC236}">
                <a16:creationId xmlns:a16="http://schemas.microsoft.com/office/drawing/2014/main" id="{33387AB1-D5C7-4A0C-9B3C-3CAB97E08853}"/>
              </a:ext>
            </a:extLst>
          </p:cNvPr>
          <p:cNvSpPr>
            <a:spLocks noGrp="1" noChangeArrowheads="1"/>
          </p:cNvSpPr>
          <p:nvPr>
            <p:ph idx="1"/>
          </p:nvPr>
        </p:nvSpPr>
        <p:spPr/>
        <p:txBody>
          <a:bodyPr/>
          <a:lstStyle/>
          <a:p>
            <a:pPr algn="ctr" eaLnBrk="1" hangingPunct="1">
              <a:buFontTx/>
              <a:buNone/>
            </a:pPr>
            <a:endParaRPr lang="ja-JP" altLang="en-US" sz="8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Char char="ü"/>
            </a:pPr>
            <a:r>
              <a:rPr lang="ja-JP" altLang="en-US" sz="2400" dirty="0">
                <a:latin typeface="メイリオ" panose="020B0604030504040204" pitchFamily="50" charset="-128"/>
              </a:rPr>
              <a:t>ウイルス対策ソフトの正しい運用</a:t>
            </a:r>
          </a:p>
          <a:p>
            <a:pPr eaLnBrk="1" hangingPunct="1">
              <a:buFont typeface="Wingdings" panose="05000000000000000000" pitchFamily="2" charset="2"/>
              <a:buChar char="ü"/>
            </a:pPr>
            <a:r>
              <a:rPr lang="en-US" altLang="ja-JP" sz="2400" dirty="0">
                <a:latin typeface="メイリオ" panose="020B0604030504040204" pitchFamily="50" charset="-128"/>
              </a:rPr>
              <a:t>OS</a:t>
            </a:r>
            <a:r>
              <a:rPr lang="ja-JP" altLang="en-US" sz="2400" dirty="0">
                <a:latin typeface="メイリオ" panose="020B0604030504040204" pitchFamily="50" charset="-128"/>
              </a:rPr>
              <a:t>やソフトウェアの脆弱性の解消</a:t>
            </a:r>
            <a:endParaRPr lang="en-US" altLang="ja-JP" sz="2400" dirty="0">
              <a:latin typeface="メイリオ" panose="020B0604030504040204" pitchFamily="50" charset="-128"/>
            </a:endParaRPr>
          </a:p>
          <a:p>
            <a:pPr>
              <a:lnSpc>
                <a:spcPct val="90000"/>
              </a:lnSpc>
              <a:buFont typeface="Wingdings" panose="05000000000000000000" pitchFamily="2" charset="2"/>
              <a:buChar char="ü"/>
            </a:pPr>
            <a:r>
              <a:rPr lang="ja-JP" altLang="en-US" sz="2400" dirty="0">
                <a:latin typeface="メイリオ" panose="020B0604030504040204" pitchFamily="50" charset="-128"/>
              </a:rPr>
              <a:t>私物など業務外で使用する</a:t>
            </a: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メモリなどの機器を業務で使用しない</a:t>
            </a:r>
            <a:endParaRPr lang="en-US" altLang="ja-JP" sz="2400" dirty="0">
              <a:latin typeface="メイリオ" panose="020B0604030504040204" pitchFamily="50" charset="-128"/>
            </a:endParaRPr>
          </a:p>
          <a:p>
            <a:pPr>
              <a:lnSpc>
                <a:spcPct val="90000"/>
              </a:lnSpc>
              <a:buFont typeface="Wingdings" panose="05000000000000000000" pitchFamily="2" charset="2"/>
              <a:buChar char="ü"/>
            </a:pP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メモリなどを他者に貸したり借りたりしない</a:t>
            </a:r>
            <a:endParaRPr lang="en-US" altLang="ja-JP" sz="2400" dirty="0">
              <a:latin typeface="メイリオ" panose="020B0604030504040204" pitchFamily="50" charset="-128"/>
            </a:endParaRPr>
          </a:p>
          <a:p>
            <a:pPr>
              <a:lnSpc>
                <a:spcPct val="90000"/>
              </a:lnSpc>
              <a:buFont typeface="Wingdings" panose="05000000000000000000" pitchFamily="2" charset="2"/>
              <a:buChar char="ü"/>
            </a:pPr>
            <a:r>
              <a:rPr lang="ja-JP" altLang="en-US" sz="2400" dirty="0">
                <a:latin typeface="メイリオ" panose="020B0604030504040204" pitchFamily="50" charset="-128"/>
              </a:rPr>
              <a:t>不用意に出所不明なファイルを開かない</a:t>
            </a:r>
            <a:endParaRPr lang="en-US" altLang="ja-JP" sz="2400" dirty="0">
              <a:latin typeface="メイリオ" panose="020B0604030504040204" pitchFamily="50" charset="-128"/>
            </a:endParaRPr>
          </a:p>
          <a:p>
            <a:pPr>
              <a:lnSpc>
                <a:spcPct val="90000"/>
              </a:lnSpc>
              <a:buFont typeface="Wingdings" panose="05000000000000000000" pitchFamily="2" charset="2"/>
              <a:buChar char="ü"/>
            </a:pPr>
            <a:r>
              <a:rPr lang="ja-JP" altLang="en-US" sz="2400" dirty="0">
                <a:latin typeface="メイリオ" panose="020B0604030504040204" pitchFamily="50" charset="-128"/>
              </a:rPr>
              <a:t>企業･組織のルールに従う</a:t>
            </a:r>
            <a:endParaRPr lang="en-US" altLang="ja-JP" sz="2400" dirty="0">
              <a:latin typeface="メイリオ" panose="020B0604030504040204" pitchFamily="50" charset="-128"/>
            </a:endParaRPr>
          </a:p>
          <a:p>
            <a:pPr>
              <a:lnSpc>
                <a:spcPct val="90000"/>
              </a:lnSpc>
              <a:buFont typeface="Wingdings" panose="05000000000000000000" pitchFamily="2" charset="2"/>
              <a:buChar char="ü"/>
            </a:pPr>
            <a:r>
              <a:rPr lang="en-US" altLang="ja-JP" sz="2400" dirty="0">
                <a:solidFill>
                  <a:srgbClr val="ED656B"/>
                </a:solidFill>
                <a:latin typeface="メイリオ" panose="020B0604030504040204" pitchFamily="50" charset="-128"/>
                <a:ea typeface="メイリオ" panose="020B0604030504040204" pitchFamily="50" charset="-128"/>
                <a:cs typeface="+mj-cs"/>
              </a:rPr>
              <a:t>…</a:t>
            </a:r>
            <a:r>
              <a:rPr lang="ja-JP" altLang="en-US" sz="2400" dirty="0">
                <a:solidFill>
                  <a:srgbClr val="ED656B"/>
                </a:solidFill>
                <a:latin typeface="メイリオ" panose="020B0604030504040204" pitchFamily="50" charset="-128"/>
                <a:ea typeface="メイリオ" panose="020B0604030504040204" pitchFamily="50" charset="-128"/>
                <a:cs typeface="+mj-cs"/>
              </a:rPr>
              <a:t>さらに注意するなら</a:t>
            </a:r>
            <a:endParaRPr lang="en-US" altLang="ja-JP" sz="2400" dirty="0">
              <a:solidFill>
                <a:srgbClr val="ED656B"/>
              </a:solidFill>
              <a:latin typeface="メイリオ" panose="020B0604030504040204" pitchFamily="50" charset="-128"/>
              <a:ea typeface="メイリオ" panose="020B0604030504040204" pitchFamily="50" charset="-128"/>
              <a:cs typeface="+mj-cs"/>
            </a:endParaRPr>
          </a:p>
          <a:p>
            <a:pPr>
              <a:lnSpc>
                <a:spcPct val="90000"/>
              </a:lnSpc>
              <a:buFont typeface="Wingdings" panose="05000000000000000000" pitchFamily="2" charset="2"/>
              <a:buChar char="ü"/>
            </a:pPr>
            <a:r>
              <a:rPr lang="ja-JP" altLang="en-US" sz="2400" dirty="0">
                <a:latin typeface="メイリオ" panose="020B0604030504040204" pitchFamily="50" charset="-128"/>
              </a:rPr>
              <a:t>感染しても影響がない環境で事前に接続テストをする</a:t>
            </a:r>
            <a:r>
              <a:rPr lang="en-US" altLang="ja-JP" sz="2400" dirty="0">
                <a:latin typeface="メイリオ" panose="020B0604030504040204" pitchFamily="50" charset="-128"/>
              </a:rPr>
              <a:t>…</a:t>
            </a:r>
          </a:p>
          <a:p>
            <a:pPr>
              <a:lnSpc>
                <a:spcPct val="90000"/>
              </a:lnSpc>
              <a:buFont typeface="Wingdings" panose="05000000000000000000" pitchFamily="2" charset="2"/>
              <a:buChar char="ü"/>
            </a:pPr>
            <a:r>
              <a:rPr lang="ja-JP" altLang="en-US" sz="2400" dirty="0">
                <a:latin typeface="メイリオ" panose="020B0604030504040204" pitchFamily="50" charset="-128"/>
              </a:rPr>
              <a:t>紛失など情報漏えい対策も忘れずに</a:t>
            </a:r>
            <a:r>
              <a:rPr lang="en-US" altLang="ja-JP" sz="2400" dirty="0">
                <a:latin typeface="メイリオ" panose="020B0604030504040204" pitchFamily="50" charset="-128"/>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213E4698-298A-48D2-B44F-B320C02E644B}"/>
              </a:ext>
            </a:extLst>
          </p:cNvPr>
          <p:cNvSpPr>
            <a:spLocks noGrp="1" noChangeArrowheads="1"/>
          </p:cNvSpPr>
          <p:nvPr>
            <p:ph type="title"/>
          </p:nvPr>
        </p:nvSpPr>
        <p:spPr/>
        <p:txBody>
          <a:bodyPr/>
          <a:lstStyle/>
          <a:p>
            <a:r>
              <a:rPr lang="ja-JP" altLang="en-US" b="1" dirty="0">
                <a:latin typeface="メイリオ" panose="020B0604030504040204" pitchFamily="50" charset="-128"/>
                <a:ea typeface="メイリオ" panose="020B0604030504040204" pitchFamily="50" charset="-128"/>
              </a:rPr>
              <a:t>ウイルス対策まとめ</a:t>
            </a:r>
          </a:p>
        </p:txBody>
      </p:sp>
      <p:sp>
        <p:nvSpPr>
          <p:cNvPr id="77827" name="Rectangle 4">
            <a:extLst>
              <a:ext uri="{FF2B5EF4-FFF2-40B4-BE49-F238E27FC236}">
                <a16:creationId xmlns:a16="http://schemas.microsoft.com/office/drawing/2014/main" id="{F823396F-F404-4816-81A9-FB87B47D6066}"/>
              </a:ext>
            </a:extLst>
          </p:cNvPr>
          <p:cNvSpPr>
            <a:spLocks noGrp="1" noChangeArrowheads="1"/>
          </p:cNvSpPr>
          <p:nvPr>
            <p:ph idx="1"/>
          </p:nvPr>
        </p:nvSpPr>
        <p:spPr>
          <a:xfrm>
            <a:off x="374997" y="1412776"/>
            <a:ext cx="8769003" cy="4924425"/>
          </a:xfrm>
        </p:spPr>
        <p:txBody>
          <a:bodyPr/>
          <a:lstStyle/>
          <a:p>
            <a:pPr>
              <a:buSzPct val="150000"/>
              <a:buFont typeface="Arial" panose="020B0604020202020204" pitchFamily="34" charset="0"/>
              <a:buChar char="•"/>
            </a:pPr>
            <a:r>
              <a:rPr lang="ja-JP" altLang="en-US" sz="2400" dirty="0">
                <a:latin typeface="メイリオ" panose="020B0604030504040204" pitchFamily="50" charset="-128"/>
              </a:rPr>
              <a:t>ウイルス対策ソフトの利用</a:t>
            </a:r>
          </a:p>
          <a:p>
            <a:pPr>
              <a:spcBef>
                <a:spcPts val="1800"/>
              </a:spcBef>
              <a:buSzPct val="150000"/>
              <a:buFont typeface="Arial" panose="020B0604020202020204" pitchFamily="34" charset="0"/>
              <a:buChar char="•"/>
            </a:pPr>
            <a:r>
              <a:rPr lang="ja-JP" altLang="en-US" sz="2400" dirty="0">
                <a:latin typeface="メイリオ" panose="020B0604030504040204" pitchFamily="50" charset="-128"/>
              </a:rPr>
              <a:t>ソフトウェア・アプリの脆弱性解消</a:t>
            </a:r>
          </a:p>
          <a:p>
            <a:pPr>
              <a:spcBef>
                <a:spcPts val="1800"/>
              </a:spcBef>
              <a:buSzPct val="150000"/>
              <a:buFont typeface="Arial" panose="020B0604020202020204" pitchFamily="34" charset="0"/>
              <a:buChar char="•"/>
            </a:pPr>
            <a:r>
              <a:rPr lang="ja-JP" altLang="en-US" sz="2400" dirty="0">
                <a:latin typeface="メイリオ" panose="020B0604030504040204" pitchFamily="50" charset="-128"/>
              </a:rPr>
              <a:t>利用するブラウザやメーラーなどのセキュリティ設定の強化</a:t>
            </a:r>
          </a:p>
          <a:p>
            <a:pPr>
              <a:spcBef>
                <a:spcPts val="1800"/>
              </a:spcBef>
              <a:buSzPct val="150000"/>
              <a:buFont typeface="Arial" panose="020B0604020202020204" pitchFamily="34" charset="0"/>
              <a:buChar char="•"/>
            </a:pPr>
            <a:r>
              <a:rPr lang="ja-JP" altLang="en-US" sz="2400" dirty="0">
                <a:latin typeface="メイリオ" panose="020B0604030504040204" pitchFamily="50" charset="-128"/>
              </a:rPr>
              <a:t>怪しいサイトからのファイルやアプリのダウンロード、不審なメールの添付ファイルや</a:t>
            </a:r>
            <a:r>
              <a:rPr lang="en-US" altLang="ja-JP" sz="2400" dirty="0">
                <a:latin typeface="メイリオ" panose="020B0604030504040204" pitchFamily="50" charset="-128"/>
              </a:rPr>
              <a:t>URL</a:t>
            </a:r>
            <a:r>
              <a:rPr lang="ja-JP" altLang="en-US" sz="2400" dirty="0">
                <a:latin typeface="メイリオ" panose="020B0604030504040204" pitchFamily="50" charset="-128"/>
              </a:rPr>
              <a:t>記載に注意</a:t>
            </a:r>
            <a:endParaRPr lang="en-US" altLang="ja-JP" sz="2400" dirty="0">
              <a:latin typeface="メイリオ" panose="020B0604030504040204" pitchFamily="50" charset="-128"/>
            </a:endParaRPr>
          </a:p>
          <a:p>
            <a:pPr>
              <a:spcBef>
                <a:spcPts val="1800"/>
              </a:spcBef>
              <a:buSzPct val="150000"/>
              <a:buFont typeface="Arial" panose="020B0604020202020204" pitchFamily="34" charset="0"/>
              <a:buChar char="•"/>
            </a:pPr>
            <a:r>
              <a:rPr lang="ja-JP" altLang="en-US" sz="2400" dirty="0">
                <a:latin typeface="メイリオ" panose="020B0604030504040204" pitchFamily="50" charset="-128"/>
              </a:rPr>
              <a:t>不用意に</a:t>
            </a: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メモリなどの外部機器と接続しない</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a:extLst>
              <a:ext uri="{FF2B5EF4-FFF2-40B4-BE49-F238E27FC236}">
                <a16:creationId xmlns:a16="http://schemas.microsoft.com/office/drawing/2014/main" id="{3DE25A99-EEBD-4F27-8CCF-D94C0EAAC9A1}"/>
              </a:ext>
            </a:extLst>
          </p:cNvPr>
          <p:cNvSpPr>
            <a:spLocks noGrp="1" noChangeArrowheads="1"/>
          </p:cNvSpPr>
          <p:nvPr>
            <p:ph type="title"/>
          </p:nvPr>
        </p:nvSpPr>
        <p:spPr/>
        <p:txBody>
          <a:bodyPr/>
          <a:lstStyle/>
          <a:p>
            <a:pPr>
              <a:defRPr/>
            </a:pPr>
            <a:r>
              <a:rPr lang="ja-JP" altLang="en-US" sz="4400" b="1" baseline="30000" dirty="0">
                <a:solidFill>
                  <a:srgbClr val="000000"/>
                </a:solidFill>
                <a:latin typeface="メイリオ" panose="020B0604030504040204" pitchFamily="50" charset="-128"/>
              </a:rPr>
              <a:t>診断編</a:t>
            </a:r>
            <a:r>
              <a:rPr lang="en-US" altLang="ja-JP" sz="4400" b="1" baseline="30000" dirty="0">
                <a:solidFill>
                  <a:srgbClr val="000000"/>
                </a:solidFill>
                <a:latin typeface="メイリオ" panose="020B0604030504040204" pitchFamily="50" charset="-128"/>
              </a:rPr>
              <a:t>№3</a:t>
            </a:r>
            <a:r>
              <a:rPr lang="en-US" altLang="ja-JP" sz="4400" b="1" dirty="0">
                <a:solidFill>
                  <a:srgbClr val="000000"/>
                </a:solidFill>
                <a:latin typeface="メイリオ" panose="020B0604030504040204" pitchFamily="50" charset="-128"/>
              </a:rPr>
              <a:t> </a:t>
            </a:r>
            <a:r>
              <a:rPr lang="ja-JP" altLang="en-US" sz="4400" b="1" dirty="0">
                <a:solidFill>
                  <a:srgbClr val="000000"/>
                </a:solidFill>
                <a:latin typeface="メイリオ" panose="020B0604030504040204" pitchFamily="50" charset="-128"/>
              </a:rPr>
              <a:t>パスワード管理</a:t>
            </a:r>
            <a:endParaRPr lang="ja-JP" altLang="en-US" sz="4400" b="1" dirty="0">
              <a:latin typeface="メイリオ" panose="020B0604030504040204" pitchFamily="50" charset="-128"/>
            </a:endParaRPr>
          </a:p>
        </p:txBody>
      </p:sp>
      <p:sp>
        <p:nvSpPr>
          <p:cNvPr id="81924" name="Rectangle 3">
            <a:extLst>
              <a:ext uri="{FF2B5EF4-FFF2-40B4-BE49-F238E27FC236}">
                <a16:creationId xmlns:a16="http://schemas.microsoft.com/office/drawing/2014/main" id="{FF0D1DF7-BAD7-4D06-89D2-C7987EA688E9}"/>
              </a:ext>
            </a:extLst>
          </p:cNvPr>
          <p:cNvSpPr>
            <a:spLocks noGrp="1" noChangeArrowheads="1"/>
          </p:cNvSpPr>
          <p:nvPr>
            <p:ph idx="1"/>
          </p:nvPr>
        </p:nvSpPr>
        <p:spPr/>
        <p:txBody>
          <a:bodyPr/>
          <a:lstStyle/>
          <a:p>
            <a:pPr>
              <a:buSzPct val="150000"/>
              <a:buFontTx/>
              <a:buBlip>
                <a:blip r:embed="rId3"/>
              </a:buBlip>
            </a:pPr>
            <a:endParaRPr lang="ja-JP" altLang="en-US" sz="1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パスワードは破られにくい</a:t>
            </a:r>
            <a:endParaRPr lang="en-US" altLang="ja-JP" sz="4000" b="1" dirty="0">
              <a:latin typeface="メイリオ" panose="020B0604030504040204" pitchFamily="50" charset="-128"/>
              <a:ea typeface="メイリオ" panose="020B0604030504040204" pitchFamily="50" charset="-128"/>
            </a:endParaRPr>
          </a:p>
          <a:p>
            <a:pPr marL="0" indent="0">
              <a:buSzPct val="150000"/>
              <a:buNone/>
              <a:tabLst>
                <a:tab pos="266700" algn="l"/>
              </a:tabLst>
            </a:pPr>
            <a:r>
              <a:rPr lang="en-US" altLang="ja-JP" sz="4000" b="1" dirty="0">
                <a:latin typeface="メイリオ" panose="020B0604030504040204" pitchFamily="50" charset="-128"/>
                <a:ea typeface="メイリオ" panose="020B0604030504040204" pitchFamily="50" charset="-128"/>
              </a:rPr>
              <a:t>	｢</a:t>
            </a:r>
            <a:r>
              <a:rPr lang="ja-JP" altLang="en-US" sz="4000" b="1" dirty="0">
                <a:latin typeface="メイリオ" panose="020B0604030504040204" pitchFamily="50" charset="-128"/>
                <a:ea typeface="メイリオ" panose="020B0604030504040204" pitchFamily="50" charset="-128"/>
              </a:rPr>
              <a:t>長く</a:t>
            </a:r>
            <a:r>
              <a:rPr lang="en-US" altLang="ja-JP" sz="4000" b="1" dirty="0">
                <a:latin typeface="メイリオ" panose="020B0604030504040204" pitchFamily="50" charset="-128"/>
                <a:ea typeface="メイリオ" panose="020B0604030504040204" pitchFamily="50" charset="-128"/>
              </a:rPr>
              <a:t>｣｢</a:t>
            </a:r>
            <a:r>
              <a:rPr lang="ja-JP" altLang="en-US" sz="4000" b="1" dirty="0">
                <a:latin typeface="メイリオ" panose="020B0604030504040204" pitchFamily="50" charset="-128"/>
                <a:ea typeface="メイリオ" panose="020B0604030504040204" pitchFamily="50" charset="-128"/>
              </a:rPr>
              <a:t>複雑な</a:t>
            </a:r>
            <a:r>
              <a:rPr lang="en-US" altLang="ja-JP" sz="4000" b="1" dirty="0">
                <a:latin typeface="メイリオ" panose="020B0604030504040204" pitchFamily="50" charset="-128"/>
                <a:ea typeface="メイリオ" panose="020B0604030504040204" pitchFamily="50" charset="-128"/>
              </a:rPr>
              <a:t>｣</a:t>
            </a:r>
            <a:r>
              <a:rPr lang="ja-JP" altLang="en-US" sz="4000" b="1" dirty="0">
                <a:latin typeface="メイリオ" panose="020B0604030504040204" pitchFamily="50" charset="-128"/>
                <a:ea typeface="メイリオ" panose="020B0604030504040204" pitchFamily="50" charset="-128"/>
              </a:rPr>
              <a:t>パスワードを　</a:t>
            </a:r>
            <a:r>
              <a:rPr lang="en-US" altLang="ja-JP" sz="4000" b="1" dirty="0">
                <a:latin typeface="メイリオ" panose="020B0604030504040204" pitchFamily="50" charset="-128"/>
                <a:ea typeface="メイリオ" panose="020B0604030504040204" pitchFamily="50" charset="-128"/>
              </a:rPr>
              <a:t>	</a:t>
            </a:r>
            <a:r>
              <a:rPr lang="ja-JP" altLang="en-US" sz="4000" b="1" dirty="0">
                <a:latin typeface="メイリオ" panose="020B0604030504040204" pitchFamily="50" charset="-128"/>
                <a:ea typeface="メイリオ" panose="020B0604030504040204" pitchFamily="50" charset="-128"/>
              </a:rPr>
              <a:t>設定していますか？</a:t>
            </a:r>
          </a:p>
        </p:txBody>
      </p:sp>
    </p:spTree>
  </p:cSld>
  <p:clrMapOvr>
    <a:masterClrMapping/>
  </p:clrMapOvr>
  <p:transition>
    <p:cover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4">
            <a:extLst>
              <a:ext uri="{FF2B5EF4-FFF2-40B4-BE49-F238E27FC236}">
                <a16:creationId xmlns:a16="http://schemas.microsoft.com/office/drawing/2014/main" id="{0EFCD1B4-300F-4346-A164-195CEBA66524}"/>
              </a:ext>
            </a:extLst>
          </p:cNvPr>
          <p:cNvSpPr>
            <a:spLocks noGrp="1" noChangeArrowheads="1"/>
          </p:cNvSpPr>
          <p:nvPr>
            <p:ph type="title"/>
          </p:nvPr>
        </p:nvSpPr>
        <p:spPr>
          <a:xfrm>
            <a:off x="539750" y="260350"/>
            <a:ext cx="7632650" cy="993775"/>
          </a:xfrm>
        </p:spPr>
        <p:txBody>
          <a:bodyPr/>
          <a:lstStyle/>
          <a:p>
            <a:r>
              <a:rPr lang="ja-JP" altLang="en-US" b="1" dirty="0">
                <a:latin typeface="メイリオ" panose="020B0604030504040204" pitchFamily="50" charset="-128"/>
                <a:ea typeface="メイリオ" panose="020B0604030504040204" pitchFamily="50" charset="-128"/>
              </a:rPr>
              <a:t>サイバー犯罪の情勢等</a:t>
            </a:r>
            <a:br>
              <a:rPr lang="en-US" altLang="ja-JP" b="1" dirty="0">
                <a:latin typeface="メイリオ" panose="020B0604030504040204" pitchFamily="50" charset="-128"/>
                <a:ea typeface="メイリオ" panose="020B0604030504040204" pitchFamily="50" charset="-128"/>
              </a:rPr>
            </a:br>
            <a:r>
              <a:rPr lang="ja-JP" altLang="en-US" sz="1600" dirty="0">
                <a:latin typeface="Meiryo UI" panose="020B0604030504040204" pitchFamily="50" charset="-128"/>
                <a:ea typeface="Meiryo UI" panose="020B0604030504040204" pitchFamily="50" charset="-128"/>
              </a:rPr>
              <a:t>出典：警察庁「令和元年におけるサイバー空間をめぐる脅威の情勢等について」</a:t>
            </a:r>
          </a:p>
        </p:txBody>
      </p:sp>
      <p:pic>
        <p:nvPicPr>
          <p:cNvPr id="8" name="図 7">
            <a:extLst>
              <a:ext uri="{FF2B5EF4-FFF2-40B4-BE49-F238E27FC236}">
                <a16:creationId xmlns:a16="http://schemas.microsoft.com/office/drawing/2014/main" id="{DEB68025-A752-45AC-A9F8-2E236DAA1BF4}"/>
              </a:ext>
            </a:extLst>
          </p:cNvPr>
          <p:cNvPicPr>
            <a:picLocks noChangeAspect="1"/>
          </p:cNvPicPr>
          <p:nvPr/>
        </p:nvPicPr>
        <p:blipFill>
          <a:blip r:embed="rId3"/>
          <a:stretch>
            <a:fillRect/>
          </a:stretch>
        </p:blipFill>
        <p:spPr>
          <a:xfrm>
            <a:off x="1233487" y="1340768"/>
            <a:ext cx="6677026" cy="5151600"/>
          </a:xfrm>
          <a:prstGeom prst="rect">
            <a:avLst/>
          </a:prstGeom>
        </p:spPr>
      </p:pic>
    </p:spTree>
    <p:extLst>
      <p:ext uri="{BB962C8B-B14F-4D97-AF65-F5344CB8AC3E}">
        <p14:creationId xmlns:p14="http://schemas.microsoft.com/office/powerpoint/2010/main" val="2793639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B6670F3-CBCA-436D-BB4F-514FB4E53E79}"/>
              </a:ext>
            </a:extLst>
          </p:cNvPr>
          <p:cNvSpPr>
            <a:spLocks noGrp="1" noChangeArrowheads="1"/>
          </p:cNvSpPr>
          <p:nvPr>
            <p:ph type="title"/>
          </p:nvPr>
        </p:nvSpPr>
        <p:spPr>
          <a:xfrm>
            <a:off x="539750" y="260350"/>
            <a:ext cx="7729995" cy="993775"/>
          </a:xfrm>
        </p:spPr>
        <p:txBody>
          <a:bodyPr/>
          <a:lstStyle/>
          <a:p>
            <a:r>
              <a:rPr lang="ja-JP" altLang="en-US" b="1" dirty="0">
                <a:latin typeface="メイリオ" panose="020B0604030504040204" pitchFamily="50" charset="-128"/>
                <a:ea typeface="メイリオ" panose="020B0604030504040204" pitchFamily="50" charset="-128"/>
              </a:rPr>
              <a:t>いたるところでパスワードが必要</a:t>
            </a:r>
            <a:r>
              <a:rPr lang="en-US" altLang="ja-JP" b="1" dirty="0">
                <a:latin typeface="メイリオ" panose="020B0604030504040204" pitchFamily="50" charset="-128"/>
              </a:rPr>
              <a:t>…</a:t>
            </a:r>
            <a:endParaRPr lang="ja-JP" altLang="en-US" b="1" dirty="0">
              <a:latin typeface="メイリオ" panose="020B0604030504040204" pitchFamily="50" charset="-128"/>
              <a:ea typeface="メイリオ" panose="020B0604030504040204" pitchFamily="50" charset="-128"/>
            </a:endParaRPr>
          </a:p>
        </p:txBody>
      </p:sp>
      <p:sp>
        <p:nvSpPr>
          <p:cNvPr id="83971" name="Rectangle 3">
            <a:extLst>
              <a:ext uri="{FF2B5EF4-FFF2-40B4-BE49-F238E27FC236}">
                <a16:creationId xmlns:a16="http://schemas.microsoft.com/office/drawing/2014/main" id="{9A28CC31-D8C0-4EAE-9FBF-CF36951E2E0D}"/>
              </a:ext>
            </a:extLst>
          </p:cNvPr>
          <p:cNvSpPr>
            <a:spLocks noGrp="1" noChangeArrowheads="1"/>
          </p:cNvSpPr>
          <p:nvPr>
            <p:ph type="body" idx="1"/>
          </p:nvPr>
        </p:nvSpPr>
        <p:spPr>
          <a:xfrm>
            <a:off x="498474" y="1412875"/>
            <a:ext cx="8466014" cy="4924425"/>
          </a:xfrm>
        </p:spPr>
        <p:txBody>
          <a:bodyPr/>
          <a:lstStyle/>
          <a:p>
            <a:pPr>
              <a:buFont typeface="Wingdings" panose="05000000000000000000" pitchFamily="2" charset="2"/>
              <a:buChar char="l"/>
            </a:pPr>
            <a:r>
              <a:rPr lang="ja-JP" altLang="en-US" sz="2400" dirty="0">
                <a:latin typeface="メイリオ" panose="020B0604030504040204" pitchFamily="50" charset="-128"/>
              </a:rPr>
              <a:t>パソコンやスマホにログインする際だけでなく、インターネットサービス利用などで多くのパスワードが必要です。</a:t>
            </a:r>
          </a:p>
          <a:p>
            <a:pPr>
              <a:buFont typeface="Wingdings" panose="05000000000000000000" pitchFamily="2" charset="2"/>
              <a:buChar char="l"/>
            </a:pPr>
            <a:r>
              <a:rPr lang="ja-JP" altLang="en-US" sz="2400" dirty="0"/>
              <a:t>パスワードは情報システムやインターネットの扉を開く鍵に相当し、盗用されると不正にログインされ、情報漏えいや金銭被害が発生するおそれがあります。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4BD967-3CA1-4822-AD84-473057C96A64}"/>
              </a:ext>
            </a:extLst>
          </p:cNvPr>
          <p:cNvSpPr>
            <a:spLocks noGrp="1" noChangeArrowheads="1"/>
          </p:cNvSpPr>
          <p:nvPr>
            <p:ph idx="1"/>
          </p:nvPr>
        </p:nvSpPr>
        <p:spPr>
          <a:xfrm>
            <a:off x="498474" y="1412875"/>
            <a:ext cx="8394005" cy="4924425"/>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パスワードが推測や解析されたり、ウェブサービスから流出した</a:t>
            </a:r>
            <a:r>
              <a:rPr lang="en-US" altLang="ja-JP" sz="2400" dirty="0">
                <a:latin typeface="メイリオ" panose="020B0604030504040204" pitchFamily="50" charset="-128"/>
              </a:rPr>
              <a:t>I D</a:t>
            </a:r>
            <a:r>
              <a:rPr lang="ja-JP" altLang="en-US" sz="2400" dirty="0">
                <a:latin typeface="メイリオ" panose="020B0604030504040204" pitchFamily="50" charset="-128"/>
              </a:rPr>
              <a:t>・パスワードが悪用されたりすることで、不正にログインされる被害が増えています。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t>安易なパスワードやパスワードの使い回しなどは、パスワードの悪用や不正の原因になり、大変危険です。 </a:t>
            </a:r>
          </a:p>
          <a:p>
            <a:pPr eaLnBrk="1" hangingPunct="1">
              <a:buFont typeface="Arial" panose="020B0604020202020204" pitchFamily="34" charset="0"/>
              <a:buChar char="•"/>
            </a:pPr>
            <a:r>
              <a:rPr lang="ja-JP" altLang="en-US" sz="2400" dirty="0">
                <a:latin typeface="メイリオ" panose="020B0604030504040204" pitchFamily="50" charset="-128"/>
              </a:rPr>
              <a:t>パスワードは</a:t>
            </a:r>
            <a:r>
              <a:rPr lang="en-US" altLang="ja-JP" sz="2400" dirty="0">
                <a:solidFill>
                  <a:srgbClr val="ED656B"/>
                </a:solidFill>
                <a:latin typeface="メイリオ" panose="020B0604030504040204" pitchFamily="50" charset="-128"/>
              </a:rPr>
              <a:t>｢</a:t>
            </a:r>
            <a:r>
              <a:rPr lang="ja-JP" altLang="en-US" sz="2400" dirty="0">
                <a:solidFill>
                  <a:srgbClr val="ED656B"/>
                </a:solidFill>
                <a:latin typeface="メイリオ" panose="020B0604030504040204" pitchFamily="50" charset="-128"/>
              </a:rPr>
              <a:t>長く</a:t>
            </a:r>
            <a:r>
              <a:rPr lang="en-US" altLang="ja-JP" sz="2400" dirty="0">
                <a:solidFill>
                  <a:srgbClr val="ED656B"/>
                </a:solidFill>
                <a:latin typeface="メイリオ" panose="020B0604030504040204" pitchFamily="50" charset="-128"/>
              </a:rPr>
              <a:t>｣｢</a:t>
            </a:r>
            <a:r>
              <a:rPr lang="ja-JP" altLang="en-US" sz="2400" dirty="0">
                <a:solidFill>
                  <a:srgbClr val="ED656B"/>
                </a:solidFill>
                <a:latin typeface="メイリオ" panose="020B0604030504040204" pitchFamily="50" charset="-128"/>
              </a:rPr>
              <a:t>複雑に</a:t>
            </a:r>
            <a:r>
              <a:rPr lang="en-US" altLang="ja-JP" sz="2400" dirty="0">
                <a:solidFill>
                  <a:srgbClr val="ED656B"/>
                </a:solidFill>
                <a:latin typeface="メイリオ" panose="020B0604030504040204" pitchFamily="50" charset="-128"/>
              </a:rPr>
              <a:t>｣｢</a:t>
            </a:r>
            <a:r>
              <a:rPr lang="ja-JP" altLang="en-US" sz="2400" dirty="0">
                <a:solidFill>
                  <a:srgbClr val="ED656B"/>
                </a:solidFill>
                <a:latin typeface="メイリオ" panose="020B0604030504040204" pitchFamily="50" charset="-128"/>
              </a:rPr>
              <a:t>使い回さない</a:t>
            </a:r>
            <a:r>
              <a:rPr lang="en-US" altLang="ja-JP" sz="2400" dirty="0">
                <a:solidFill>
                  <a:srgbClr val="ED656B"/>
                </a:solidFill>
                <a:latin typeface="メイリオ" panose="020B0604030504040204" pitchFamily="50" charset="-128"/>
              </a:rPr>
              <a:t>｣</a:t>
            </a:r>
            <a:r>
              <a:rPr lang="ja-JP" altLang="en-US" sz="2400" dirty="0">
                <a:latin typeface="メイリオ" panose="020B0604030504040204" pitchFamily="50" charset="-128"/>
              </a:rPr>
              <a:t>ようにして強化しましょう。</a:t>
            </a:r>
          </a:p>
        </p:txBody>
      </p:sp>
      <p:sp>
        <p:nvSpPr>
          <p:cNvPr id="5" name="Rectangle 2">
            <a:extLst>
              <a:ext uri="{FF2B5EF4-FFF2-40B4-BE49-F238E27FC236}">
                <a16:creationId xmlns:a16="http://schemas.microsoft.com/office/drawing/2014/main" id="{ECEC6AFC-D994-4737-9DBC-8FE53387F186}"/>
              </a:ext>
            </a:extLst>
          </p:cNvPr>
          <p:cNvSpPr>
            <a:spLocks noGrp="1" noChangeArrowheads="1"/>
          </p:cNvSpPr>
          <p:nvPr>
            <p:ph type="title"/>
          </p:nvPr>
        </p:nvSpPr>
        <p:spPr>
          <a:xfrm>
            <a:off x="539750" y="260350"/>
            <a:ext cx="7127875" cy="993775"/>
          </a:xfrm>
        </p:spPr>
        <p:txBody>
          <a:bodyPr/>
          <a:lstStyle/>
          <a:p>
            <a:pPr>
              <a:defRPr/>
            </a:pPr>
            <a:r>
              <a:rPr lang="ja-JP" altLang="en-US" b="1" dirty="0">
                <a:solidFill>
                  <a:srgbClr val="000000"/>
                </a:solidFill>
                <a:ea typeface="メイリオ" panose="020B0604030504040204" pitchFamily="50" charset="-128"/>
              </a:rPr>
              <a:t>強固なパスワードを使用する</a:t>
            </a:r>
            <a:endParaRPr lang="ja-JP" altLang="en-US" b="1" dirty="0">
              <a:ea typeface="メイリオ" panose="020B0604030504040204" pitchFamily="50" charset="-128"/>
            </a:endParaRPr>
          </a:p>
        </p:txBody>
      </p:sp>
      <p:sp>
        <p:nvSpPr>
          <p:cNvPr id="258" name="AutoShape 246">
            <a:extLst>
              <a:ext uri="{FF2B5EF4-FFF2-40B4-BE49-F238E27FC236}">
                <a16:creationId xmlns:a16="http://schemas.microsoft.com/office/drawing/2014/main" id="{9E7F7E9B-D3CB-4B14-94FA-449941D682BA}"/>
              </a:ext>
            </a:extLst>
          </p:cNvPr>
          <p:cNvSpPr>
            <a:spLocks noChangeAspect="1" noChangeArrowheads="1" noTextEdit="1"/>
          </p:cNvSpPr>
          <p:nvPr/>
        </p:nvSpPr>
        <p:spPr bwMode="auto">
          <a:xfrm>
            <a:off x="4284663" y="4005263"/>
            <a:ext cx="3521075"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1619010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4BD967-3CA1-4822-AD84-473057C96A64}"/>
              </a:ext>
            </a:extLst>
          </p:cNvPr>
          <p:cNvSpPr>
            <a:spLocks noGrp="1" noChangeArrowheads="1"/>
          </p:cNvSpPr>
          <p:nvPr>
            <p:ph idx="1"/>
          </p:nvPr>
        </p:nvSpPr>
        <p:spPr>
          <a:xfrm>
            <a:off x="498474" y="1412875"/>
            <a:ext cx="8394005" cy="3918711"/>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クラウドなどインターネットを通じたサービスの多くが、パスワードによる認証を採用しています。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t>インターネットサービスは外部からの攻撃を受けやすく、パスワードが窃取されると不正にログインされる危険性が極めて高くなります。</a:t>
            </a:r>
            <a:endParaRPr lang="en-US" altLang="ja-JP" sz="2400" dirty="0"/>
          </a:p>
          <a:p>
            <a:pPr eaLnBrk="1" hangingPunct="1">
              <a:buFont typeface="Arial" panose="020B0604020202020204" pitchFamily="34" charset="0"/>
              <a:buChar char="•"/>
            </a:pPr>
            <a:r>
              <a:rPr lang="ja-JP" altLang="en-US" sz="2400" dirty="0"/>
              <a:t>不正ログイン対策として複数の要素</a:t>
            </a:r>
            <a:r>
              <a:rPr lang="en-US" altLang="ja-JP" sz="2400" dirty="0"/>
              <a:t>(</a:t>
            </a:r>
            <a:r>
              <a:rPr lang="ja-JP" altLang="en-US" sz="2400" dirty="0"/>
              <a:t>記憶</a:t>
            </a:r>
            <a:r>
              <a:rPr lang="en-US" altLang="ja-JP" sz="2400" dirty="0"/>
              <a:t>､</a:t>
            </a:r>
            <a:r>
              <a:rPr lang="ja-JP" altLang="en-US" sz="2400" dirty="0"/>
              <a:t>所持</a:t>
            </a:r>
            <a:r>
              <a:rPr lang="en-US" altLang="ja-JP" sz="2400" dirty="0"/>
              <a:t>､</a:t>
            </a:r>
            <a:r>
              <a:rPr lang="ja-JP" altLang="en-US" sz="2400" dirty="0"/>
              <a:t>生体情報</a:t>
            </a:r>
            <a:r>
              <a:rPr lang="en-US" altLang="ja-JP" sz="2400" dirty="0"/>
              <a:t>)</a:t>
            </a:r>
            <a:r>
              <a:rPr lang="ja-JP" altLang="en-US" sz="2400" dirty="0"/>
              <a:t>を用いた「多要素認証」や同じ要素の認証を多段で実施する「多段階認証」などの認証方式を提供しているサービスがあります。</a:t>
            </a:r>
          </a:p>
          <a:p>
            <a:pPr eaLnBrk="1" hangingPunct="1">
              <a:buFont typeface="Arial" panose="020B0604020202020204" pitchFamily="34" charset="0"/>
              <a:buChar char="•"/>
            </a:pPr>
            <a:endParaRPr lang="ja-JP" altLang="en-US" sz="2400" dirty="0">
              <a:latin typeface="メイリオ" panose="020B0604030504040204" pitchFamily="50" charset="-128"/>
            </a:endParaRPr>
          </a:p>
        </p:txBody>
      </p:sp>
      <p:sp>
        <p:nvSpPr>
          <p:cNvPr id="5" name="Rectangle 2">
            <a:extLst>
              <a:ext uri="{FF2B5EF4-FFF2-40B4-BE49-F238E27FC236}">
                <a16:creationId xmlns:a16="http://schemas.microsoft.com/office/drawing/2014/main" id="{ECEC6AFC-D994-4737-9DBC-8FE53387F186}"/>
              </a:ext>
            </a:extLst>
          </p:cNvPr>
          <p:cNvSpPr>
            <a:spLocks noGrp="1" noChangeArrowheads="1"/>
          </p:cNvSpPr>
          <p:nvPr>
            <p:ph type="title"/>
          </p:nvPr>
        </p:nvSpPr>
        <p:spPr>
          <a:xfrm>
            <a:off x="539750" y="260350"/>
            <a:ext cx="7127875" cy="993775"/>
          </a:xfrm>
        </p:spPr>
        <p:txBody>
          <a:bodyPr/>
          <a:lstStyle/>
          <a:p>
            <a:pPr>
              <a:defRPr/>
            </a:pPr>
            <a:r>
              <a:rPr lang="ja-JP" altLang="en-US" b="1" dirty="0">
                <a:solidFill>
                  <a:srgbClr val="000000"/>
                </a:solidFill>
                <a:ea typeface="メイリオ" panose="020B0604030504040204" pitchFamily="50" charset="-128"/>
              </a:rPr>
              <a:t>多要素認証を活用する</a:t>
            </a:r>
            <a:endParaRPr lang="ja-JP" altLang="en-US" b="1" dirty="0">
              <a:ea typeface="メイリオ" panose="020B0604030504040204" pitchFamily="50" charset="-128"/>
            </a:endParaRPr>
          </a:p>
        </p:txBody>
      </p:sp>
    </p:spTree>
    <p:extLst>
      <p:ext uri="{BB962C8B-B14F-4D97-AF65-F5344CB8AC3E}">
        <p14:creationId xmlns:p14="http://schemas.microsoft.com/office/powerpoint/2010/main" val="3482909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4C43C879-E6E5-44E8-A97E-0A8F87510FD2}"/>
              </a:ext>
            </a:extLst>
          </p:cNvPr>
          <p:cNvSpPr>
            <a:spLocks noGrp="1" noChangeArrowheads="1"/>
          </p:cNvSpPr>
          <p:nvPr>
            <p:ph type="title"/>
          </p:nvPr>
        </p:nvSpPr>
        <p:spPr/>
        <p:txBody>
          <a:bodyPr/>
          <a:lstStyle/>
          <a:p>
            <a:r>
              <a:rPr lang="ja-JP" altLang="en-US" sz="2400" b="1" dirty="0"/>
              <a:t>破られないために</a:t>
            </a:r>
            <a:br>
              <a:rPr lang="en-US" altLang="ja-JP" b="1" dirty="0">
                <a:ea typeface="メイリオ" panose="020B0604030504040204" pitchFamily="50" charset="-128"/>
              </a:rPr>
            </a:br>
            <a:r>
              <a:rPr lang="ja-JP" altLang="en-US" b="1" dirty="0">
                <a:ea typeface="メイリオ" panose="020B0604030504040204" pitchFamily="50" charset="-128"/>
              </a:rPr>
              <a:t>パスワードの掟　作り方</a:t>
            </a:r>
            <a:endParaRPr lang="ja-JP" altLang="en-US" sz="2400" b="1" dirty="0">
              <a:solidFill>
                <a:srgbClr val="FF0000"/>
              </a:solidFill>
              <a:ea typeface="メイリオ" panose="020B0604030504040204" pitchFamily="50" charset="-128"/>
            </a:endParaRPr>
          </a:p>
        </p:txBody>
      </p:sp>
      <p:sp>
        <p:nvSpPr>
          <p:cNvPr id="86019" name="Rectangle 3">
            <a:extLst>
              <a:ext uri="{FF2B5EF4-FFF2-40B4-BE49-F238E27FC236}">
                <a16:creationId xmlns:a16="http://schemas.microsoft.com/office/drawing/2014/main" id="{4DAF42DB-5EE4-4EED-8B04-399A263DE71B}"/>
              </a:ext>
            </a:extLst>
          </p:cNvPr>
          <p:cNvSpPr>
            <a:spLocks noGrp="1" noChangeArrowheads="1"/>
          </p:cNvSpPr>
          <p:nvPr>
            <p:ph type="body" idx="1"/>
          </p:nvPr>
        </p:nvSpPr>
        <p:spPr>
          <a:xfrm>
            <a:off x="251521" y="1412876"/>
            <a:ext cx="8892480" cy="2711450"/>
          </a:xfrm>
        </p:spPr>
        <p:txBody>
          <a:bodyPr/>
          <a:lstStyle/>
          <a:p>
            <a:pPr>
              <a:lnSpc>
                <a:spcPts val="3200"/>
              </a:lnSpc>
              <a:spcBef>
                <a:spcPts val="0"/>
              </a:spcBef>
              <a:buFont typeface="Wingdings" panose="05000000000000000000" pitchFamily="2" charset="2"/>
              <a:buChar char="ü"/>
            </a:pPr>
            <a:r>
              <a:rPr lang="ja-JP" altLang="en-US" sz="2400" dirty="0">
                <a:latin typeface="メイリオ" panose="020B0604030504040204" pitchFamily="50" charset="-128"/>
              </a:rPr>
              <a:t>他者が推測しやすい名前</a:t>
            </a:r>
            <a:r>
              <a:rPr lang="en-US" altLang="ja-JP" sz="2400" dirty="0">
                <a:latin typeface="メイリオ" panose="020B0604030504040204" pitchFamily="50" charset="-128"/>
              </a:rPr>
              <a:t>､</a:t>
            </a:r>
            <a:r>
              <a:rPr lang="ja-JP" altLang="en-US" sz="2400" dirty="0">
                <a:latin typeface="メイリオ" panose="020B0604030504040204" pitchFamily="50" charset="-128"/>
              </a:rPr>
              <a:t>愛称</a:t>
            </a:r>
            <a:r>
              <a:rPr lang="en-US" altLang="ja-JP" sz="2400" dirty="0">
                <a:latin typeface="メイリオ" panose="020B0604030504040204" pitchFamily="50" charset="-128"/>
              </a:rPr>
              <a:t>､</a:t>
            </a:r>
            <a:r>
              <a:rPr lang="ja-JP" altLang="en-US" sz="2400" dirty="0">
                <a:latin typeface="メイリオ" panose="020B0604030504040204" pitchFamily="50" charset="-128"/>
              </a:rPr>
              <a:t>電話番号</a:t>
            </a:r>
            <a:r>
              <a:rPr lang="en-US" altLang="ja-JP" sz="2400" dirty="0">
                <a:latin typeface="メイリオ" panose="020B0604030504040204" pitchFamily="50" charset="-128"/>
              </a:rPr>
              <a:t>､</a:t>
            </a:r>
            <a:r>
              <a:rPr lang="ja-JP" altLang="en-US" sz="2400" dirty="0">
                <a:latin typeface="メイリオ" panose="020B0604030504040204" pitchFamily="50" charset="-128"/>
              </a:rPr>
              <a:t>誕生日</a:t>
            </a:r>
            <a:r>
              <a:rPr lang="ja-JP" altLang="en-US" sz="2400" dirty="0"/>
              <a:t>などは避け自分だけが憶えやすいものを使う</a:t>
            </a:r>
            <a:endParaRPr lang="en-US" altLang="ja-JP" sz="2400" dirty="0">
              <a:latin typeface="メイリオ" panose="020B0604030504040204" pitchFamily="50" charset="-128"/>
            </a:endParaRPr>
          </a:p>
          <a:p>
            <a:pPr>
              <a:lnSpc>
                <a:spcPts val="3200"/>
              </a:lnSpc>
              <a:spcBef>
                <a:spcPts val="0"/>
              </a:spcBef>
              <a:buFont typeface="Wingdings" panose="05000000000000000000" pitchFamily="2" charset="2"/>
              <a:buChar char="ü"/>
            </a:pPr>
            <a:r>
              <a:rPr lang="ja-JP" altLang="en-US" sz="2400" dirty="0"/>
              <a:t>辞書に載っている単語、よく使われるフレーズは使わない</a:t>
            </a:r>
            <a:endParaRPr lang="ja-JP" altLang="en-US" sz="2400" dirty="0">
              <a:latin typeface="メイリオ" panose="020B0604030504040204" pitchFamily="50" charset="-128"/>
            </a:endParaRPr>
          </a:p>
          <a:p>
            <a:pPr>
              <a:lnSpc>
                <a:spcPts val="3200"/>
              </a:lnSpc>
              <a:spcBef>
                <a:spcPts val="0"/>
              </a:spcBef>
              <a:buFont typeface="Wingdings" panose="05000000000000000000" pitchFamily="2" charset="2"/>
              <a:buChar char="ü"/>
            </a:pPr>
            <a:r>
              <a:rPr lang="ja-JP" altLang="en-US" sz="2400" dirty="0">
                <a:latin typeface="メイリオ" panose="020B0604030504040204" pitchFamily="50" charset="-128"/>
              </a:rPr>
              <a:t>同じ文字を連ねただけ、数字だけ、アルファベットだけは避け、大文字</a:t>
            </a:r>
            <a:r>
              <a:rPr lang="en-US" altLang="ja-JP" sz="2400" dirty="0">
                <a:latin typeface="メイリオ" panose="020B0604030504040204" pitchFamily="50" charset="-128"/>
              </a:rPr>
              <a:t>/</a:t>
            </a:r>
            <a:r>
              <a:rPr lang="ja-JP" altLang="en-US" sz="2400" dirty="0">
                <a:latin typeface="メイリオ" panose="020B0604030504040204" pitchFamily="50" charset="-128"/>
              </a:rPr>
              <a:t>小文字、数字、記号を混ぜる</a:t>
            </a:r>
          </a:p>
          <a:p>
            <a:pPr>
              <a:lnSpc>
                <a:spcPts val="3200"/>
              </a:lnSpc>
              <a:spcBef>
                <a:spcPts val="0"/>
              </a:spcBef>
              <a:buFont typeface="Wingdings" panose="05000000000000000000" pitchFamily="2" charset="2"/>
              <a:buChar char="ü"/>
            </a:pPr>
            <a:r>
              <a:rPr lang="ja-JP" altLang="en-US" sz="2400" dirty="0">
                <a:latin typeface="メイリオ" panose="020B0604030504040204" pitchFamily="50" charset="-128"/>
              </a:rPr>
              <a:t>文字数</a:t>
            </a:r>
            <a:r>
              <a:rPr lang="en-US" altLang="ja-JP" sz="2400" dirty="0"/>
              <a:t>(</a:t>
            </a:r>
            <a:r>
              <a:rPr lang="ja-JP" altLang="en-US" sz="2400" dirty="0"/>
              <a:t>桁数</a:t>
            </a:r>
            <a:r>
              <a:rPr lang="en-US" altLang="ja-JP" sz="2400" dirty="0"/>
              <a:t>)</a:t>
            </a:r>
            <a:r>
              <a:rPr lang="ja-JP" altLang="en-US" sz="2400" dirty="0">
                <a:latin typeface="メイリオ" panose="020B0604030504040204" pitchFamily="50" charset="-128"/>
              </a:rPr>
              <a:t>を多くして、できる限り長くする</a:t>
            </a:r>
            <a:endParaRPr lang="en-US" altLang="ja-JP" sz="2400" dirty="0">
              <a:latin typeface="メイリオ" panose="020B0604030504040204" pitchFamily="50" charset="-128"/>
            </a:endParaRPr>
          </a:p>
          <a:p>
            <a:pPr marL="0" indent="0">
              <a:lnSpc>
                <a:spcPts val="3200"/>
              </a:lnSpc>
              <a:spcBef>
                <a:spcPts val="0"/>
              </a:spcBef>
              <a:buNone/>
            </a:pPr>
            <a:endParaRPr lang="en-US" altLang="ja-JP" sz="2400" dirty="0">
              <a:latin typeface="メイリオ" panose="020B0604030504040204" pitchFamily="50" charset="-128"/>
            </a:endParaRPr>
          </a:p>
          <a:p>
            <a:pPr marL="0" indent="0">
              <a:lnSpc>
                <a:spcPts val="3200"/>
              </a:lnSpc>
              <a:spcBef>
                <a:spcPts val="0"/>
              </a:spcBef>
              <a:buNone/>
            </a:pPr>
            <a:endParaRPr lang="ja-JP" altLang="en-US" sz="2400" dirty="0">
              <a:latin typeface="メイリオ" panose="020B0604030504040204" pitchFamily="50"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タイトル 1">
            <a:extLst>
              <a:ext uri="{FF2B5EF4-FFF2-40B4-BE49-F238E27FC236}">
                <a16:creationId xmlns:a16="http://schemas.microsoft.com/office/drawing/2014/main" id="{D1A0E4FC-B81E-471E-8760-621E13D3E23B}"/>
              </a:ext>
            </a:extLst>
          </p:cNvPr>
          <p:cNvSpPr>
            <a:spLocks noGrp="1" noChangeArrowheads="1"/>
          </p:cNvSpPr>
          <p:nvPr>
            <p:ph type="title"/>
          </p:nvPr>
        </p:nvSpPr>
        <p:spPr>
          <a:xfrm>
            <a:off x="539750" y="260350"/>
            <a:ext cx="8280722" cy="993775"/>
          </a:xfrm>
        </p:spPr>
        <p:txBody>
          <a:bodyPr/>
          <a:lstStyle/>
          <a:p>
            <a:r>
              <a:rPr lang="ja-JP" altLang="en-US" sz="2400" b="1" dirty="0"/>
              <a:t>悪用されないために</a:t>
            </a:r>
            <a:br>
              <a:rPr lang="en-US" altLang="ja-JP" sz="2400" b="1" dirty="0">
                <a:ea typeface="メイリオ" panose="020B0604030504040204" pitchFamily="50" charset="-128"/>
              </a:rPr>
            </a:br>
            <a:r>
              <a:rPr lang="ja-JP" altLang="en-US" b="1" dirty="0">
                <a:ea typeface="メイリオ" panose="020B0604030504040204" pitchFamily="50" charset="-128"/>
              </a:rPr>
              <a:t>パスワードの掟　使い方</a:t>
            </a:r>
            <a:endParaRPr lang="ja-JP" altLang="en-US" sz="4800" b="1" dirty="0"/>
          </a:p>
        </p:txBody>
      </p:sp>
      <p:sp>
        <p:nvSpPr>
          <p:cNvPr id="3" name="コンテンツ プレースホルダー 2">
            <a:extLst>
              <a:ext uri="{FF2B5EF4-FFF2-40B4-BE49-F238E27FC236}">
                <a16:creationId xmlns:a16="http://schemas.microsoft.com/office/drawing/2014/main" id="{EBD1D532-8F40-4FBF-8A71-847B54CAF31B}"/>
              </a:ext>
            </a:extLst>
          </p:cNvPr>
          <p:cNvSpPr>
            <a:spLocks noGrp="1"/>
          </p:cNvSpPr>
          <p:nvPr>
            <p:ph idx="1"/>
          </p:nvPr>
        </p:nvSpPr>
        <p:spPr>
          <a:xfrm>
            <a:off x="323528" y="1412875"/>
            <a:ext cx="8820472" cy="4924425"/>
          </a:xfrm>
        </p:spPr>
        <p:txBody>
          <a:bodyPr/>
          <a:lstStyle/>
          <a:p>
            <a:pPr>
              <a:lnSpc>
                <a:spcPts val="3200"/>
              </a:lnSpc>
              <a:spcBef>
                <a:spcPts val="0"/>
              </a:spcBef>
              <a:buFontTx/>
              <a:buBlip>
                <a:blip r:embed="rId3"/>
              </a:buBlip>
            </a:pPr>
            <a:r>
              <a:rPr lang="ja-JP" altLang="en-US" sz="2400" dirty="0"/>
              <a:t>他者から見られる所にメモしない、保存しない</a:t>
            </a:r>
            <a:endParaRPr lang="en-US" altLang="ja-JP" sz="2400" dirty="0"/>
          </a:p>
          <a:p>
            <a:pPr>
              <a:lnSpc>
                <a:spcPts val="3200"/>
              </a:lnSpc>
              <a:spcBef>
                <a:spcPts val="0"/>
              </a:spcBef>
              <a:buBlip>
                <a:blip r:embed="rId4"/>
              </a:buBlip>
              <a:defRPr/>
            </a:pPr>
            <a:r>
              <a:rPr lang="ja-JP" altLang="en-US" sz="2400" dirty="0"/>
              <a:t>複数の</a:t>
            </a:r>
            <a:r>
              <a:rPr lang="ja-JP" altLang="ja-JP" sz="2400" dirty="0"/>
              <a:t>サービス</a:t>
            </a:r>
            <a:r>
              <a:rPr lang="ja-JP" altLang="en-US" sz="2400" dirty="0"/>
              <a:t>で、同じ</a:t>
            </a:r>
            <a:r>
              <a:rPr lang="ja-JP" altLang="ja-JP" sz="2400" dirty="0"/>
              <a:t>パスワード</a:t>
            </a:r>
            <a:r>
              <a:rPr lang="ja-JP" altLang="en-US" sz="2400" dirty="0"/>
              <a:t>を使い回さない</a:t>
            </a:r>
            <a:r>
              <a:rPr lang="en-US" altLang="ja-JP" sz="2400" baseline="30000" dirty="0"/>
              <a:t>※</a:t>
            </a:r>
          </a:p>
          <a:p>
            <a:pPr>
              <a:lnSpc>
                <a:spcPts val="3200"/>
              </a:lnSpc>
              <a:spcBef>
                <a:spcPts val="0"/>
              </a:spcBef>
              <a:buBlip>
                <a:blip r:embed="rId4"/>
              </a:buBlip>
              <a:defRPr/>
            </a:pPr>
            <a:r>
              <a:rPr lang="ja-JP" altLang="en-US" sz="2400" dirty="0"/>
              <a:t>漏えいしたり悪用された兆候が見られたら、直ちに変更する</a:t>
            </a:r>
          </a:p>
          <a:p>
            <a:pPr>
              <a:lnSpc>
                <a:spcPts val="3200"/>
              </a:lnSpc>
              <a:spcBef>
                <a:spcPts val="0"/>
              </a:spcBef>
              <a:buFontTx/>
              <a:buBlip>
                <a:blip r:embed="rId4"/>
              </a:buBlip>
              <a:defRPr/>
            </a:pPr>
            <a:r>
              <a:rPr lang="ja-JP" altLang="ja-JP" sz="2400" dirty="0">
                <a:latin typeface="メイリオ" panose="020B0604030504040204" pitchFamily="50" charset="-128"/>
              </a:rPr>
              <a:t>サービス提供側で漏えい事故が発生した</a:t>
            </a:r>
            <a:r>
              <a:rPr lang="ja-JP" altLang="en-US" sz="2400" dirty="0">
                <a:latin typeface="メイリオ" panose="020B0604030504040204" pitchFamily="50" charset="-128"/>
              </a:rPr>
              <a:t>ら</a:t>
            </a:r>
            <a:r>
              <a:rPr lang="ja-JP" altLang="ja-JP" sz="2400" dirty="0">
                <a:latin typeface="メイリオ" panose="020B0604030504040204" pitchFamily="50" charset="-128"/>
              </a:rPr>
              <a:t>、</a:t>
            </a:r>
            <a:r>
              <a:rPr lang="ja-JP" altLang="en-US" sz="2400" dirty="0">
                <a:latin typeface="メイリオ" panose="020B0604030504040204" pitchFamily="50" charset="-128"/>
              </a:rPr>
              <a:t>直ちに</a:t>
            </a:r>
            <a:r>
              <a:rPr lang="ja-JP" altLang="ja-JP" sz="2400" dirty="0">
                <a:latin typeface="メイリオ" panose="020B0604030504040204" pitchFamily="50" charset="-128"/>
              </a:rPr>
              <a:t>変更</a:t>
            </a:r>
            <a:r>
              <a:rPr lang="ja-JP" altLang="en-US" sz="2400" dirty="0">
                <a:latin typeface="メイリオ" panose="020B0604030504040204" pitchFamily="50" charset="-128"/>
              </a:rPr>
              <a:t>する</a:t>
            </a:r>
            <a:endParaRPr lang="ja-JP" altLang="ja-JP" sz="2400" dirty="0">
              <a:latin typeface="メイリオ" panose="020B0604030504040204" pitchFamily="50" charset="-128"/>
            </a:endParaRPr>
          </a:p>
        </p:txBody>
      </p:sp>
      <p:sp>
        <p:nvSpPr>
          <p:cNvPr id="4" name="テキスト ボックス 3">
            <a:extLst>
              <a:ext uri="{FF2B5EF4-FFF2-40B4-BE49-F238E27FC236}">
                <a16:creationId xmlns:a16="http://schemas.microsoft.com/office/drawing/2014/main" id="{CD75B7FC-2DF6-4492-99D1-86CB1DE6E569}"/>
              </a:ext>
            </a:extLst>
          </p:cNvPr>
          <p:cNvSpPr txBox="1"/>
          <p:nvPr/>
        </p:nvSpPr>
        <p:spPr>
          <a:xfrm>
            <a:off x="971600" y="3290312"/>
            <a:ext cx="6912768" cy="3046988"/>
          </a:xfrm>
          <a:prstGeom prst="rect">
            <a:avLst/>
          </a:prstGeom>
          <a:noFill/>
        </p:spPr>
        <p:txBody>
          <a:bodyPr wrap="square" rtlCol="0">
            <a:spAutoFit/>
          </a:bodyPr>
          <a:lstStyle/>
          <a:p>
            <a:r>
              <a:rPr lang="en-US" altLang="ja-JP" sz="1600" b="1" dirty="0">
                <a:solidFill>
                  <a:srgbClr val="ED656B"/>
                </a:solidFill>
                <a:latin typeface="Meiryo UI" panose="020B0604030504040204" pitchFamily="50" charset="-128"/>
                <a:ea typeface="Meiryo UI" panose="020B0604030504040204" pitchFamily="50" charset="-128"/>
              </a:rPr>
              <a:t>※7</a:t>
            </a:r>
            <a:r>
              <a:rPr lang="ja-JP" altLang="en-US" sz="1600" b="1" dirty="0">
                <a:solidFill>
                  <a:srgbClr val="ED656B"/>
                </a:solidFill>
                <a:latin typeface="Meiryo UI" panose="020B0604030504040204" pitchFamily="50" charset="-128"/>
                <a:ea typeface="Meiryo UI" panose="020B0604030504040204" pitchFamily="50" charset="-128"/>
              </a:rPr>
              <a:t>割以上の人がパスワードを使い回しています！！</a:t>
            </a:r>
            <a:endParaRPr lang="en-US" altLang="ja-JP" sz="1600" b="1" dirty="0">
              <a:solidFill>
                <a:srgbClr val="ED656B"/>
              </a:solidFill>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IPA </a:t>
            </a:r>
            <a:r>
              <a:rPr lang="ja-JP" altLang="en-US" sz="1600" dirty="0">
                <a:latin typeface="Meiryo UI" panose="020B0604030504040204" pitchFamily="50" charset="-128"/>
                <a:ea typeface="Meiryo UI" panose="020B0604030504040204" pitchFamily="50" charset="-128"/>
              </a:rPr>
              <a:t>「情報セキュリティの脅威に対する意識調査」から</a:t>
            </a:r>
          </a:p>
          <a:p>
            <a:r>
              <a:rPr lang="ja-JP" altLang="en-US" sz="1600" dirty="0">
                <a:latin typeface="Meiryo UI" panose="020B0604030504040204" pitchFamily="50" charset="-128"/>
                <a:ea typeface="Meiryo UI" panose="020B0604030504040204" pitchFamily="50" charset="-128"/>
              </a:rPr>
              <a:t>サービス毎に異なるパスワードを設定している割合</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2015</a:t>
            </a:r>
            <a:r>
              <a:rPr lang="ja-JP" altLang="en-US" sz="1600" dirty="0">
                <a:latin typeface="Meiryo UI" panose="020B0604030504040204" pitchFamily="50" charset="-128"/>
                <a:ea typeface="Meiryo UI" panose="020B0604030504040204" pitchFamily="50" charset="-128"/>
              </a:rPr>
              <a:t>年　</a:t>
            </a:r>
            <a:r>
              <a:rPr lang="en-US" altLang="ja-JP" sz="1600" dirty="0">
                <a:latin typeface="Meiryo UI" panose="020B0604030504040204" pitchFamily="50" charset="-128"/>
                <a:ea typeface="Meiryo UI" panose="020B0604030504040204" pitchFamily="50" charset="-128"/>
              </a:rPr>
              <a:t>27.3</a:t>
            </a:r>
            <a:r>
              <a:rPr lang="ja-JP" altLang="en-US" sz="1600" dirty="0">
                <a:latin typeface="Meiryo UI" panose="020B0604030504040204" pitchFamily="50" charset="-128"/>
                <a:ea typeface="Meiryo UI" panose="020B0604030504040204" pitchFamily="50" charset="-128"/>
              </a:rPr>
              <a:t>％</a:t>
            </a:r>
          </a:p>
          <a:p>
            <a:r>
              <a:rPr lang="en-US" altLang="ja-JP" sz="1600" dirty="0">
                <a:latin typeface="Meiryo UI" panose="020B0604030504040204" pitchFamily="50" charset="-128"/>
                <a:ea typeface="Meiryo UI" panose="020B0604030504040204" pitchFamily="50" charset="-128"/>
              </a:rPr>
              <a:t>2014</a:t>
            </a:r>
            <a:r>
              <a:rPr lang="ja-JP" altLang="en-US" sz="1600" dirty="0">
                <a:latin typeface="Meiryo UI" panose="020B0604030504040204" pitchFamily="50" charset="-128"/>
                <a:ea typeface="Meiryo UI" panose="020B0604030504040204" pitchFamily="50" charset="-128"/>
              </a:rPr>
              <a:t>年　</a:t>
            </a:r>
            <a:r>
              <a:rPr lang="en-US" altLang="ja-JP" sz="1600" dirty="0">
                <a:latin typeface="Meiryo UI" panose="020B0604030504040204" pitchFamily="50" charset="-128"/>
                <a:ea typeface="Meiryo UI" panose="020B0604030504040204" pitchFamily="50" charset="-128"/>
              </a:rPr>
              <a:t>29.2</a:t>
            </a:r>
            <a:r>
              <a:rPr lang="ja-JP" altLang="en-US" sz="1600" dirty="0">
                <a:latin typeface="Meiryo UI" panose="020B0604030504040204" pitchFamily="50" charset="-128"/>
                <a:ea typeface="Meiryo UI" panose="020B0604030504040204" pitchFamily="50" charset="-128"/>
              </a:rPr>
              <a:t>％</a:t>
            </a:r>
          </a:p>
          <a:p>
            <a:r>
              <a:rPr lang="en-US" altLang="ja-JP" sz="1600" dirty="0">
                <a:latin typeface="Meiryo UI" panose="020B0604030504040204" pitchFamily="50" charset="-128"/>
                <a:ea typeface="Meiryo UI" panose="020B0604030504040204" pitchFamily="50" charset="-128"/>
              </a:rPr>
              <a:t>2013</a:t>
            </a:r>
            <a:r>
              <a:rPr lang="ja-JP" altLang="en-US" sz="1600" dirty="0">
                <a:latin typeface="Meiryo UI" panose="020B0604030504040204" pitchFamily="50" charset="-128"/>
                <a:ea typeface="Meiryo UI" panose="020B0604030504040204" pitchFamily="50" charset="-128"/>
              </a:rPr>
              <a:t>年　</a:t>
            </a:r>
            <a:r>
              <a:rPr lang="en-US" altLang="ja-JP" sz="1600" dirty="0">
                <a:latin typeface="Meiryo UI" panose="020B0604030504040204" pitchFamily="50" charset="-128"/>
                <a:ea typeface="Meiryo UI" panose="020B0604030504040204" pitchFamily="50" charset="-128"/>
              </a:rPr>
              <a:t>27.2</a:t>
            </a:r>
            <a:r>
              <a:rPr lang="ja-JP" altLang="en-US" sz="1600" dirty="0">
                <a:latin typeface="Meiryo UI" panose="020B0604030504040204" pitchFamily="50" charset="-128"/>
                <a:ea typeface="Meiryo UI" panose="020B0604030504040204" pitchFamily="50" charset="-128"/>
              </a:rPr>
              <a:t>％</a:t>
            </a:r>
          </a:p>
          <a:p>
            <a:r>
              <a:rPr lang="en-US" altLang="ja-JP" sz="1600" dirty="0">
                <a:latin typeface="Meiryo UI" panose="020B0604030504040204" pitchFamily="50" charset="-128"/>
                <a:ea typeface="Meiryo UI" panose="020B0604030504040204" pitchFamily="50" charset="-128"/>
              </a:rPr>
              <a:t>2012</a:t>
            </a:r>
            <a:r>
              <a:rPr lang="ja-JP" altLang="en-US" sz="1600" dirty="0">
                <a:latin typeface="Meiryo UI" panose="020B0604030504040204" pitchFamily="50" charset="-128"/>
                <a:ea typeface="Meiryo UI" panose="020B0604030504040204" pitchFamily="50" charset="-128"/>
              </a:rPr>
              <a:t>年　</a:t>
            </a:r>
            <a:r>
              <a:rPr lang="en-US" altLang="ja-JP" sz="1600" dirty="0">
                <a:latin typeface="Meiryo UI" panose="020B0604030504040204" pitchFamily="50" charset="-128"/>
                <a:ea typeface="Meiryo UI" panose="020B0604030504040204" pitchFamily="50" charset="-128"/>
              </a:rPr>
              <a:t>22.2</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安心相談窓口だより</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不正ログイン被害の原因となるパスワードの使い回しは</a:t>
            </a:r>
            <a:r>
              <a:rPr lang="en-US" altLang="ja-JP" sz="1600" dirty="0">
                <a:latin typeface="Meiryo UI" panose="020B0604030504040204" pitchFamily="50" charset="-128"/>
                <a:ea typeface="Meiryo UI" panose="020B0604030504040204" pitchFamily="50" charset="-128"/>
              </a:rPr>
              <a:t>NG</a:t>
            </a:r>
          </a:p>
          <a:p>
            <a:r>
              <a:rPr lang="ja-JP" altLang="en-US" sz="1600" dirty="0">
                <a:latin typeface="Meiryo UI" panose="020B0604030504040204" pitchFamily="50" charset="-128"/>
                <a:ea typeface="Meiryo UI" panose="020B0604030504040204" pitchFamily="50" charset="-128"/>
              </a:rPr>
              <a:t>～ちょっとした工夫でパスワードの使い回しを回避～</a:t>
            </a:r>
            <a:endParaRPr lang="en-US" altLang="ja-JP" sz="1600" dirty="0">
              <a:latin typeface="Meiryo UI" panose="020B0604030504040204" pitchFamily="50" charset="-128"/>
              <a:ea typeface="Meiryo UI" panose="020B0604030504040204" pitchFamily="50" charset="-128"/>
            </a:endParaRPr>
          </a:p>
          <a:p>
            <a:r>
              <a:rPr lang="en-US" altLang="ja-JP" sz="1600" dirty="0">
                <a:solidFill>
                  <a:srgbClr val="0000FF"/>
                </a:solidFill>
                <a:latin typeface="Meiryo UI" panose="020B0604030504040204" pitchFamily="50" charset="-128"/>
                <a:ea typeface="Meiryo UI" panose="020B0604030504040204" pitchFamily="50" charset="-128"/>
              </a:rPr>
              <a:t>https://www.ipa.go.jp/security/anshin/mgdayori20160803.html</a:t>
            </a:r>
            <a:endParaRPr kumimoji="1" lang="ja-JP" altLang="en-US" sz="1600" dirty="0">
              <a:solidFill>
                <a:srgbClr val="0000FF"/>
              </a:solidFill>
              <a:latin typeface="Meiryo UI" panose="020B0604030504040204" pitchFamily="50" charset="-128"/>
              <a:ea typeface="Meiryo UI" panose="020B0604030504040204" pitchFamily="50"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2">
            <a:extLst>
              <a:ext uri="{FF2B5EF4-FFF2-40B4-BE49-F238E27FC236}">
                <a16:creationId xmlns:a16="http://schemas.microsoft.com/office/drawing/2014/main" id="{51592492-9423-41AB-8F94-FAD9CB484EF2}"/>
              </a:ext>
            </a:extLst>
          </p:cNvPr>
          <p:cNvSpPr txBox="1">
            <a:spLocks/>
          </p:cNvSpPr>
          <p:nvPr/>
        </p:nvSpPr>
        <p:spPr bwMode="auto">
          <a:xfrm>
            <a:off x="539552" y="1412776"/>
            <a:ext cx="8250238" cy="108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mn-lt"/>
                <a:ea typeface="+mn-ea"/>
              </a:defRPr>
            </a:lvl5pPr>
            <a:lvl6pPr marL="25146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9pPr>
          </a:lstStyle>
          <a:p>
            <a:pPr marL="0" indent="0">
              <a:buFontTx/>
              <a:buNone/>
              <a:defRPr/>
            </a:pPr>
            <a:r>
              <a:rPr lang="en-US" altLang="ja-JP" sz="2800" b="1" kern="0" dirty="0">
                <a:latin typeface="メイリオ" panose="020B0604030504040204" pitchFamily="50" charset="-128"/>
                <a:ea typeface="メイリオ" panose="020B0604030504040204" pitchFamily="50" charset="-128"/>
              </a:rPr>
              <a:t>IPA</a:t>
            </a:r>
            <a:r>
              <a:rPr lang="ja-JP" altLang="en-US" sz="2800" b="1" kern="0" dirty="0">
                <a:latin typeface="メイリオ" panose="020B0604030504040204" pitchFamily="50" charset="-128"/>
                <a:ea typeface="メイリオ" panose="020B0604030504040204" pitchFamily="50" charset="-128"/>
              </a:rPr>
              <a:t>　チョコっとプラスパスワードから</a:t>
            </a:r>
            <a:endParaRPr lang="en-US" altLang="ja-JP" sz="2800" b="1" kern="0" dirty="0">
              <a:latin typeface="メイリオ" panose="020B0604030504040204" pitchFamily="50" charset="-128"/>
              <a:ea typeface="メイリオ" panose="020B0604030504040204" pitchFamily="50" charset="-128"/>
            </a:endParaRPr>
          </a:p>
          <a:p>
            <a:pPr marL="0" indent="0">
              <a:spcBef>
                <a:spcPts val="0"/>
              </a:spcBef>
              <a:buFontTx/>
              <a:buNone/>
              <a:defRPr/>
            </a:pPr>
            <a:r>
              <a:rPr lang="en-US" altLang="ja-JP" sz="1600" kern="0" dirty="0">
                <a:solidFill>
                  <a:srgbClr val="0000FF"/>
                </a:solidFill>
                <a:latin typeface="Meiryo UI" panose="020B0604030504040204" pitchFamily="50" charset="-128"/>
                <a:ea typeface="Meiryo UI" panose="020B0604030504040204" pitchFamily="50" charset="-128"/>
              </a:rPr>
              <a:t>https://www.ipa.go.jp/chocotto/pw.html</a:t>
            </a:r>
            <a:endParaRPr lang="ja-JP" altLang="en-US" sz="1600" kern="0" dirty="0">
              <a:solidFill>
                <a:srgbClr val="0000FF"/>
              </a:solidFill>
              <a:latin typeface="Meiryo UI" panose="020B0604030504040204" pitchFamily="50" charset="-128"/>
              <a:ea typeface="Meiryo UI" panose="020B0604030504040204" pitchFamily="50" charset="-128"/>
            </a:endParaRPr>
          </a:p>
        </p:txBody>
      </p:sp>
      <p:sp>
        <p:nvSpPr>
          <p:cNvPr id="5" name="タイトル 1">
            <a:extLst>
              <a:ext uri="{FF2B5EF4-FFF2-40B4-BE49-F238E27FC236}">
                <a16:creationId xmlns:a16="http://schemas.microsoft.com/office/drawing/2014/main" id="{F3A27612-226A-4EEC-8955-D7161E612D55}"/>
              </a:ext>
            </a:extLst>
          </p:cNvPr>
          <p:cNvSpPr>
            <a:spLocks noGrp="1" noChangeArrowheads="1"/>
          </p:cNvSpPr>
          <p:nvPr>
            <p:ph type="title"/>
          </p:nvPr>
        </p:nvSpPr>
        <p:spPr>
          <a:xfrm>
            <a:off x="520778" y="222011"/>
            <a:ext cx="7127875" cy="993775"/>
          </a:xfrm>
        </p:spPr>
        <p:txBody>
          <a:bodyPr/>
          <a:lstStyle/>
          <a:p>
            <a:r>
              <a:rPr lang="ja-JP" altLang="en-US" b="1" dirty="0">
                <a:latin typeface="メイリオ" panose="020B0604030504040204" pitchFamily="50" charset="-128"/>
              </a:rPr>
              <a:t>安全なパスワードとは？</a:t>
            </a:r>
            <a:endParaRPr lang="ja-JP" altLang="en-US" sz="4800" b="1" dirty="0">
              <a:latin typeface="メイリオ" panose="020B0604030504040204" pitchFamily="50" charset="-128"/>
            </a:endParaRPr>
          </a:p>
        </p:txBody>
      </p:sp>
      <p:sp>
        <p:nvSpPr>
          <p:cNvPr id="17" name="矢印: 右 16">
            <a:extLst>
              <a:ext uri="{FF2B5EF4-FFF2-40B4-BE49-F238E27FC236}">
                <a16:creationId xmlns:a16="http://schemas.microsoft.com/office/drawing/2014/main" id="{5AE01105-BABF-4DD7-A73C-9A6AC1CFA67C}"/>
              </a:ext>
            </a:extLst>
          </p:cNvPr>
          <p:cNvSpPr/>
          <p:nvPr/>
        </p:nvSpPr>
        <p:spPr bwMode="auto">
          <a:xfrm>
            <a:off x="2699792" y="6237312"/>
            <a:ext cx="360040" cy="288032"/>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grpSp>
        <p:nvGrpSpPr>
          <p:cNvPr id="12" name="グループ化 11">
            <a:extLst>
              <a:ext uri="{FF2B5EF4-FFF2-40B4-BE49-F238E27FC236}">
                <a16:creationId xmlns:a16="http://schemas.microsoft.com/office/drawing/2014/main" id="{23D3827B-4C9D-4C20-9252-D5DE74A561D1}"/>
              </a:ext>
            </a:extLst>
          </p:cNvPr>
          <p:cNvGrpSpPr/>
          <p:nvPr/>
        </p:nvGrpSpPr>
        <p:grpSpPr>
          <a:xfrm>
            <a:off x="505333" y="2492896"/>
            <a:ext cx="8133333" cy="4104456"/>
            <a:chOff x="505333" y="2492896"/>
            <a:chExt cx="8133333" cy="4104456"/>
          </a:xfrm>
        </p:grpSpPr>
        <p:pic>
          <p:nvPicPr>
            <p:cNvPr id="9" name="図 8">
              <a:extLst>
                <a:ext uri="{FF2B5EF4-FFF2-40B4-BE49-F238E27FC236}">
                  <a16:creationId xmlns:a16="http://schemas.microsoft.com/office/drawing/2014/main" id="{66E0DA9C-B151-4680-9BC9-30C47601DA16}"/>
                </a:ext>
              </a:extLst>
            </p:cNvPr>
            <p:cNvPicPr>
              <a:picLocks noChangeAspect="1"/>
            </p:cNvPicPr>
            <p:nvPr/>
          </p:nvPicPr>
          <p:blipFill>
            <a:blip r:embed="rId3"/>
            <a:stretch>
              <a:fillRect/>
            </a:stretch>
          </p:blipFill>
          <p:spPr>
            <a:xfrm>
              <a:off x="5940152" y="4302114"/>
              <a:ext cx="2666667" cy="2295238"/>
            </a:xfrm>
            <a:prstGeom prst="rect">
              <a:avLst/>
            </a:prstGeom>
          </p:spPr>
        </p:pic>
        <p:pic>
          <p:nvPicPr>
            <p:cNvPr id="8" name="図 7">
              <a:extLst>
                <a:ext uri="{FF2B5EF4-FFF2-40B4-BE49-F238E27FC236}">
                  <a16:creationId xmlns:a16="http://schemas.microsoft.com/office/drawing/2014/main" id="{A7F51C8C-F2FC-431D-941C-36AB8D355F65}"/>
                </a:ext>
              </a:extLst>
            </p:cNvPr>
            <p:cNvPicPr>
              <a:picLocks noChangeAspect="1"/>
            </p:cNvPicPr>
            <p:nvPr/>
          </p:nvPicPr>
          <p:blipFill>
            <a:blip r:embed="rId4"/>
            <a:stretch>
              <a:fillRect/>
            </a:stretch>
          </p:blipFill>
          <p:spPr>
            <a:xfrm>
              <a:off x="3123361" y="4297605"/>
              <a:ext cx="2666667" cy="2295238"/>
            </a:xfrm>
            <a:prstGeom prst="rect">
              <a:avLst/>
            </a:prstGeom>
          </p:spPr>
        </p:pic>
        <p:sp>
          <p:nvSpPr>
            <p:cNvPr id="16" name="テキスト ボックス 15">
              <a:extLst>
                <a:ext uri="{FF2B5EF4-FFF2-40B4-BE49-F238E27FC236}">
                  <a16:creationId xmlns:a16="http://schemas.microsoft.com/office/drawing/2014/main" id="{8F4853B2-9D24-4116-B426-66501A825FE0}"/>
                </a:ext>
              </a:extLst>
            </p:cNvPr>
            <p:cNvSpPr txBox="1"/>
            <p:nvPr/>
          </p:nvSpPr>
          <p:spPr>
            <a:xfrm>
              <a:off x="505334" y="5694347"/>
              <a:ext cx="2770708" cy="830997"/>
            </a:xfrm>
            <a:prstGeom prst="rect">
              <a:avLst/>
            </a:prstGeom>
            <a:noFill/>
          </p:spPr>
          <p:txBody>
            <a:bodyPr wrap="square" rtlCol="0">
              <a:spAutoFit/>
            </a:bodyPr>
            <a:lstStyle/>
            <a:p>
              <a:r>
                <a:rPr lang="en-US" altLang="ja-JP" sz="1600" dirty="0">
                  <a:solidFill>
                    <a:srgbClr val="FF0000"/>
                  </a:solidFill>
                  <a:latin typeface="Meiryo UI" panose="020B0604030504040204" pitchFamily="50" charset="-128"/>
                  <a:ea typeface="Meiryo UI" panose="020B0604030504040204" pitchFamily="50" charset="-128"/>
                </a:rPr>
                <a:t>※</a:t>
              </a:r>
              <a:r>
                <a:rPr lang="ja-JP" altLang="en-US" sz="1600" dirty="0">
                  <a:solidFill>
                    <a:srgbClr val="FF0000"/>
                  </a:solidFill>
                  <a:latin typeface="Meiryo UI" panose="020B0604030504040204" pitchFamily="50" charset="-128"/>
                  <a:ea typeface="Meiryo UI" panose="020B0604030504040204" pitchFamily="50" charset="-128"/>
                </a:rPr>
                <a:t>こちらのパスワードは公開用のサンプルですので、使用しないでください。</a:t>
              </a:r>
              <a:endParaRPr kumimoji="1" lang="ja-JP" altLang="en-US" sz="1600" dirty="0">
                <a:solidFill>
                  <a:srgbClr val="FF0000"/>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9BB4E244-9CC7-4F01-AE95-0D8A4509A7DB}"/>
                </a:ext>
              </a:extLst>
            </p:cNvPr>
            <p:cNvPicPr>
              <a:picLocks noChangeAspect="1"/>
            </p:cNvPicPr>
            <p:nvPr/>
          </p:nvPicPr>
          <p:blipFill>
            <a:blip r:embed="rId5"/>
            <a:stretch>
              <a:fillRect/>
            </a:stretch>
          </p:blipFill>
          <p:spPr>
            <a:xfrm>
              <a:off x="505333" y="2492896"/>
              <a:ext cx="8133333" cy="1685714"/>
            </a:xfrm>
            <a:prstGeom prst="rect">
              <a:avLst/>
            </a:prstGeom>
          </p:spPr>
        </p:pic>
      </p:grpSp>
    </p:spTree>
    <p:extLst>
      <p:ext uri="{BB962C8B-B14F-4D97-AF65-F5344CB8AC3E}">
        <p14:creationId xmlns:p14="http://schemas.microsoft.com/office/powerpoint/2010/main" val="3840045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48BCF7CE-2675-4DE9-A2B6-CD6D4FB4E42F}"/>
              </a:ext>
            </a:extLst>
          </p:cNvPr>
          <p:cNvSpPr>
            <a:spLocks noGrp="1" noChangeArrowheads="1"/>
          </p:cNvSpPr>
          <p:nvPr>
            <p:ph type="title"/>
          </p:nvPr>
        </p:nvSpPr>
        <p:spPr/>
        <p:txBody>
          <a:bodyPr/>
          <a:lstStyle/>
          <a:p>
            <a:r>
              <a:rPr lang="ja-JP" altLang="en-US" sz="4400" b="1" baseline="30000" dirty="0">
                <a:solidFill>
                  <a:srgbClr val="000000"/>
                </a:solidFill>
              </a:rPr>
              <a:t>診断編</a:t>
            </a:r>
            <a:r>
              <a:rPr lang="en-US" altLang="ja-JP" sz="4400" b="1" baseline="30000" dirty="0">
                <a:solidFill>
                  <a:srgbClr val="000000"/>
                </a:solidFill>
              </a:rPr>
              <a:t>№4</a:t>
            </a:r>
            <a:r>
              <a:rPr lang="ja-JP" altLang="en-US" sz="4400" b="1" baseline="30000" dirty="0">
                <a:solidFill>
                  <a:srgbClr val="000000"/>
                </a:solidFill>
              </a:rPr>
              <a:t> </a:t>
            </a:r>
            <a:r>
              <a:rPr lang="ja-JP" altLang="en-US" sz="4400" b="1" dirty="0">
                <a:solidFill>
                  <a:srgbClr val="000000"/>
                </a:solidFill>
              </a:rPr>
              <a:t>機器</a:t>
            </a:r>
            <a:r>
              <a:rPr lang="ja-JP" altLang="en-US" sz="4400" b="1" dirty="0">
                <a:solidFill>
                  <a:srgbClr val="000000"/>
                </a:solidFill>
                <a:ea typeface="メイリオ" panose="020B0604030504040204" pitchFamily="50" charset="-128"/>
              </a:rPr>
              <a:t>の設定</a:t>
            </a:r>
            <a:endParaRPr lang="ja-JP" altLang="en-US" b="1" dirty="0"/>
          </a:p>
        </p:txBody>
      </p:sp>
      <p:sp>
        <p:nvSpPr>
          <p:cNvPr id="90116" name="Rectangle 3">
            <a:extLst>
              <a:ext uri="{FF2B5EF4-FFF2-40B4-BE49-F238E27FC236}">
                <a16:creationId xmlns:a16="http://schemas.microsoft.com/office/drawing/2014/main" id="{6153C654-C26C-4FDA-8635-31E3B405B0CD}"/>
              </a:ext>
            </a:extLst>
          </p:cNvPr>
          <p:cNvSpPr>
            <a:spLocks noGrp="1" noChangeArrowheads="1"/>
          </p:cNvSpPr>
          <p:nvPr>
            <p:ph idx="1"/>
          </p:nvPr>
        </p:nvSpPr>
        <p:spPr/>
        <p:txBody>
          <a:bodyPr/>
          <a:lstStyle/>
          <a:p>
            <a:pPr marL="0" indent="0">
              <a:buSzPct val="150000"/>
              <a:buNone/>
            </a:pPr>
            <a:r>
              <a:rPr lang="ja-JP" altLang="en-US" sz="4000" b="1" i="1" dirty="0">
                <a:latin typeface="メイリオ" panose="020B0604030504040204" pitchFamily="50" charset="-128"/>
                <a:ea typeface="メイリオ" panose="020B0604030504040204" pitchFamily="50" charset="-128"/>
              </a:rPr>
              <a:t>重要情報に対する適切な</a:t>
            </a:r>
            <a:br>
              <a:rPr lang="en-US" altLang="ja-JP" sz="4000" b="1" i="1" dirty="0">
                <a:latin typeface="メイリオ" panose="020B0604030504040204" pitchFamily="50" charset="-128"/>
                <a:ea typeface="メイリオ" panose="020B0604030504040204" pitchFamily="50" charset="-128"/>
              </a:rPr>
            </a:br>
            <a:r>
              <a:rPr lang="ja-JP" altLang="en-US" sz="4000" b="1" i="1" dirty="0">
                <a:latin typeface="メイリオ" panose="020B0604030504040204" pitchFamily="50" charset="-128"/>
                <a:ea typeface="メイリオ" panose="020B0604030504040204" pitchFamily="50" charset="-128"/>
              </a:rPr>
              <a:t>アクセス制限を行っていますか？</a:t>
            </a:r>
          </a:p>
        </p:txBody>
      </p:sp>
    </p:spTree>
  </p:cSld>
  <p:clrMapOvr>
    <a:masterClrMapping/>
  </p:clrMapOvr>
  <p:transition>
    <p:cover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タイトル 1">
            <a:extLst>
              <a:ext uri="{FF2B5EF4-FFF2-40B4-BE49-F238E27FC236}">
                <a16:creationId xmlns:a16="http://schemas.microsoft.com/office/drawing/2014/main" id="{431B88F7-D9F7-4068-864B-758A47CD8430}"/>
              </a:ext>
            </a:extLst>
          </p:cNvPr>
          <p:cNvSpPr>
            <a:spLocks noGrp="1" noChangeArrowheads="1"/>
          </p:cNvSpPr>
          <p:nvPr>
            <p:ph type="title"/>
          </p:nvPr>
        </p:nvSpPr>
        <p:spPr/>
        <p:txBody>
          <a:bodyPr/>
          <a:lstStyle/>
          <a:p>
            <a:r>
              <a:rPr lang="ja-JP" altLang="en-US" b="1" dirty="0">
                <a:solidFill>
                  <a:srgbClr val="000000"/>
                </a:solidFill>
                <a:ea typeface="メイリオ" panose="020B0604030504040204" pitchFamily="50" charset="-128"/>
              </a:rPr>
              <a:t>共有設定を見直す</a:t>
            </a:r>
            <a:endParaRPr lang="ja-JP" altLang="en-US" b="1" dirty="0">
              <a:solidFill>
                <a:srgbClr val="FF0000"/>
              </a:solidFill>
              <a:latin typeface="メイリオ" panose="020B0604030504040204" pitchFamily="50" charset="-128"/>
              <a:ea typeface="メイリオ" panose="020B0604030504040204" pitchFamily="50" charset="-128"/>
            </a:endParaRPr>
          </a:p>
        </p:txBody>
      </p:sp>
      <p:sp>
        <p:nvSpPr>
          <p:cNvPr id="92163" name="コンテンツ プレースホルダー 2">
            <a:extLst>
              <a:ext uri="{FF2B5EF4-FFF2-40B4-BE49-F238E27FC236}">
                <a16:creationId xmlns:a16="http://schemas.microsoft.com/office/drawing/2014/main" id="{35C3AA3F-0B5B-4A5E-BC9A-993EC6E6705C}"/>
              </a:ext>
            </a:extLst>
          </p:cNvPr>
          <p:cNvSpPr>
            <a:spLocks noGrp="1" noChangeArrowheads="1"/>
          </p:cNvSpPr>
          <p:nvPr>
            <p:ph idx="1"/>
          </p:nvPr>
        </p:nvSpPr>
        <p:spPr>
          <a:xfrm>
            <a:off x="498475" y="1412875"/>
            <a:ext cx="8466138" cy="4924425"/>
          </a:xfrm>
        </p:spPr>
        <p:txBody>
          <a:bodyPr/>
          <a:lstStyle/>
          <a:p>
            <a:pPr>
              <a:buFont typeface="Arial" panose="020B0604020202020204" pitchFamily="34" charset="0"/>
              <a:buChar char="•"/>
            </a:pPr>
            <a:r>
              <a:rPr lang="ja-JP" altLang="en-US" sz="2400" dirty="0">
                <a:latin typeface="メイリオ" panose="020B0604030504040204" pitchFamily="50" charset="-128"/>
              </a:rPr>
              <a:t>データ保管などのクラウドサービスやネットワーク接続の複合機の設定を間違ったため、無関係な人に情報を覗き見られるトラブルが増えています。</a:t>
            </a:r>
            <a:endParaRPr lang="en-US" altLang="ja-JP" sz="2400" dirty="0">
              <a:latin typeface="メイリオ" panose="020B0604030504040204" pitchFamily="50" charset="-128"/>
            </a:endParaRPr>
          </a:p>
          <a:p>
            <a:pPr>
              <a:buFont typeface="Arial" panose="020B0604020202020204" pitchFamily="34" charset="0"/>
              <a:buChar char="•"/>
            </a:pPr>
            <a:r>
              <a:rPr lang="ja-JP" altLang="en-US" sz="2400" dirty="0">
                <a:latin typeface="メイリオ" panose="020B0604030504040204" pitchFamily="50" charset="-128"/>
              </a:rPr>
              <a:t>クラウドサービスやネットワーク接続機器は</a:t>
            </a:r>
            <a:br>
              <a:rPr lang="en-US" altLang="ja-JP" sz="2400" dirty="0">
                <a:latin typeface="メイリオ" panose="020B0604030504040204" pitchFamily="50" charset="-128"/>
              </a:rPr>
            </a:br>
            <a:r>
              <a:rPr lang="ja-JP" altLang="en-US" sz="2400" dirty="0">
                <a:solidFill>
                  <a:srgbClr val="ED656B"/>
                </a:solidFill>
                <a:latin typeface="メイリオ" panose="020B0604030504040204" pitchFamily="50" charset="-128"/>
              </a:rPr>
              <a:t>必要な人だけが共有</a:t>
            </a:r>
            <a:r>
              <a:rPr lang="ja-JP" altLang="en-US" sz="2400" dirty="0">
                <a:latin typeface="メイリオ" panose="020B0604030504040204" pitchFamily="50" charset="-128"/>
              </a:rPr>
              <a:t>するように設定しましょう。</a:t>
            </a:r>
          </a:p>
          <a:p>
            <a:endParaRPr lang="ja-JP" altLang="en-US" dirty="0">
              <a:latin typeface="メイリオ" panose="020B0604030504040204" pitchFamily="50" charset="-128"/>
              <a:ea typeface="メイリオ" panose="020B0604030504040204" pitchFamily="50" charset="-128"/>
            </a:endParaRPr>
          </a:p>
          <a:p>
            <a:pPr marL="0" indent="0">
              <a:buNone/>
            </a:pPr>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モデル 1" descr="ノート PC - Windows メニュー">
                <a:extLst>
                  <a:ext uri="{FF2B5EF4-FFF2-40B4-BE49-F238E27FC236}">
                    <a16:creationId xmlns:a16="http://schemas.microsoft.com/office/drawing/2014/main" id="{B6CFBBCD-3104-44D2-B6DE-9E3ADC39B912}"/>
                  </a:ext>
                </a:extLst>
              </p:cNvPr>
              <p:cNvGraphicFramePr>
                <a:graphicFrameLocks noChangeAspect="1"/>
              </p:cNvGraphicFramePr>
              <p:nvPr>
                <p:extLst>
                  <p:ext uri="{D42A27DB-BD31-4B8C-83A1-F6EECF244321}">
                    <p14:modId xmlns:p14="http://schemas.microsoft.com/office/powerpoint/2010/main" val="2066527204"/>
                  </p:ext>
                </p:extLst>
              </p:nvPr>
            </p:nvGraphicFramePr>
            <p:xfrm>
              <a:off x="1522305" y="3932136"/>
              <a:ext cx="2429219" cy="2376264"/>
            </p:xfrm>
            <a:graphic>
              <a:graphicData uri="http://schemas.microsoft.com/office/drawing/2017/model3d">
                <am3d:model3d r:embed="rId3">
                  <am3d:spPr>
                    <a:xfrm>
                      <a:off x="0" y="0"/>
                      <a:ext cx="2429219" cy="2376264"/>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342823" ay="1652577" az="646821"/>
                    <am3d:postTrans dx="0" dy="0" dz="0"/>
                  </am3d:trans>
                  <am3d:raster rName="Office3DRenderer" rVer="16.0.8326">
                    <am3d:blip r:embed="rId4"/>
                  </am3d:raster>
                  <am3d:objViewport viewportSz="28263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モデル 1" descr="ノート PC - Windows メニュー">
                <a:extLst>
                  <a:ext uri="{FF2B5EF4-FFF2-40B4-BE49-F238E27FC236}">
                    <a16:creationId xmlns:a16="http://schemas.microsoft.com/office/drawing/2014/main" id="{B6CFBBCD-3104-44D2-B6DE-9E3ADC39B912}"/>
                  </a:ext>
                </a:extLst>
              </p:cNvPr>
              <p:cNvPicPr>
                <a:picLocks noGrp="1" noRot="1" noChangeAspect="1" noMove="1" noResize="1" noEditPoints="1" noAdjustHandles="1" noChangeArrowheads="1" noChangeShapeType="1" noCrop="1"/>
              </p:cNvPicPr>
              <p:nvPr/>
            </p:nvPicPr>
            <p:blipFill>
              <a:blip r:embed="rId4"/>
              <a:stretch>
                <a:fillRect/>
              </a:stretch>
            </p:blipFill>
            <p:spPr>
              <a:xfrm>
                <a:off x="1522305" y="3932136"/>
                <a:ext cx="2429219" cy="2376264"/>
              </a:xfrm>
              <a:prstGeom prst="rect">
                <a:avLst/>
              </a:prstGeom>
            </p:spPr>
          </p:pic>
        </mc:Fallback>
      </mc:AlternateContent>
      <p:sp>
        <p:nvSpPr>
          <p:cNvPr id="93186" name="タイトル 1">
            <a:extLst>
              <a:ext uri="{FF2B5EF4-FFF2-40B4-BE49-F238E27FC236}">
                <a16:creationId xmlns:a16="http://schemas.microsoft.com/office/drawing/2014/main" id="{15DB3493-5894-4318-BBD3-70C83E1648E2}"/>
              </a:ext>
            </a:extLst>
          </p:cNvPr>
          <p:cNvSpPr>
            <a:spLocks noGrp="1" noChangeArrowheads="1"/>
          </p:cNvSpPr>
          <p:nvPr>
            <p:ph type="title"/>
          </p:nvPr>
        </p:nvSpPr>
        <p:spPr/>
        <p:txBody>
          <a:bodyPr/>
          <a:lstStyle/>
          <a:p>
            <a:r>
              <a:rPr lang="ja-JP" altLang="en-US" b="1" dirty="0">
                <a:latin typeface="メイリオ" panose="020B0604030504040204" pitchFamily="50" charset="-128"/>
                <a:ea typeface="メイリオ" panose="020B0604030504040204" pitchFamily="50" charset="-128"/>
              </a:rPr>
              <a:t>例えばこんな対策</a:t>
            </a:r>
            <a:r>
              <a:rPr lang="en-US" altLang="ja-JP" b="1" dirty="0">
                <a:latin typeface="メイリオ" panose="020B0604030504040204" pitchFamily="50" charset="-128"/>
                <a:ea typeface="メイリオ" panose="020B0604030504040204" pitchFamily="50" charset="-128"/>
              </a:rPr>
              <a:t>…</a:t>
            </a:r>
            <a:endParaRPr lang="ja-JP" altLang="en-US" b="1" dirty="0">
              <a:latin typeface="メイリオ" panose="020B0604030504040204" pitchFamily="50" charset="-128"/>
              <a:ea typeface="メイリオ" panose="020B0604030504040204" pitchFamily="50" charset="-128"/>
            </a:endParaRPr>
          </a:p>
        </p:txBody>
      </p:sp>
      <p:sp>
        <p:nvSpPr>
          <p:cNvPr id="93187" name="コンテンツ プレースホルダー 2">
            <a:extLst>
              <a:ext uri="{FF2B5EF4-FFF2-40B4-BE49-F238E27FC236}">
                <a16:creationId xmlns:a16="http://schemas.microsoft.com/office/drawing/2014/main" id="{99E1B34A-885C-472D-94D3-9D6126F305CB}"/>
              </a:ext>
            </a:extLst>
          </p:cNvPr>
          <p:cNvSpPr>
            <a:spLocks noGrp="1" noChangeArrowheads="1"/>
          </p:cNvSpPr>
          <p:nvPr>
            <p:ph idx="1"/>
          </p:nvPr>
        </p:nvSpPr>
        <p:spPr>
          <a:xfrm>
            <a:off x="498474" y="1412875"/>
            <a:ext cx="8538021" cy="4924425"/>
          </a:xfrm>
        </p:spPr>
        <p:txBody>
          <a:bodyPr/>
          <a:lstStyle/>
          <a:p>
            <a:pPr>
              <a:buFont typeface="Arial" panose="020B0604020202020204" pitchFamily="34" charset="0"/>
              <a:buChar char="•"/>
            </a:pPr>
            <a:r>
              <a:rPr lang="ja-JP" altLang="en-US" sz="2400" dirty="0">
                <a:latin typeface="メイリオ" panose="020B0604030504040204" pitchFamily="50" charset="-128"/>
              </a:rPr>
              <a:t>クラウドサービスの共有範囲を限定する。</a:t>
            </a:r>
          </a:p>
          <a:p>
            <a:pPr>
              <a:buFont typeface="Arial" panose="020B0604020202020204" pitchFamily="34" charset="0"/>
              <a:buChar char="•"/>
            </a:pPr>
            <a:r>
              <a:rPr lang="ja-JP" altLang="en-US" sz="2400" dirty="0">
                <a:latin typeface="メイリオ" panose="020B0604030504040204" pitchFamily="50" charset="-128"/>
              </a:rPr>
              <a:t>ネットワークに接続するオフィス機器の</a:t>
            </a:r>
            <a:r>
              <a:rPr lang="ja-JP" altLang="en-US" sz="2400" dirty="0"/>
              <a:t>共有範囲やアクセス権</a:t>
            </a:r>
            <a:r>
              <a:rPr lang="ja-JP" altLang="en-US" sz="2400" dirty="0">
                <a:latin typeface="メイリオ" panose="020B0604030504040204" pitchFamily="50" charset="-128"/>
              </a:rPr>
              <a:t>を設定する。</a:t>
            </a:r>
          </a:p>
          <a:p>
            <a:pPr>
              <a:buFont typeface="Arial" panose="020B0604020202020204" pitchFamily="34" charset="0"/>
              <a:buChar char="•"/>
            </a:pPr>
            <a:r>
              <a:rPr lang="ja-JP" altLang="en-US" sz="2400" dirty="0">
                <a:latin typeface="メイリオ" panose="020B0604030504040204" pitchFamily="50" charset="-128"/>
              </a:rPr>
              <a:t>従業員の異動や退職時には設定の変更</a:t>
            </a:r>
            <a:r>
              <a:rPr lang="en-US" altLang="ja-JP" sz="2400" dirty="0">
                <a:latin typeface="メイリオ" panose="020B0604030504040204" pitchFamily="50" charset="-128"/>
              </a:rPr>
              <a:t>(</a:t>
            </a:r>
            <a:r>
              <a:rPr lang="ja-JP" altLang="en-US" sz="2400" dirty="0">
                <a:latin typeface="メイリオ" panose="020B0604030504040204" pitchFamily="50" charset="-128"/>
              </a:rPr>
              <a:t>削除</a:t>
            </a:r>
            <a:r>
              <a:rPr lang="en-US" altLang="ja-JP" sz="2400" dirty="0">
                <a:latin typeface="メイリオ" panose="020B0604030504040204" pitchFamily="50" charset="-128"/>
              </a:rPr>
              <a:t>)</a:t>
            </a:r>
            <a:r>
              <a:rPr lang="ja-JP" altLang="en-US" sz="2400" dirty="0">
                <a:latin typeface="メイリオ" panose="020B0604030504040204" pitchFamily="50" charset="-128"/>
              </a:rPr>
              <a:t>漏れがないように注意する。</a:t>
            </a:r>
          </a:p>
          <a:p>
            <a:pPr marL="0" indent="0">
              <a:buNone/>
            </a:pPr>
            <a:endParaRPr lang="ja-JP" altLang="en-US"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8381387E-BA11-4523-A6D5-AC6325677692}"/>
              </a:ext>
            </a:extLst>
          </p:cNvPr>
          <p:cNvPicPr>
            <a:picLocks noChangeAspect="1"/>
          </p:cNvPicPr>
          <p:nvPr/>
        </p:nvPicPr>
        <p:blipFill>
          <a:blip r:embed="rId5"/>
          <a:stretch>
            <a:fillRect/>
          </a:stretch>
        </p:blipFill>
        <p:spPr>
          <a:xfrm>
            <a:off x="3698435" y="3096772"/>
            <a:ext cx="2328572" cy="3428572"/>
          </a:xfrm>
          <a:prstGeom prst="rect">
            <a:avLst/>
          </a:prstGeom>
          <a:effectLst>
            <a:outerShdw blurRad="50800" dist="38100" dir="8100000" algn="tr" rotWithShape="0">
              <a:prstClr val="black">
                <a:alpha val="40000"/>
              </a:prstClr>
            </a:outerShdw>
          </a:effectLst>
        </p:spPr>
      </p:pic>
      <p:pic>
        <p:nvPicPr>
          <p:cNvPr id="4" name="図 3">
            <a:extLst>
              <a:ext uri="{FF2B5EF4-FFF2-40B4-BE49-F238E27FC236}">
                <a16:creationId xmlns:a16="http://schemas.microsoft.com/office/drawing/2014/main" id="{D414E8C3-371E-49CA-A308-0732490EA260}"/>
              </a:ext>
            </a:extLst>
          </p:cNvPr>
          <p:cNvPicPr>
            <a:picLocks noChangeAspect="1"/>
          </p:cNvPicPr>
          <p:nvPr/>
        </p:nvPicPr>
        <p:blipFill>
          <a:blip r:embed="rId6"/>
          <a:stretch>
            <a:fillRect/>
          </a:stretch>
        </p:blipFill>
        <p:spPr>
          <a:xfrm>
            <a:off x="5426627" y="3356992"/>
            <a:ext cx="2324425" cy="3428572"/>
          </a:xfrm>
          <a:prstGeom prst="rect">
            <a:avLst/>
          </a:prstGeom>
          <a:effectLst>
            <a:outerShdw blurRad="50800" dist="38100" dir="8100000" algn="tr" rotWithShape="0">
              <a:prstClr val="black">
                <a:alpha val="40000"/>
              </a:prstClr>
            </a:outerShdw>
          </a:effectLst>
        </p:spPr>
      </p:pic>
      <p:sp>
        <p:nvSpPr>
          <p:cNvPr id="5" name="正方形/長方形 4">
            <a:extLst>
              <a:ext uri="{FF2B5EF4-FFF2-40B4-BE49-F238E27FC236}">
                <a16:creationId xmlns:a16="http://schemas.microsoft.com/office/drawing/2014/main" id="{D6597C06-51E2-44D5-8C4B-2C2889FA9100}"/>
              </a:ext>
            </a:extLst>
          </p:cNvPr>
          <p:cNvSpPr/>
          <p:nvPr/>
        </p:nvSpPr>
        <p:spPr>
          <a:xfrm>
            <a:off x="1259632" y="4072663"/>
            <a:ext cx="2438803" cy="336532"/>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Windows10</a:t>
            </a:r>
            <a:r>
              <a:rPr lang="ja-JP" altLang="en-US" sz="1600" dirty="0">
                <a:latin typeface="Meiryo UI" panose="020B0604030504040204" pitchFamily="50" charset="-128"/>
                <a:ea typeface="Meiryo UI" panose="020B0604030504040204" pitchFamily="50" charset="-128"/>
              </a:rPr>
              <a:t>の設定画面</a:t>
            </a:r>
            <a:endParaRPr lang="en-US" altLang="ja-JP" sz="1600" dirty="0">
              <a:latin typeface="Meiryo UI" panose="020B0604030504040204" pitchFamily="50" charset="-128"/>
              <a:ea typeface="Meiryo UI" panose="020B0604030504040204" pitchFamily="50" charset="-128"/>
            </a:endParaRPr>
          </a:p>
        </p:txBody>
      </p:sp>
      <p:sp>
        <p:nvSpPr>
          <p:cNvPr id="7" name="四角形: 角を丸くする 6">
            <a:extLst>
              <a:ext uri="{FF2B5EF4-FFF2-40B4-BE49-F238E27FC236}">
                <a16:creationId xmlns:a16="http://schemas.microsoft.com/office/drawing/2014/main" id="{1F8FC16D-472A-46F1-A072-804DD200BE2F}"/>
              </a:ext>
            </a:extLst>
          </p:cNvPr>
          <p:cNvSpPr/>
          <p:nvPr/>
        </p:nvSpPr>
        <p:spPr bwMode="auto">
          <a:xfrm>
            <a:off x="3750273" y="4176000"/>
            <a:ext cx="720000" cy="360000"/>
          </a:xfrm>
          <a:prstGeom prst="roundRect">
            <a:avLst/>
          </a:prstGeom>
          <a:noFill/>
          <a:ln w="317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pitchFamily="50" charset="-128"/>
            </a:endParaRPr>
          </a:p>
        </p:txBody>
      </p:sp>
      <p:sp>
        <p:nvSpPr>
          <p:cNvPr id="11" name="四角形: 角を丸くする 10">
            <a:extLst>
              <a:ext uri="{FF2B5EF4-FFF2-40B4-BE49-F238E27FC236}">
                <a16:creationId xmlns:a16="http://schemas.microsoft.com/office/drawing/2014/main" id="{B98B8802-F9C2-4E1B-8242-962F6FFBEFF1}"/>
              </a:ext>
            </a:extLst>
          </p:cNvPr>
          <p:cNvSpPr/>
          <p:nvPr/>
        </p:nvSpPr>
        <p:spPr bwMode="auto">
          <a:xfrm>
            <a:off x="5465983" y="4688400"/>
            <a:ext cx="2232000" cy="1620000"/>
          </a:xfrm>
          <a:prstGeom prst="roundRect">
            <a:avLst/>
          </a:prstGeom>
          <a:noFill/>
          <a:ln w="317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pitchFamily="50" charset="-128"/>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a:extLst>
              <a:ext uri="{FF2B5EF4-FFF2-40B4-BE49-F238E27FC236}">
                <a16:creationId xmlns:a16="http://schemas.microsoft.com/office/drawing/2014/main" id="{CF5D6DE6-9188-4260-9F2B-51FD5233ADB8}"/>
              </a:ext>
            </a:extLst>
          </p:cNvPr>
          <p:cNvSpPr>
            <a:spLocks noGrp="1" noChangeArrowheads="1"/>
          </p:cNvSpPr>
          <p:nvPr>
            <p:ph type="title"/>
          </p:nvPr>
        </p:nvSpPr>
        <p:spPr/>
        <p:txBody>
          <a:bodyPr/>
          <a:lstStyle/>
          <a:p>
            <a:r>
              <a:rPr lang="ja-JP" altLang="en-US" sz="4400" b="1" i="1" baseline="30000" dirty="0">
                <a:solidFill>
                  <a:srgbClr val="000000"/>
                </a:solidFill>
              </a:rPr>
              <a:t>診断編</a:t>
            </a:r>
            <a:r>
              <a:rPr lang="en-US" altLang="ja-JP" sz="4400" b="1" i="1" baseline="30000" dirty="0">
                <a:solidFill>
                  <a:srgbClr val="000000"/>
                </a:solidFill>
              </a:rPr>
              <a:t>№5</a:t>
            </a:r>
            <a:r>
              <a:rPr lang="en-US" altLang="ja-JP" b="1" i="1" dirty="0">
                <a:solidFill>
                  <a:srgbClr val="000000"/>
                </a:solidFill>
              </a:rPr>
              <a:t> </a:t>
            </a:r>
            <a:r>
              <a:rPr lang="ja-JP" altLang="en-US" sz="4400" b="1" i="1" dirty="0">
                <a:solidFill>
                  <a:srgbClr val="000000"/>
                </a:solidFill>
              </a:rPr>
              <a:t>情報</a:t>
            </a:r>
            <a:r>
              <a:rPr lang="ja-JP" altLang="en-US" sz="4400" b="1" i="1" dirty="0">
                <a:solidFill>
                  <a:srgbClr val="000000"/>
                </a:solidFill>
                <a:ea typeface="メイリオ" panose="020B0604030504040204" pitchFamily="50" charset="-128"/>
              </a:rPr>
              <a:t>収集</a:t>
            </a:r>
            <a:endParaRPr lang="ja-JP" altLang="en-US" b="1" i="1" dirty="0"/>
          </a:p>
        </p:txBody>
      </p:sp>
      <p:sp>
        <p:nvSpPr>
          <p:cNvPr id="94212" name="Rectangle 3">
            <a:extLst>
              <a:ext uri="{FF2B5EF4-FFF2-40B4-BE49-F238E27FC236}">
                <a16:creationId xmlns:a16="http://schemas.microsoft.com/office/drawing/2014/main" id="{C0ECAD0B-3637-49B5-8316-F8FD465DEE07}"/>
              </a:ext>
            </a:extLst>
          </p:cNvPr>
          <p:cNvSpPr>
            <a:spLocks noGrp="1" noChangeArrowheads="1"/>
          </p:cNvSpPr>
          <p:nvPr>
            <p:ph idx="1"/>
          </p:nvPr>
        </p:nvSpPr>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新たな脅威や攻撃の手口を知り</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対策を社内共有する仕組みは</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できていますか？</a:t>
            </a:r>
          </a:p>
        </p:txBody>
      </p:sp>
    </p:spTree>
  </p:cSld>
  <p:clrMapOvr>
    <a:masterClrMapping/>
  </p:clrMapOvr>
  <p:transition>
    <p:cover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57CA859-3FF6-4A53-B9DC-5E7D17509AD5}"/>
              </a:ext>
            </a:extLst>
          </p:cNvPr>
          <p:cNvPicPr>
            <a:picLocks noChangeAspect="1"/>
          </p:cNvPicPr>
          <p:nvPr/>
        </p:nvPicPr>
        <p:blipFill>
          <a:blip r:embed="rId3"/>
          <a:stretch>
            <a:fillRect/>
          </a:stretch>
        </p:blipFill>
        <p:spPr>
          <a:xfrm>
            <a:off x="291183" y="3573016"/>
            <a:ext cx="8817321" cy="2232000"/>
          </a:xfrm>
          <a:prstGeom prst="rect">
            <a:avLst/>
          </a:prstGeom>
        </p:spPr>
      </p:pic>
      <p:sp>
        <p:nvSpPr>
          <p:cNvPr id="15362" name="タイトル 1">
            <a:extLst>
              <a:ext uri="{FF2B5EF4-FFF2-40B4-BE49-F238E27FC236}">
                <a16:creationId xmlns:a16="http://schemas.microsoft.com/office/drawing/2014/main" id="{DD94AE24-9CCA-4D70-8F8C-09C04AD86BA5}"/>
              </a:ext>
            </a:extLst>
          </p:cNvPr>
          <p:cNvSpPr>
            <a:spLocks noGrp="1" noChangeArrowheads="1"/>
          </p:cNvSpPr>
          <p:nvPr>
            <p:ph type="title"/>
          </p:nvPr>
        </p:nvSpPr>
        <p:spPr>
          <a:xfrm>
            <a:off x="539750" y="260350"/>
            <a:ext cx="7673926" cy="993775"/>
          </a:xfrm>
        </p:spPr>
        <p:txBody>
          <a:bodyPr/>
          <a:lstStyle/>
          <a:p>
            <a:r>
              <a:rPr lang="ja-JP" altLang="en-US" b="1" dirty="0">
                <a:latin typeface="メイリオ" panose="020B0604030504040204" pitchFamily="50" charset="-128"/>
                <a:ea typeface="メイリオ" panose="020B0604030504040204" pitchFamily="50" charset="-128"/>
              </a:rPr>
              <a:t>顧客や取引先はどう考えているの？</a:t>
            </a:r>
          </a:p>
        </p:txBody>
      </p:sp>
      <p:sp>
        <p:nvSpPr>
          <p:cNvPr id="7" name="Rectangle 3">
            <a:extLst>
              <a:ext uri="{FF2B5EF4-FFF2-40B4-BE49-F238E27FC236}">
                <a16:creationId xmlns:a16="http://schemas.microsoft.com/office/drawing/2014/main" id="{182CEA08-4735-4082-88F6-AEBC86B26D3F}"/>
              </a:ext>
            </a:extLst>
          </p:cNvPr>
          <p:cNvSpPr>
            <a:spLocks noGrp="1" noChangeArrowheads="1"/>
          </p:cNvSpPr>
          <p:nvPr>
            <p:ph idx="1"/>
          </p:nvPr>
        </p:nvSpPr>
        <p:spPr>
          <a:xfrm>
            <a:off x="498474" y="1412875"/>
            <a:ext cx="8466013" cy="4924425"/>
          </a:xfrm>
        </p:spPr>
        <p:txBody>
          <a:bodyPr/>
          <a:lstStyle/>
          <a:p>
            <a:pPr>
              <a:buFont typeface="Wingdings" panose="05000000000000000000" pitchFamily="2" charset="2"/>
              <a:buChar char="l"/>
            </a:pPr>
            <a:r>
              <a:rPr lang="en-US" altLang="ja-JP" sz="2400" dirty="0">
                <a:latin typeface="メイリオ" panose="020B0604030504040204" pitchFamily="50" charset="-128"/>
                <a:ea typeface="メイリオ" panose="020B0604030504040204" pitchFamily="50" charset="-128"/>
              </a:rPr>
              <a:t>IT</a:t>
            </a:r>
            <a:r>
              <a:rPr lang="ja-JP" altLang="en-US" sz="2400" dirty="0">
                <a:latin typeface="メイリオ" panose="020B0604030504040204" pitchFamily="50" charset="-128"/>
                <a:ea typeface="メイリオ" panose="020B0604030504040204" pitchFamily="50" charset="-128"/>
              </a:rPr>
              <a:t>社会の今日、顧客や取引先の情報セキュリティに対する要求、期待は確実に高まっています。</a:t>
            </a:r>
            <a:endParaRPr lang="en-US" altLang="ja-JP"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B87ADD27-6FE6-4F3B-A270-4ED2CD1E9988}"/>
              </a:ext>
            </a:extLst>
          </p:cNvPr>
          <p:cNvSpPr txBox="1"/>
          <p:nvPr/>
        </p:nvSpPr>
        <p:spPr>
          <a:xfrm>
            <a:off x="282450" y="5805264"/>
            <a:ext cx="7673926"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IPA</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IT</a:t>
            </a:r>
            <a:r>
              <a:rPr lang="ja-JP" altLang="en-US" sz="1600" dirty="0">
                <a:latin typeface="Meiryo UI" panose="020B0604030504040204" pitchFamily="50" charset="-128"/>
                <a:ea typeface="Meiryo UI" panose="020B0604030504040204" pitchFamily="50" charset="-128"/>
              </a:rPr>
              <a:t>サプライチェーン における情報セキュリティの責任範囲に関する調査」から</a:t>
            </a:r>
            <a:endParaRPr kumimoji="1" lang="ja-JP" altLang="en-US" sz="1600" dirty="0">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AE27EF8A-30DD-4861-91BD-ED2B500BD355}"/>
              </a:ext>
            </a:extLst>
          </p:cNvPr>
          <p:cNvSpPr/>
          <p:nvPr/>
        </p:nvSpPr>
        <p:spPr bwMode="auto">
          <a:xfrm>
            <a:off x="324000" y="3861016"/>
            <a:ext cx="8640000" cy="720000"/>
          </a:xfrm>
          <a:prstGeom prst="roundRect">
            <a:avLst/>
          </a:prstGeom>
          <a:noFill/>
          <a:ln w="317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20646505-9C6F-46F1-BC4B-453F291EE7AC}"/>
              </a:ext>
            </a:extLst>
          </p:cNvPr>
          <p:cNvSpPr txBox="1"/>
          <p:nvPr/>
        </p:nvSpPr>
        <p:spPr>
          <a:xfrm>
            <a:off x="291183" y="2531223"/>
            <a:ext cx="8612523" cy="1431161"/>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以下の情報セキュリティ要求事項に関し、業務委託契約において、</a:t>
            </a:r>
            <a:r>
              <a:rPr lang="ja-JP" altLang="en-US" sz="1600" dirty="0">
                <a:solidFill>
                  <a:srgbClr val="ED656B"/>
                </a:solidFill>
                <a:latin typeface="Meiryo UI" panose="020B0604030504040204" pitchFamily="50" charset="-128"/>
                <a:ea typeface="Meiryo UI" panose="020B0604030504040204" pitchFamily="50" charset="-128"/>
              </a:rPr>
              <a:t>委託先の責任を明確にしたいと思う度合について、</a:t>
            </a:r>
            <a:r>
              <a:rPr lang="ja-JP" altLang="en-US" sz="1600" dirty="0">
                <a:latin typeface="Meiryo UI" panose="020B0604030504040204" pitchFamily="50" charset="-128"/>
                <a:ea typeface="Meiryo UI" panose="020B0604030504040204" pitchFamily="50" charset="-128"/>
              </a:rPr>
              <a:t>当てはまるものをお選びください。</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それぞれひとつずつ</a:t>
            </a:r>
            <a:r>
              <a:rPr lang="en-US" altLang="ja-JP" sz="1600" dirty="0">
                <a:latin typeface="Meiryo UI" panose="020B0604030504040204" pitchFamily="50" charset="-128"/>
                <a:ea typeface="Meiryo UI" panose="020B0604030504040204" pitchFamily="50" charset="-128"/>
              </a:rPr>
              <a:t>)</a:t>
            </a:r>
          </a:p>
          <a:p>
            <a:pPr>
              <a:spcBef>
                <a:spcPts val="1800"/>
              </a:spcBef>
            </a:pPr>
            <a:r>
              <a:rPr lang="en-US" altLang="ja-JP" sz="2000" dirty="0">
                <a:latin typeface="メイリオ" panose="020B0604030504040204" pitchFamily="50" charset="-128"/>
                <a:ea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rPr>
              <a:t>秘密保持</a:t>
            </a:r>
          </a:p>
          <a:p>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4905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タイトル 1">
            <a:extLst>
              <a:ext uri="{FF2B5EF4-FFF2-40B4-BE49-F238E27FC236}">
                <a16:creationId xmlns:a16="http://schemas.microsoft.com/office/drawing/2014/main" id="{0E041B5E-81FD-4E2E-9F0C-695E65DC0EEE}"/>
              </a:ext>
            </a:extLst>
          </p:cNvPr>
          <p:cNvSpPr>
            <a:spLocks noGrp="1" noChangeArrowheads="1"/>
          </p:cNvSpPr>
          <p:nvPr>
            <p:ph type="title"/>
          </p:nvPr>
        </p:nvSpPr>
        <p:spPr>
          <a:xfrm>
            <a:off x="323726" y="260350"/>
            <a:ext cx="7848674" cy="993775"/>
          </a:xfrm>
        </p:spPr>
        <p:txBody>
          <a:bodyPr/>
          <a:lstStyle/>
          <a:p>
            <a:r>
              <a:rPr lang="ja-JP" altLang="en-US" sz="3500" b="1" dirty="0">
                <a:latin typeface="メイリオ" panose="020B0604030504040204" pitchFamily="50" charset="-128"/>
                <a:ea typeface="メイリオ" panose="020B0604030504040204" pitchFamily="50" charset="-128"/>
              </a:rPr>
              <a:t>脅威や攻撃の手口を知り対策に活かす</a:t>
            </a:r>
          </a:p>
        </p:txBody>
      </p:sp>
      <p:sp>
        <p:nvSpPr>
          <p:cNvPr id="3" name="コンテンツ プレースホルダー 2">
            <a:extLst>
              <a:ext uri="{FF2B5EF4-FFF2-40B4-BE49-F238E27FC236}">
                <a16:creationId xmlns:a16="http://schemas.microsoft.com/office/drawing/2014/main" id="{3B470B3E-D8B8-4820-8E11-929E937834AF}"/>
              </a:ext>
            </a:extLst>
          </p:cNvPr>
          <p:cNvSpPr>
            <a:spLocks noGrp="1"/>
          </p:cNvSpPr>
          <p:nvPr>
            <p:ph idx="1"/>
          </p:nvPr>
        </p:nvSpPr>
        <p:spPr>
          <a:xfrm>
            <a:off x="498475" y="1412875"/>
            <a:ext cx="8394700" cy="4924425"/>
          </a:xfrm>
        </p:spPr>
        <p:txBody>
          <a:bodyPr/>
          <a:lstStyle/>
          <a:p>
            <a:pPr>
              <a:buFont typeface="Arial" panose="020B0604020202020204" pitchFamily="34" charset="0"/>
              <a:buChar char="•"/>
              <a:defRPr/>
            </a:pPr>
            <a:r>
              <a:rPr lang="ja-JP" altLang="en-US" sz="2400" dirty="0">
                <a:latin typeface="メイリオ" panose="020B0604030504040204" pitchFamily="50" charset="-128"/>
              </a:rPr>
              <a:t>取引先や関係者と偽ってウイルス付のメールを送ってくる手口</a:t>
            </a:r>
            <a:endParaRPr lang="en-US" altLang="ja-JP" sz="2400" dirty="0">
              <a:latin typeface="メイリオ" panose="020B0604030504040204" pitchFamily="50" charset="-128"/>
            </a:endParaRPr>
          </a:p>
          <a:p>
            <a:pPr>
              <a:buFont typeface="Arial" panose="020B0604020202020204" pitchFamily="34" charset="0"/>
              <a:buChar char="•"/>
              <a:defRPr/>
            </a:pPr>
            <a:r>
              <a:rPr lang="ja-JP" altLang="en-US" sz="2400" dirty="0">
                <a:latin typeface="メイリオ" panose="020B0604030504040204" pitchFamily="50" charset="-128"/>
              </a:rPr>
              <a:t>正規のウェブサイトに似せた偽サイトを立ち上げて</a:t>
            </a:r>
            <a:r>
              <a:rPr lang="en-US" altLang="ja-JP" sz="2400" dirty="0">
                <a:latin typeface="メイリオ" panose="020B0604030504040204" pitchFamily="50" charset="-128"/>
              </a:rPr>
              <a:t>ID</a:t>
            </a:r>
            <a:r>
              <a:rPr lang="ja-JP" altLang="en-US" sz="2400" dirty="0">
                <a:latin typeface="メイリオ" panose="020B0604030504040204" pitchFamily="50" charset="-128"/>
              </a:rPr>
              <a:t>・パスワードを盗もうとする手口</a:t>
            </a:r>
            <a:endParaRPr lang="en-US" altLang="ja-JP" sz="2400" dirty="0">
              <a:latin typeface="メイリオ" panose="020B0604030504040204" pitchFamily="50" charset="-128"/>
            </a:endParaRPr>
          </a:p>
          <a:p>
            <a:pPr>
              <a:buFont typeface="Arial" panose="020B0604020202020204" pitchFamily="34" charset="0"/>
              <a:buChar char="•"/>
              <a:defRPr/>
            </a:pPr>
            <a:r>
              <a:rPr lang="ja-JP" altLang="en-US" sz="2400" dirty="0">
                <a:latin typeface="メイリオ" panose="020B0604030504040204" pitchFamily="50" charset="-128"/>
              </a:rPr>
              <a:t>会費無料と謳っておきながら突然高額な請求画面を表示する手口</a:t>
            </a:r>
            <a:endParaRPr lang="en-US" altLang="ja-JP" sz="2400" dirty="0">
              <a:latin typeface="メイリオ" panose="020B0604030504040204" pitchFamily="50" charset="-128"/>
            </a:endParaRPr>
          </a:p>
          <a:p>
            <a:pPr marL="0" indent="0" algn="ctr">
              <a:spcBef>
                <a:spcPts val="0"/>
              </a:spcBef>
              <a:buFontTx/>
              <a:buNone/>
              <a:defRPr/>
            </a:pPr>
            <a:endParaRPr lang="en-US" altLang="ja-JP" sz="2400" dirty="0">
              <a:solidFill>
                <a:srgbClr val="FF0000"/>
              </a:solidFill>
              <a:latin typeface="メイリオ" panose="020B0604030504040204" pitchFamily="50" charset="-128"/>
              <a:ea typeface="メイリオ" panose="020B0604030504040204" pitchFamily="50" charset="-128"/>
            </a:endParaRPr>
          </a:p>
          <a:p>
            <a:pPr marL="0" indent="0" algn="ctr">
              <a:spcBef>
                <a:spcPts val="0"/>
              </a:spcBef>
              <a:buFontTx/>
              <a:buNone/>
              <a:defRPr/>
            </a:pPr>
            <a:r>
              <a:rPr lang="ja-JP" altLang="en-US" sz="2400" b="1" dirty="0">
                <a:solidFill>
                  <a:srgbClr val="ED656B"/>
                </a:solidFill>
                <a:latin typeface="メイリオ" panose="020B0604030504040204" pitchFamily="50" charset="-128"/>
                <a:ea typeface="メイリオ" panose="020B0604030504040204" pitchFamily="50" charset="-128"/>
              </a:rPr>
              <a:t>脅威や攻撃の手口を知って</a:t>
            </a:r>
            <a:r>
              <a:rPr lang="ja-JP" altLang="en-US" sz="2400" b="1" dirty="0">
                <a:latin typeface="メイリオ" panose="020B0604030504040204" pitchFamily="50" charset="-128"/>
                <a:ea typeface="メイリオ" panose="020B0604030504040204" pitchFamily="50" charset="-128"/>
              </a:rPr>
              <a:t>対策をとりましょう！</a:t>
            </a:r>
          </a:p>
          <a:p>
            <a:pPr>
              <a:defRPr/>
            </a:pPr>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28A218BC-7AEF-4360-981C-7F10FBDFD931}"/>
              </a:ext>
            </a:extLst>
          </p:cNvPr>
          <p:cNvGrpSpPr/>
          <p:nvPr/>
        </p:nvGrpSpPr>
        <p:grpSpPr>
          <a:xfrm>
            <a:off x="539750" y="4082407"/>
            <a:ext cx="3863879" cy="1578841"/>
            <a:chOff x="1043608" y="4581128"/>
            <a:chExt cx="3863879" cy="1578841"/>
          </a:xfrm>
        </p:grpSpPr>
        <p:pic>
          <p:nvPicPr>
            <p:cNvPr id="3" name="図 2">
              <a:extLst>
                <a:ext uri="{FF2B5EF4-FFF2-40B4-BE49-F238E27FC236}">
                  <a16:creationId xmlns:a16="http://schemas.microsoft.com/office/drawing/2014/main" id="{DF3DD0DA-1913-4E35-89EC-12E4EFA27D1B}"/>
                </a:ext>
              </a:extLst>
            </p:cNvPr>
            <p:cNvPicPr>
              <a:picLocks noChangeAspect="1"/>
            </p:cNvPicPr>
            <p:nvPr/>
          </p:nvPicPr>
          <p:blipFill>
            <a:blip r:embed="rId3"/>
            <a:stretch>
              <a:fillRect/>
            </a:stretch>
          </p:blipFill>
          <p:spPr>
            <a:xfrm>
              <a:off x="1785996" y="4581128"/>
              <a:ext cx="2353956" cy="500000"/>
            </a:xfrm>
            <a:prstGeom prst="rect">
              <a:avLst/>
            </a:prstGeom>
            <a:effectLst/>
          </p:spPr>
        </p:pic>
        <p:pic>
          <p:nvPicPr>
            <p:cNvPr id="4" name="図 3">
              <a:extLst>
                <a:ext uri="{FF2B5EF4-FFF2-40B4-BE49-F238E27FC236}">
                  <a16:creationId xmlns:a16="http://schemas.microsoft.com/office/drawing/2014/main" id="{7519CB81-F19A-4C00-AC22-B549673749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3608" y="4937112"/>
              <a:ext cx="3863879" cy="1222857"/>
            </a:xfrm>
            <a:prstGeom prst="rect">
              <a:avLst/>
            </a:prstGeom>
            <a:effectLst/>
          </p:spPr>
        </p:pic>
      </p:grpSp>
      <p:sp>
        <p:nvSpPr>
          <p:cNvPr id="8" name="テキスト ボックス 7">
            <a:extLst>
              <a:ext uri="{FF2B5EF4-FFF2-40B4-BE49-F238E27FC236}">
                <a16:creationId xmlns:a16="http://schemas.microsoft.com/office/drawing/2014/main" id="{5CD148C6-E380-4980-80EF-3B9D777621E0}"/>
              </a:ext>
            </a:extLst>
          </p:cNvPr>
          <p:cNvSpPr txBox="1"/>
          <p:nvPr/>
        </p:nvSpPr>
        <p:spPr>
          <a:xfrm>
            <a:off x="498475" y="3429000"/>
            <a:ext cx="6624538" cy="584775"/>
          </a:xfrm>
          <a:prstGeom prst="rect">
            <a:avLst/>
          </a:prstGeom>
          <a:noFill/>
        </p:spPr>
        <p:txBody>
          <a:bodyPr wrap="square" rtlCol="0">
            <a:spAutoFit/>
          </a:bodyPr>
          <a:lstStyle/>
          <a:p>
            <a:r>
              <a:rPr lang="ja-JP" altLang="en-US" sz="1600" dirty="0">
                <a:solidFill>
                  <a:srgbClr val="FF0000"/>
                </a:solidFill>
                <a:latin typeface="Meiryo UI" panose="020B0604030504040204" pitchFamily="50" charset="-128"/>
                <a:ea typeface="Meiryo UI" panose="020B0604030504040204" pitchFamily="50" charset="-128"/>
              </a:rPr>
              <a:t>安心相談窓口だより</a:t>
            </a:r>
            <a:endParaRPr lang="en-US" altLang="ja-JP" sz="1600" dirty="0">
              <a:solidFill>
                <a:srgbClr val="FF0000"/>
              </a:solidFill>
              <a:latin typeface="Meiryo UI" panose="020B0604030504040204" pitchFamily="50" charset="-128"/>
              <a:ea typeface="Meiryo UI" panose="020B0604030504040204" pitchFamily="50" charset="-128"/>
            </a:endParaRPr>
          </a:p>
          <a:p>
            <a:r>
              <a:rPr lang="en-US" altLang="ja-JP" sz="1600" dirty="0">
                <a:solidFill>
                  <a:srgbClr val="0000FF"/>
                </a:solidFill>
                <a:latin typeface="Meiryo UI" panose="020B0604030504040204" pitchFamily="50" charset="-128"/>
                <a:ea typeface="Meiryo UI" panose="020B0604030504040204" pitchFamily="50" charset="-128"/>
              </a:rPr>
              <a:t>https://www.ipa.go.jp/security/anshin/mgdayoriindex.html</a:t>
            </a:r>
            <a:endParaRPr lang="ja-JP" altLang="en-US" sz="1600" dirty="0">
              <a:solidFill>
                <a:srgbClr val="0000FF"/>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01F0CED3-95A8-4199-AE59-2C31A6BD1672}"/>
              </a:ext>
            </a:extLst>
          </p:cNvPr>
          <p:cNvPicPr>
            <a:picLocks noChangeAspect="1"/>
          </p:cNvPicPr>
          <p:nvPr/>
        </p:nvPicPr>
        <p:blipFill>
          <a:blip r:embed="rId5"/>
          <a:stretch>
            <a:fillRect/>
          </a:stretch>
        </p:blipFill>
        <p:spPr>
          <a:xfrm>
            <a:off x="4888344" y="4005064"/>
            <a:ext cx="4040000" cy="1931939"/>
          </a:xfrm>
          <a:prstGeom prst="rect">
            <a:avLst/>
          </a:prstGeom>
        </p:spPr>
      </p:pic>
      <p:sp>
        <p:nvSpPr>
          <p:cNvPr id="97282" name="タイトル 1">
            <a:extLst>
              <a:ext uri="{FF2B5EF4-FFF2-40B4-BE49-F238E27FC236}">
                <a16:creationId xmlns:a16="http://schemas.microsoft.com/office/drawing/2014/main" id="{418B4CD2-CA4E-4BAB-9AC2-007FC3BCEC55}"/>
              </a:ext>
            </a:extLst>
          </p:cNvPr>
          <p:cNvSpPr>
            <a:spLocks noGrp="1" noChangeArrowheads="1"/>
          </p:cNvSpPr>
          <p:nvPr>
            <p:ph type="title"/>
          </p:nvPr>
        </p:nvSpPr>
        <p:spPr/>
        <p:txBody>
          <a:bodyPr/>
          <a:lstStyle/>
          <a:p>
            <a:r>
              <a:rPr lang="ja-JP" altLang="en-US" b="1" dirty="0">
                <a:latin typeface="メイリオ" panose="020B0604030504040204" pitchFamily="50" charset="-128"/>
                <a:ea typeface="メイリオ" panose="020B0604030504040204" pitchFamily="50" charset="-128"/>
              </a:rPr>
              <a:t>組織的な情報収集を</a:t>
            </a:r>
          </a:p>
        </p:txBody>
      </p:sp>
      <p:sp>
        <p:nvSpPr>
          <p:cNvPr id="11" name="コンテンツ プレースホルダー 2">
            <a:extLst>
              <a:ext uri="{FF2B5EF4-FFF2-40B4-BE49-F238E27FC236}">
                <a16:creationId xmlns:a16="http://schemas.microsoft.com/office/drawing/2014/main" id="{FACDF3F1-39EC-41D9-B95B-5C343ECBF71F}"/>
              </a:ext>
            </a:extLst>
          </p:cNvPr>
          <p:cNvSpPr>
            <a:spLocks noGrp="1" noChangeArrowheads="1"/>
          </p:cNvSpPr>
          <p:nvPr>
            <p:ph idx="1"/>
          </p:nvPr>
        </p:nvSpPr>
        <p:spPr>
          <a:xfrm>
            <a:off x="498475" y="1412875"/>
            <a:ext cx="8147050" cy="5112469"/>
          </a:xfrm>
        </p:spPr>
        <p:txBody>
          <a:bodyPr/>
          <a:lstStyle/>
          <a:p>
            <a:pPr>
              <a:buFont typeface="Arial" panose="020B0604020202020204" pitchFamily="34" charset="0"/>
              <a:buChar char="•"/>
            </a:pPr>
            <a:r>
              <a:rPr lang="en-US" altLang="ja-JP" sz="2400" dirty="0">
                <a:latin typeface="メイリオ" panose="020B0604030504040204" pitchFamily="50" charset="-128"/>
              </a:rPr>
              <a:t>IPA</a:t>
            </a:r>
            <a:r>
              <a:rPr lang="ja-JP" altLang="en-US" sz="2400" dirty="0">
                <a:latin typeface="メイリオ" panose="020B0604030504040204" pitchFamily="50" charset="-128"/>
              </a:rPr>
              <a:t>やセキュリティ関連機関のウェブサイトやメールマガジンで最新の脅威や攻撃の手口を知ることで、罠に気付き、被害を防止することができます。</a:t>
            </a:r>
            <a:endParaRPr lang="en-US" altLang="ja-JP" sz="2400" dirty="0">
              <a:latin typeface="メイリオ" panose="020B0604030504040204" pitchFamily="50" charset="-128"/>
            </a:endParaRPr>
          </a:p>
          <a:p>
            <a:pPr>
              <a:buFont typeface="Arial" panose="020B0604020202020204" pitchFamily="34" charset="0"/>
              <a:buChar char="•"/>
            </a:pPr>
            <a:r>
              <a:rPr lang="ja-JP" altLang="en-US" sz="2400" dirty="0">
                <a:latin typeface="メイリオ" panose="020B0604030504040204" pitchFamily="50" charset="-128"/>
              </a:rPr>
              <a:t>情報収集の担当者を決め、メールや掲示板で社内に注意喚起するなどの体制を作りましょう。　</a:t>
            </a:r>
            <a:endParaRPr lang="en-US" altLang="ja-JP" sz="2400" dirty="0">
              <a:latin typeface="メイリオ" panose="020B0604030504040204" pitchFamily="50" charset="-128"/>
            </a:endParaRPr>
          </a:p>
          <a:p>
            <a:pPr marL="0" indent="0">
              <a:spcBef>
                <a:spcPts val="1200"/>
              </a:spcBef>
              <a:buNone/>
              <a:tabLst>
                <a:tab pos="442913" algn="l"/>
                <a:tab pos="4219575" algn="l"/>
              </a:tabLst>
            </a:pPr>
            <a:r>
              <a:rPr lang="en-US" altLang="ja-JP" sz="2000" dirty="0">
                <a:latin typeface="メイリオ" panose="020B0604030504040204" pitchFamily="50" charset="-128"/>
              </a:rPr>
              <a:t>		</a:t>
            </a:r>
            <a:endParaRPr lang="en-US" altLang="ja-JP" sz="2000" dirty="0">
              <a:latin typeface="メイリオ" panose="020B0604030504040204" pitchFamily="50" charset="-128"/>
              <a:cs typeface="+mj-cs"/>
            </a:endParaRPr>
          </a:p>
          <a:p>
            <a:pPr marL="0" indent="0">
              <a:spcBef>
                <a:spcPts val="2400"/>
              </a:spcBef>
              <a:buNone/>
              <a:tabLst>
                <a:tab pos="442913" algn="l"/>
              </a:tabLst>
            </a:pPr>
            <a:r>
              <a:rPr lang="en-US" altLang="ja-JP" sz="2000" dirty="0">
                <a:cs typeface="+mj-cs"/>
              </a:rPr>
              <a:t>	</a:t>
            </a:r>
            <a:endParaRPr lang="ja-JP" altLang="en-US" sz="2000" dirty="0">
              <a:solidFill>
                <a:srgbClr val="0000FF"/>
              </a:solidFill>
              <a:cs typeface="+mj-cs"/>
            </a:endParaRPr>
          </a:p>
        </p:txBody>
      </p:sp>
      <p:sp>
        <p:nvSpPr>
          <p:cNvPr id="9" name="テキスト ボックス 8">
            <a:extLst>
              <a:ext uri="{FF2B5EF4-FFF2-40B4-BE49-F238E27FC236}">
                <a16:creationId xmlns:a16="http://schemas.microsoft.com/office/drawing/2014/main" id="{E93AEFA9-9C57-4E69-A01C-D9534D2AC92F}"/>
              </a:ext>
            </a:extLst>
          </p:cNvPr>
          <p:cNvSpPr txBox="1"/>
          <p:nvPr/>
        </p:nvSpPr>
        <p:spPr>
          <a:xfrm>
            <a:off x="2987824" y="5971427"/>
            <a:ext cx="6309343" cy="584775"/>
          </a:xfrm>
          <a:prstGeom prst="rect">
            <a:avLst/>
          </a:prstGeom>
          <a:noFill/>
        </p:spPr>
        <p:txBody>
          <a:bodyPr wrap="square" rtlCol="0">
            <a:spAutoFit/>
          </a:bodyPr>
          <a:lstStyle/>
          <a:p>
            <a:r>
              <a:rPr lang="ja-JP" altLang="en-US" sz="1600" dirty="0">
                <a:solidFill>
                  <a:srgbClr val="FF0000"/>
                </a:solidFill>
                <a:latin typeface="Meiryo UI" panose="020B0604030504040204" pitchFamily="50" charset="-128"/>
                <a:ea typeface="Meiryo UI" panose="020B0604030504040204" pitchFamily="50" charset="-128"/>
              </a:rPr>
              <a:t>サイバーセキュリティ注意喚起サービス「</a:t>
            </a:r>
            <a:r>
              <a:rPr lang="en-US" altLang="ja-JP" sz="1600" dirty="0" err="1">
                <a:solidFill>
                  <a:srgbClr val="FF0000"/>
                </a:solidFill>
                <a:latin typeface="Meiryo UI" panose="020B0604030504040204" pitchFamily="50" charset="-128"/>
                <a:ea typeface="Meiryo UI" panose="020B0604030504040204" pitchFamily="50" charset="-128"/>
              </a:rPr>
              <a:t>icat</a:t>
            </a:r>
            <a:r>
              <a:rPr lang="en-US" altLang="ja-JP" sz="1600" dirty="0">
                <a:solidFill>
                  <a:srgbClr val="FF0000"/>
                </a:solidFill>
                <a:latin typeface="Meiryo UI" panose="020B0604030504040204" pitchFamily="50" charset="-128"/>
                <a:ea typeface="Meiryo UI" panose="020B0604030504040204" pitchFamily="50" charset="-128"/>
              </a:rPr>
              <a:t> for JSON</a:t>
            </a:r>
            <a:r>
              <a:rPr lang="ja-JP" altLang="en-US" sz="1600" dirty="0">
                <a:solidFill>
                  <a:srgbClr val="FF0000"/>
                </a:solidFill>
                <a:latin typeface="Meiryo UI" panose="020B0604030504040204" pitchFamily="50" charset="-128"/>
                <a:ea typeface="Meiryo UI" panose="020B0604030504040204" pitchFamily="50" charset="-128"/>
              </a:rPr>
              <a:t>」</a:t>
            </a:r>
            <a:r>
              <a:rPr lang="en-US" altLang="ja-JP" sz="1600" dirty="0">
                <a:solidFill>
                  <a:srgbClr val="0000FF"/>
                </a:solidFill>
                <a:latin typeface="Meiryo UI" panose="020B0604030504040204" pitchFamily="50" charset="-128"/>
                <a:ea typeface="Meiryo UI" panose="020B0604030504040204" pitchFamily="50" charset="-128"/>
              </a:rPr>
              <a:t>https://www.ipa.go.jp/security/vuln/icat.html</a:t>
            </a:r>
            <a:endParaRPr lang="ja-JP" altLang="en-US" sz="1600" dirty="0">
              <a:solidFill>
                <a:srgbClr val="0000F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0141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a:extLst>
              <a:ext uri="{FF2B5EF4-FFF2-40B4-BE49-F238E27FC236}">
                <a16:creationId xmlns:a16="http://schemas.microsoft.com/office/drawing/2014/main" id="{33F91D96-3FE1-4BFB-904B-37DAEA76D048}"/>
              </a:ext>
            </a:extLst>
          </p:cNvPr>
          <p:cNvSpPr>
            <a:spLocks noGrp="1" noChangeArrowheads="1"/>
          </p:cNvSpPr>
          <p:nvPr>
            <p:ph idx="1"/>
          </p:nvPr>
        </p:nvSpPr>
        <p:spPr>
          <a:xfrm>
            <a:off x="498474" y="1412875"/>
            <a:ext cx="8538021" cy="4924425"/>
          </a:xfrm>
        </p:spPr>
        <p:txBody>
          <a:bodyPr/>
          <a:lstStyle/>
          <a:p>
            <a:pPr algn="ctr">
              <a:buFontTx/>
              <a:buNone/>
            </a:pPr>
            <a:r>
              <a:rPr lang="ja-JP" altLang="en-US" sz="2800" b="1" dirty="0"/>
              <a:t>５分でできる！情報セキュリティ自社診断</a:t>
            </a:r>
            <a:endParaRPr lang="en-US" altLang="ja-JP" sz="2800" b="1" dirty="0"/>
          </a:p>
          <a:p>
            <a:pPr algn="ctr">
              <a:buFontTx/>
              <a:buNone/>
            </a:pPr>
            <a:r>
              <a:rPr lang="en-US" altLang="ja-JP" sz="5400" b="1" dirty="0">
                <a:solidFill>
                  <a:srgbClr val="996600"/>
                </a:solidFill>
                <a:effectLst>
                  <a:outerShdw blurRad="38100" dist="38100" dir="2700000" algn="tl">
                    <a:srgbClr val="000000">
                      <a:alpha val="43137"/>
                    </a:srgbClr>
                  </a:outerShdw>
                </a:effectLst>
              </a:rPr>
              <a:t>No.</a:t>
            </a:r>
            <a:r>
              <a:rPr lang="ja-JP" altLang="en-US" sz="5400" b="1" dirty="0">
                <a:solidFill>
                  <a:srgbClr val="996600"/>
                </a:solidFill>
                <a:effectLst>
                  <a:outerShdw blurRad="38100" dist="38100" dir="2700000" algn="tl">
                    <a:srgbClr val="000000">
                      <a:alpha val="43137"/>
                    </a:srgbClr>
                  </a:outerShdw>
                </a:effectLst>
              </a:rPr>
              <a:t>６～</a:t>
            </a:r>
            <a:r>
              <a:rPr lang="en-US" altLang="ja-JP" sz="5400" b="1" dirty="0">
                <a:solidFill>
                  <a:srgbClr val="996600"/>
                </a:solidFill>
                <a:effectLst>
                  <a:outerShdw blurRad="38100" dist="38100" dir="2700000" algn="tl">
                    <a:srgbClr val="000000">
                      <a:alpha val="43137"/>
                    </a:srgbClr>
                  </a:outerShdw>
                </a:effectLst>
              </a:rPr>
              <a:t>18</a:t>
            </a:r>
          </a:p>
          <a:p>
            <a:pPr algn="ctr">
              <a:buFontTx/>
              <a:buNone/>
            </a:pPr>
            <a:r>
              <a:rPr lang="ja-JP" altLang="en-US" sz="7200" b="1" dirty="0">
                <a:solidFill>
                  <a:srgbClr val="996600"/>
                </a:solidFill>
                <a:effectLst>
                  <a:outerShdw blurRad="38100" dist="38100" dir="2700000" algn="tl">
                    <a:srgbClr val="000000">
                      <a:alpha val="43137"/>
                    </a:srgbClr>
                  </a:outerShdw>
                </a:effectLst>
              </a:rPr>
              <a:t>従業員としての対策</a:t>
            </a:r>
          </a:p>
        </p:txBody>
      </p:sp>
    </p:spTree>
    <p:extLst>
      <p:ext uri="{BB962C8B-B14F-4D97-AF65-F5344CB8AC3E}">
        <p14:creationId xmlns:p14="http://schemas.microsoft.com/office/powerpoint/2010/main" val="1707488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AD034DDC-E1A8-440E-AAAB-7C52A5B9412A}"/>
              </a:ext>
            </a:extLst>
          </p:cNvPr>
          <p:cNvSpPr txBox="1">
            <a:spLocks/>
          </p:cNvSpPr>
          <p:nvPr/>
        </p:nvSpPr>
        <p:spPr bwMode="auto">
          <a:xfrm>
            <a:off x="468313" y="187672"/>
            <a:ext cx="698341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a:solidFill>
                  <a:schemeClr val="tx1"/>
                </a:solidFill>
                <a:latin typeface="+mj-ea"/>
                <a:ea typeface="+mj-ea"/>
                <a:cs typeface="+mj-cs"/>
              </a:defRPr>
            </a:lvl1pPr>
            <a:lvl2pPr algn="l" rtl="0" eaLnBrk="1" fontAlgn="base" hangingPunct="1">
              <a:spcBef>
                <a:spcPct val="0"/>
              </a:spcBef>
              <a:spcAft>
                <a:spcPct val="0"/>
              </a:spcAft>
              <a:defRPr kumimoji="1" sz="3600">
                <a:solidFill>
                  <a:srgbClr val="000066"/>
                </a:solidFill>
                <a:latin typeface="Arial" charset="0"/>
                <a:ea typeface="ＭＳ Ｐゴシック" charset="-128"/>
              </a:defRPr>
            </a:lvl2pPr>
            <a:lvl3pPr algn="l" rtl="0" eaLnBrk="1" fontAlgn="base" hangingPunct="1">
              <a:spcBef>
                <a:spcPct val="0"/>
              </a:spcBef>
              <a:spcAft>
                <a:spcPct val="0"/>
              </a:spcAft>
              <a:defRPr kumimoji="1" sz="3600">
                <a:solidFill>
                  <a:srgbClr val="000066"/>
                </a:solidFill>
                <a:latin typeface="Arial" charset="0"/>
                <a:ea typeface="ＭＳ Ｐゴシック" charset="-128"/>
              </a:defRPr>
            </a:lvl3pPr>
            <a:lvl4pPr algn="l" rtl="0" eaLnBrk="1" fontAlgn="base" hangingPunct="1">
              <a:spcBef>
                <a:spcPct val="0"/>
              </a:spcBef>
              <a:spcAft>
                <a:spcPct val="0"/>
              </a:spcAft>
              <a:defRPr kumimoji="1" sz="3600">
                <a:solidFill>
                  <a:srgbClr val="000066"/>
                </a:solidFill>
                <a:latin typeface="Arial" charset="0"/>
                <a:ea typeface="ＭＳ Ｐゴシック" charset="-128"/>
              </a:defRPr>
            </a:lvl4pPr>
            <a:lvl5pPr algn="l" rtl="0" eaLnBrk="1" fontAlgn="base" hangingPunct="1">
              <a:spcBef>
                <a:spcPct val="0"/>
              </a:spcBef>
              <a:spcAft>
                <a:spcPct val="0"/>
              </a:spcAft>
              <a:defRPr kumimoji="1" sz="3600">
                <a:solidFill>
                  <a:srgbClr val="000066"/>
                </a:solidFill>
                <a:latin typeface="Arial" charset="0"/>
                <a:ea typeface="ＭＳ Ｐゴシック" charset="-128"/>
              </a:defRPr>
            </a:lvl5pPr>
            <a:lvl6pPr marL="457198" algn="l" rtl="0" eaLnBrk="1" fontAlgn="base" hangingPunct="1">
              <a:spcBef>
                <a:spcPct val="0"/>
              </a:spcBef>
              <a:spcAft>
                <a:spcPct val="0"/>
              </a:spcAft>
              <a:defRPr kumimoji="1" sz="3600">
                <a:solidFill>
                  <a:srgbClr val="003399"/>
                </a:solidFill>
                <a:latin typeface="Arial" charset="0"/>
                <a:ea typeface="ＭＳ Ｐゴシック" charset="-128"/>
              </a:defRPr>
            </a:lvl6pPr>
            <a:lvl7pPr marL="914395" algn="l" rtl="0" eaLnBrk="1" fontAlgn="base" hangingPunct="1">
              <a:spcBef>
                <a:spcPct val="0"/>
              </a:spcBef>
              <a:spcAft>
                <a:spcPct val="0"/>
              </a:spcAft>
              <a:defRPr kumimoji="1" sz="3600">
                <a:solidFill>
                  <a:srgbClr val="003399"/>
                </a:solidFill>
                <a:latin typeface="Arial" charset="0"/>
                <a:ea typeface="ＭＳ Ｐゴシック" charset="-128"/>
              </a:defRPr>
            </a:lvl7pPr>
            <a:lvl8pPr marL="1371592" algn="l" rtl="0" eaLnBrk="1" fontAlgn="base" hangingPunct="1">
              <a:spcBef>
                <a:spcPct val="0"/>
              </a:spcBef>
              <a:spcAft>
                <a:spcPct val="0"/>
              </a:spcAft>
              <a:defRPr kumimoji="1" sz="3600">
                <a:solidFill>
                  <a:srgbClr val="003399"/>
                </a:solidFill>
                <a:latin typeface="Arial" charset="0"/>
                <a:ea typeface="ＭＳ Ｐゴシック" charset="-128"/>
              </a:defRPr>
            </a:lvl8pPr>
            <a:lvl9pPr marL="1828789" algn="l" rtl="0" eaLnBrk="1" fontAlgn="base" hangingPunct="1">
              <a:spcBef>
                <a:spcPct val="0"/>
              </a:spcBef>
              <a:spcAft>
                <a:spcPct val="0"/>
              </a:spcAft>
              <a:defRPr kumimoji="1" sz="3600">
                <a:solidFill>
                  <a:srgbClr val="003399"/>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sz="4400" b="1" dirty="0">
                <a:latin typeface="メイリオ" panose="020B0604030504040204" pitchFamily="50" charset="-128"/>
                <a:ea typeface="メイリオ" panose="020B0604030504040204" pitchFamily="50" charset="-128"/>
              </a:rPr>
              <a:t>従業員としての対策</a:t>
            </a:r>
          </a:p>
        </p:txBody>
      </p:sp>
      <p:graphicFrame>
        <p:nvGraphicFramePr>
          <p:cNvPr id="13" name="コンテンツ プレースホルダー 4">
            <a:extLst>
              <a:ext uri="{FF2B5EF4-FFF2-40B4-BE49-F238E27FC236}">
                <a16:creationId xmlns:a16="http://schemas.microsoft.com/office/drawing/2014/main" id="{0F90693B-DDF4-454D-8DB2-A70AB8DBC107}"/>
              </a:ext>
            </a:extLst>
          </p:cNvPr>
          <p:cNvGraphicFramePr>
            <a:graphicFrameLocks/>
          </p:cNvGraphicFramePr>
          <p:nvPr>
            <p:extLst>
              <p:ext uri="{D42A27DB-BD31-4B8C-83A1-F6EECF244321}">
                <p14:modId xmlns:p14="http://schemas.microsoft.com/office/powerpoint/2010/main" val="1581725091"/>
              </p:ext>
            </p:extLst>
          </p:nvPr>
        </p:nvGraphicFramePr>
        <p:xfrm>
          <a:off x="468000" y="1412776"/>
          <a:ext cx="8394007" cy="4495800"/>
        </p:xfrm>
        <a:graphic>
          <a:graphicData uri="http://schemas.openxmlformats.org/drawingml/2006/table">
            <a:tbl>
              <a:tblPr firstRow="1" bandRow="1"/>
              <a:tblGrid>
                <a:gridCol w="529260">
                  <a:extLst>
                    <a:ext uri="{9D8B030D-6E8A-4147-A177-3AD203B41FA5}">
                      <a16:colId xmlns:a16="http://schemas.microsoft.com/office/drawing/2014/main" val="20000"/>
                    </a:ext>
                  </a:extLst>
                </a:gridCol>
                <a:gridCol w="5962635">
                  <a:extLst>
                    <a:ext uri="{9D8B030D-6E8A-4147-A177-3AD203B41FA5}">
                      <a16:colId xmlns:a16="http://schemas.microsoft.com/office/drawing/2014/main" val="20001"/>
                    </a:ext>
                  </a:extLst>
                </a:gridCol>
                <a:gridCol w="475528">
                  <a:extLst>
                    <a:ext uri="{9D8B030D-6E8A-4147-A177-3AD203B41FA5}">
                      <a16:colId xmlns:a16="http://schemas.microsoft.com/office/drawing/2014/main" val="20002"/>
                    </a:ext>
                  </a:extLst>
                </a:gridCol>
                <a:gridCol w="475528">
                  <a:extLst>
                    <a:ext uri="{9D8B030D-6E8A-4147-A177-3AD203B41FA5}">
                      <a16:colId xmlns:a16="http://schemas.microsoft.com/office/drawing/2014/main" val="20003"/>
                    </a:ext>
                  </a:extLst>
                </a:gridCol>
                <a:gridCol w="475528">
                  <a:extLst>
                    <a:ext uri="{9D8B030D-6E8A-4147-A177-3AD203B41FA5}">
                      <a16:colId xmlns:a16="http://schemas.microsoft.com/office/drawing/2014/main" val="20004"/>
                    </a:ext>
                  </a:extLst>
                </a:gridCol>
                <a:gridCol w="475528">
                  <a:extLst>
                    <a:ext uri="{9D8B030D-6E8A-4147-A177-3AD203B41FA5}">
                      <a16:colId xmlns:a16="http://schemas.microsoft.com/office/drawing/2014/main" val="20005"/>
                    </a:ext>
                  </a:extLst>
                </a:gridCol>
              </a:tblGrid>
              <a:tr h="370840">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r>
                        <a:rPr kumimoji="1" lang="en-US" altLang="ja-JP" dirty="0">
                          <a:latin typeface="メイリオ" panose="020B0604030504040204" pitchFamily="50" charset="-128"/>
                          <a:ea typeface="メイリオ" panose="020B0604030504040204" pitchFamily="50" charset="-128"/>
                        </a:rPr>
                        <a:t>No.</a:t>
                      </a:r>
                      <a:endParaRPr kumimoji="1" lang="ja-JP" altLang="en-US" dirty="0">
                        <a:latin typeface="メイリオ" panose="020B0604030504040204" pitchFamily="50" charset="-128"/>
                        <a:ea typeface="メイリオ"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dirty="0">
                          <a:latin typeface="メイリオ" panose="020B0604030504040204" pitchFamily="50" charset="-128"/>
                          <a:ea typeface="メイリオ" panose="020B0604030504040204" pitchFamily="50" charset="-128"/>
                        </a:rPr>
                        <a:t>診断内容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実施</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している</a:t>
                      </a:r>
                      <a:endParaRPr kumimoji="1" lang="en-US" altLang="ja-JP" sz="900" dirty="0">
                        <a:latin typeface="メイリオ" panose="020B0604030504040204" pitchFamily="50" charset="-128"/>
                        <a:ea typeface="メイリオ" panose="020B0604030504040204" pitchFamily="50" charset="-128"/>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一部実施</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している</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実施</a:t>
                      </a:r>
                      <a:br>
                        <a:rPr kumimoji="1" lang="en-US" altLang="ja-JP" sz="900" dirty="0">
                          <a:latin typeface="メイリオ" panose="020B0604030504040204" pitchFamily="50" charset="-128"/>
                          <a:ea typeface="メイリオ" panose="020B0604030504040204" pitchFamily="50" charset="-128"/>
                        </a:rPr>
                      </a:br>
                      <a:r>
                        <a:rPr kumimoji="1" lang="ja-JP" altLang="en-US" sz="800" dirty="0">
                          <a:latin typeface="メイリオ" panose="020B0604030504040204" pitchFamily="50" charset="-128"/>
                          <a:ea typeface="メイリオ" panose="020B0604030504040204" pitchFamily="50" charset="-128"/>
                        </a:rPr>
                        <a:t>していない</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わから</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ない</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6</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電子メールの添付ファイルや本文中の</a:t>
                      </a:r>
                      <a:r>
                        <a:rPr kumimoji="1" lang="en-US" altLang="ja-JP" dirty="0">
                          <a:latin typeface="メイリオ" panose="020B0604030504040204" pitchFamily="50" charset="-128"/>
                          <a:ea typeface="メイリオ" panose="020B0604030504040204" pitchFamily="50" charset="-128"/>
                        </a:rPr>
                        <a:t>URL </a:t>
                      </a:r>
                      <a:r>
                        <a:rPr kumimoji="1" lang="ja-JP" altLang="en-US" dirty="0">
                          <a:latin typeface="メイリオ" panose="020B0604030504040204" pitchFamily="50" charset="-128"/>
                          <a:ea typeface="メイリオ" panose="020B0604030504040204" pitchFamily="50" charset="-128"/>
                        </a:rPr>
                        <a:t>リンクを介したウイルス感染に気をつけていますか？</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7</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電子メールや</a:t>
                      </a:r>
                      <a:r>
                        <a:rPr kumimoji="1" lang="en-US" altLang="ja-JP" dirty="0">
                          <a:latin typeface="メイリオ" panose="020B0604030504040204" pitchFamily="50" charset="-128"/>
                          <a:ea typeface="メイリオ" panose="020B0604030504040204" pitchFamily="50" charset="-128"/>
                        </a:rPr>
                        <a:t>FAX </a:t>
                      </a:r>
                      <a:r>
                        <a:rPr kumimoji="1" lang="ja-JP" altLang="en-US" dirty="0" err="1">
                          <a:latin typeface="メイリオ" panose="020B0604030504040204" pitchFamily="50" charset="-128"/>
                          <a:ea typeface="メイリオ" panose="020B0604030504040204" pitchFamily="50" charset="-128"/>
                        </a:rPr>
                        <a:t>の宛</a:t>
                      </a:r>
                      <a:r>
                        <a:rPr kumimoji="1" lang="ja-JP" altLang="en-US" dirty="0">
                          <a:latin typeface="メイリオ" panose="020B0604030504040204" pitchFamily="50" charset="-128"/>
                          <a:ea typeface="メイリオ" panose="020B0604030504040204" pitchFamily="50" charset="-128"/>
                        </a:rPr>
                        <a:t>先の送信ミスを防ぐ取り組みを</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実施していますか？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8</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重要情報は電子メール本文に書くのではなく、添付する</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ファイルに書いてパスワードなどで保護していますか？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9</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無線</a:t>
                      </a:r>
                      <a:r>
                        <a:rPr kumimoji="1" lang="en-US" altLang="ja-JP" dirty="0">
                          <a:latin typeface="メイリオ" panose="020B0604030504040204" pitchFamily="50" charset="-128"/>
                          <a:ea typeface="メイリオ" panose="020B0604030504040204" pitchFamily="50" charset="-128"/>
                        </a:rPr>
                        <a:t>LAN </a:t>
                      </a:r>
                      <a:r>
                        <a:rPr kumimoji="1" lang="ja-JP" altLang="en-US" dirty="0">
                          <a:latin typeface="メイリオ" panose="020B0604030504040204" pitchFamily="50" charset="-128"/>
                          <a:ea typeface="メイリオ" panose="020B0604030504040204" pitchFamily="50" charset="-128"/>
                        </a:rPr>
                        <a:t>を安全に使うために適切な暗号化方式を設定するなどの対策をしていますか？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10</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インターネットを介したウイルス感染や</a:t>
                      </a:r>
                      <a:r>
                        <a:rPr kumimoji="1" lang="en-US" altLang="ja-JP" dirty="0">
                          <a:latin typeface="メイリオ" panose="020B0604030504040204" pitchFamily="50" charset="-128"/>
                          <a:ea typeface="メイリオ" panose="020B0604030504040204" pitchFamily="50" charset="-128"/>
                        </a:rPr>
                        <a:t>SNS</a:t>
                      </a:r>
                      <a:r>
                        <a:rPr kumimoji="1" lang="ja-JP" altLang="en-US" dirty="0">
                          <a:latin typeface="メイリオ" panose="020B0604030504040204" pitchFamily="50" charset="-128"/>
                          <a:ea typeface="メイリオ" panose="020B0604030504040204" pitchFamily="50" charset="-128"/>
                        </a:rPr>
                        <a:t>への書き込みなどのトラブルへの対策をしていますか？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5"/>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11</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パソコンやサーバーのウイルス感染、故障や誤操作による重要情報の消失に備えてバックアップを取得していますか？ </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82715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a:extLst>
              <a:ext uri="{FF2B5EF4-FFF2-40B4-BE49-F238E27FC236}">
                <a16:creationId xmlns:a16="http://schemas.microsoft.com/office/drawing/2014/main" id="{CFCB6174-2325-4A88-940C-4FB3073B14D2}"/>
              </a:ext>
            </a:extLst>
          </p:cNvPr>
          <p:cNvSpPr>
            <a:spLocks noGrp="1" noChangeArrowheads="1"/>
          </p:cNvSpPr>
          <p:nvPr>
            <p:ph type="title"/>
          </p:nvPr>
        </p:nvSpPr>
        <p:spPr>
          <a:xfrm>
            <a:off x="251520" y="260350"/>
            <a:ext cx="8105775" cy="993775"/>
          </a:xfrm>
        </p:spPr>
        <p:txBody>
          <a:bodyPr/>
          <a:lstStyle/>
          <a:p>
            <a:r>
              <a:rPr lang="ja-JP" altLang="en-US" sz="4400" b="1" baseline="30000" dirty="0">
                <a:solidFill>
                  <a:srgbClr val="000000"/>
                </a:solidFill>
              </a:rPr>
              <a:t>診断編</a:t>
            </a:r>
            <a:r>
              <a:rPr lang="en-US" altLang="ja-JP" sz="4400" b="1" baseline="30000" dirty="0">
                <a:solidFill>
                  <a:srgbClr val="000000"/>
                </a:solidFill>
              </a:rPr>
              <a:t>№6</a:t>
            </a:r>
            <a:r>
              <a:rPr lang="en-US" altLang="ja-JP" sz="4400" b="1" dirty="0">
                <a:solidFill>
                  <a:srgbClr val="000000"/>
                </a:solidFill>
              </a:rPr>
              <a:t> </a:t>
            </a:r>
            <a:r>
              <a:rPr lang="ja-JP" altLang="en-US" sz="4400" b="1" dirty="0">
                <a:solidFill>
                  <a:srgbClr val="000000"/>
                </a:solidFill>
              </a:rPr>
              <a:t>電子メールのルール</a:t>
            </a:r>
            <a:endParaRPr lang="ja-JP" altLang="en-US" sz="4400" b="1" dirty="0"/>
          </a:p>
        </p:txBody>
      </p:sp>
      <p:sp>
        <p:nvSpPr>
          <p:cNvPr id="102404" name="Rectangle 3">
            <a:extLst>
              <a:ext uri="{FF2B5EF4-FFF2-40B4-BE49-F238E27FC236}">
                <a16:creationId xmlns:a16="http://schemas.microsoft.com/office/drawing/2014/main" id="{28CA33D1-E252-4A0D-A88D-AF08AAF8F2DD}"/>
              </a:ext>
            </a:extLst>
          </p:cNvPr>
          <p:cNvSpPr>
            <a:spLocks noGrp="1" noChangeArrowheads="1"/>
          </p:cNvSpPr>
          <p:nvPr>
            <p:ph idx="1"/>
          </p:nvPr>
        </p:nvSpPr>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電子メールの添付ファイルや</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本文中の</a:t>
            </a:r>
            <a:r>
              <a:rPr lang="en-US" altLang="ja-JP" sz="4000" b="1" dirty="0">
                <a:latin typeface="メイリオ" panose="020B0604030504040204" pitchFamily="50" charset="-128"/>
                <a:ea typeface="メイリオ" panose="020B0604030504040204" pitchFamily="50" charset="-128"/>
              </a:rPr>
              <a:t>URL</a:t>
            </a:r>
            <a:r>
              <a:rPr lang="ja-JP" altLang="en-US" sz="4000" b="1" dirty="0">
                <a:latin typeface="メイリオ" panose="020B0604030504040204" pitchFamily="50" charset="-128"/>
                <a:ea typeface="メイリオ" panose="020B0604030504040204" pitchFamily="50" charset="-128"/>
              </a:rPr>
              <a:t>リンクを介した</a:t>
            </a:r>
            <a:br>
              <a:rPr lang="ja-JP" altLang="en-US"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ウイルス感染に気をつけて</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いますか？</a:t>
            </a:r>
          </a:p>
        </p:txBody>
      </p:sp>
    </p:spTree>
  </p:cSld>
  <p:clrMapOvr>
    <a:masterClrMapping/>
  </p:clrMapOvr>
  <p:transition>
    <p:cover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8E8D209-EC30-4D2C-8534-3A1E1AF97088}"/>
              </a:ext>
            </a:extLst>
          </p:cNvPr>
          <p:cNvSpPr>
            <a:spLocks noGrp="1" noChangeArrowheads="1"/>
          </p:cNvSpPr>
          <p:nvPr>
            <p:ph type="title"/>
          </p:nvPr>
        </p:nvSpPr>
        <p:spPr>
          <a:xfrm>
            <a:off x="539750" y="260350"/>
            <a:ext cx="7127875" cy="993775"/>
          </a:xfrm>
        </p:spPr>
        <p:txBody>
          <a:bodyPr/>
          <a:lstStyle/>
          <a:p>
            <a:pPr eaLnBrk="1" hangingPunct="1"/>
            <a:r>
              <a:rPr lang="ja-JP" altLang="en-US" b="1" dirty="0">
                <a:solidFill>
                  <a:srgbClr val="000000"/>
                </a:solidFill>
                <a:ea typeface="メイリオ" panose="020B0604030504040204" pitchFamily="50" charset="-128"/>
              </a:rPr>
              <a:t>身に覚えのない電子メールは</a:t>
            </a:r>
            <a:br>
              <a:rPr lang="en-US" altLang="ja-JP" b="1" dirty="0">
                <a:solidFill>
                  <a:srgbClr val="000000"/>
                </a:solidFill>
                <a:ea typeface="メイリオ" panose="020B0604030504040204" pitchFamily="50" charset="-128"/>
              </a:rPr>
            </a:br>
            <a:r>
              <a:rPr lang="ja-JP" altLang="en-US" b="1" dirty="0">
                <a:solidFill>
                  <a:srgbClr val="000000"/>
                </a:solidFill>
                <a:ea typeface="メイリオ" panose="020B0604030504040204" pitchFamily="50" charset="-128"/>
              </a:rPr>
              <a:t>疑ってみる</a:t>
            </a:r>
            <a:endParaRPr lang="ja-JP" altLang="en-US" b="1" dirty="0">
              <a:ea typeface="メイリオ" panose="020B0604030504040204" pitchFamily="50" charset="-128"/>
            </a:endParaRPr>
          </a:p>
        </p:txBody>
      </p:sp>
      <p:sp>
        <p:nvSpPr>
          <p:cNvPr id="104451" name="Rectangle 3">
            <a:extLst>
              <a:ext uri="{FF2B5EF4-FFF2-40B4-BE49-F238E27FC236}">
                <a16:creationId xmlns:a16="http://schemas.microsoft.com/office/drawing/2014/main" id="{46F778FA-2076-4E1A-B28D-4F0BF0420D7B}"/>
              </a:ext>
            </a:extLst>
          </p:cNvPr>
          <p:cNvSpPr>
            <a:spLocks noGrp="1" noChangeArrowheads="1"/>
          </p:cNvSpPr>
          <p:nvPr>
            <p:ph idx="1"/>
          </p:nvPr>
        </p:nvSpPr>
        <p:spPr>
          <a:xfrm>
            <a:off x="498474" y="1412875"/>
            <a:ext cx="8538021" cy="4924425"/>
          </a:xfrm>
        </p:spPr>
        <p:txBody>
          <a:bodyPr/>
          <a:lstStyle/>
          <a:p>
            <a:pPr eaLnBrk="1" hangingPunct="1">
              <a:lnSpc>
                <a:spcPct val="90000"/>
              </a:lnSpc>
              <a:buFont typeface="Arial" panose="020B0604020202020204" pitchFamily="34" charset="0"/>
              <a:buChar char="•"/>
            </a:pPr>
            <a:r>
              <a:rPr lang="ja-JP" altLang="en-US" sz="2400" dirty="0">
                <a:latin typeface="メイリオ" panose="020B0604030504040204" pitchFamily="50" charset="-128"/>
              </a:rPr>
              <a:t>添付ファイルを開いたり、本文に記載された</a:t>
            </a:r>
            <a:r>
              <a:rPr lang="en-US" altLang="ja-JP" sz="2400" dirty="0">
                <a:latin typeface="メイリオ" panose="020B0604030504040204" pitchFamily="50" charset="-128"/>
              </a:rPr>
              <a:t>URL</a:t>
            </a:r>
            <a:r>
              <a:rPr lang="ja-JP" altLang="en-US" sz="2400" dirty="0">
                <a:latin typeface="メイリオ" panose="020B0604030504040204" pitchFamily="50" charset="-128"/>
              </a:rPr>
              <a:t>リンクをクリックすることで、ウイルスに感染する事故が続いています。</a:t>
            </a:r>
            <a:endParaRPr lang="en-US" altLang="ja-JP" sz="2400" dirty="0">
              <a:latin typeface="メイリオ" panose="020B0604030504040204" pitchFamily="50" charset="-128"/>
            </a:endParaRPr>
          </a:p>
          <a:p>
            <a:pPr eaLnBrk="1" hangingPunct="1">
              <a:lnSpc>
                <a:spcPct val="90000"/>
              </a:lnSpc>
              <a:spcBef>
                <a:spcPts val="1800"/>
              </a:spcBef>
              <a:buFont typeface="Arial" panose="020B0604020202020204" pitchFamily="34" charset="0"/>
              <a:buChar char="•"/>
            </a:pPr>
            <a:r>
              <a:rPr lang="ja-JP" altLang="en-US" sz="2400" dirty="0">
                <a:latin typeface="メイリオ" panose="020B0604030504040204" pitchFamily="50" charset="-128"/>
              </a:rPr>
              <a:t>身に覚えのない不審なメールの添付ファイルを安易に開かない、</a:t>
            </a:r>
            <a:r>
              <a:rPr lang="en-US" altLang="ja-JP" sz="2400" dirty="0">
                <a:latin typeface="メイリオ" panose="020B0604030504040204" pitchFamily="50" charset="-128"/>
              </a:rPr>
              <a:t>URL</a:t>
            </a:r>
            <a:r>
              <a:rPr lang="ja-JP" altLang="en-US" sz="2400" dirty="0">
                <a:latin typeface="メイリオ" panose="020B0604030504040204" pitchFamily="50" charset="-128"/>
              </a:rPr>
              <a:t>リンクに安易にアクセスしないなど、不審な電子メールの情報を社内に周知し共有しましょう。</a:t>
            </a:r>
            <a:endParaRPr lang="en-US" altLang="ja-JP" sz="2400" dirty="0">
              <a:latin typeface="メイリオ" panose="020B0604030504040204" pitchFamily="50" charset="-128"/>
            </a:endParaRPr>
          </a:p>
          <a:p>
            <a:pPr eaLnBrk="1" hangingPunct="1">
              <a:lnSpc>
                <a:spcPct val="90000"/>
              </a:lnSpc>
              <a:spcBef>
                <a:spcPts val="1800"/>
              </a:spcBef>
              <a:buFont typeface="Arial" panose="020B0604020202020204" pitchFamily="34" charset="0"/>
              <a:buChar char="•"/>
            </a:pPr>
            <a:r>
              <a:rPr lang="ja-JP" altLang="en-US" sz="2400" dirty="0"/>
              <a:t>知り合いや実在の組織になりすまして送られている可能性もあるので、ウイルスの疑いを持って接するようにしましょう。</a:t>
            </a:r>
            <a:endParaRPr lang="ja-JP" altLang="en-US" sz="2400" dirty="0">
              <a:latin typeface="メイリオ" panose="020B0604030504040204" pitchFamily="50" charset="-12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5">
            <a:extLst>
              <a:ext uri="{FF2B5EF4-FFF2-40B4-BE49-F238E27FC236}">
                <a16:creationId xmlns:a16="http://schemas.microsoft.com/office/drawing/2014/main" id="{DCE517CF-46A0-48B7-AD7E-CAE02EFBDDE6}"/>
              </a:ext>
            </a:extLst>
          </p:cNvPr>
          <p:cNvSpPr>
            <a:spLocks noGrp="1" noChangeArrowheads="1"/>
          </p:cNvSpPr>
          <p:nvPr>
            <p:ph type="title"/>
          </p:nvPr>
        </p:nvSpPr>
        <p:spPr/>
        <p:txBody>
          <a:bodyPr/>
          <a:lstStyle/>
          <a:p>
            <a:pPr eaLnBrk="1" hangingPunct="1"/>
            <a:r>
              <a:rPr lang="ja-JP" altLang="en-US" b="1" dirty="0">
                <a:ea typeface="メイリオ" panose="020B0604030504040204" pitchFamily="50" charset="-128"/>
              </a:rPr>
              <a:t>特定企業を狙ったサイバー攻撃</a:t>
            </a:r>
          </a:p>
        </p:txBody>
      </p:sp>
      <p:sp>
        <p:nvSpPr>
          <p:cNvPr id="59398" name="Rectangle 6">
            <a:extLst>
              <a:ext uri="{FF2B5EF4-FFF2-40B4-BE49-F238E27FC236}">
                <a16:creationId xmlns:a16="http://schemas.microsoft.com/office/drawing/2014/main" id="{3E11D9BE-26CD-407F-9AAA-5EC91A994CC9}"/>
              </a:ext>
            </a:extLst>
          </p:cNvPr>
          <p:cNvSpPr>
            <a:spLocks noGrp="1" noChangeArrowheads="1"/>
          </p:cNvSpPr>
          <p:nvPr>
            <p:ph idx="1"/>
          </p:nvPr>
        </p:nvSpPr>
        <p:spPr>
          <a:xfrm>
            <a:off x="539750" y="1430886"/>
            <a:ext cx="8147050" cy="4924425"/>
          </a:xfrm>
        </p:spPr>
        <p:txBody>
          <a:bodyPr/>
          <a:lstStyle/>
          <a:p>
            <a:pPr eaLnBrk="1" hangingPunct="1">
              <a:buFont typeface="Wingdings" panose="05000000000000000000" pitchFamily="2" charset="2"/>
              <a:buChar char="l"/>
            </a:pPr>
            <a:r>
              <a:rPr lang="ja-JP" altLang="en-US" sz="2400" dirty="0">
                <a:latin typeface="メイリオ" panose="020B0604030504040204" pitchFamily="50" charset="-128"/>
              </a:rPr>
              <a:t>標的型攻撃メールから始まるサイバー攻撃</a:t>
            </a:r>
          </a:p>
          <a:p>
            <a:pPr eaLnBrk="1" hangingPunct="1"/>
            <a:endParaRPr lang="ja-JP" altLang="en-US" sz="14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None/>
            </a:pPr>
            <a:r>
              <a:rPr lang="ja-JP" altLang="en-US" sz="2400" b="1" dirty="0">
                <a:latin typeface="メイリオ" panose="020B0604030504040204" pitchFamily="50" charset="-128"/>
                <a:ea typeface="メイリオ" panose="020B0604030504040204" pitchFamily="50" charset="-128"/>
              </a:rPr>
              <a:t>                                                 </a:t>
            </a:r>
            <a:endParaRPr lang="en-US" altLang="ja-JP" sz="2400" b="1" dirty="0">
              <a:latin typeface="メイリオ" panose="020B0604030504040204" pitchFamily="50" charset="-128"/>
              <a:ea typeface="メイリオ" panose="020B0604030504040204" pitchFamily="50" charset="-128"/>
            </a:endParaRPr>
          </a:p>
          <a:p>
            <a:pPr algn="r" eaLnBrk="1" hangingPunct="1">
              <a:buFont typeface="Wingdings" panose="05000000000000000000" pitchFamily="2" charset="2"/>
              <a:buNone/>
            </a:pPr>
            <a:endParaRPr lang="ja-JP" altLang="en-US" sz="2400" dirty="0">
              <a:latin typeface="メイリオ" panose="020B0604030504040204" pitchFamily="50" charset="-128"/>
              <a:ea typeface="メイリオ" panose="020B0604030504040204" pitchFamily="50" charset="-128"/>
            </a:endParaRPr>
          </a:p>
          <a:p>
            <a:pPr eaLnBrk="1" hangingPunct="1"/>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94232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5">
            <a:extLst>
              <a:ext uri="{FF2B5EF4-FFF2-40B4-BE49-F238E27FC236}">
                <a16:creationId xmlns:a16="http://schemas.microsoft.com/office/drawing/2014/main" id="{DCE517CF-46A0-48B7-AD7E-CAE02EFBDDE6}"/>
              </a:ext>
            </a:extLst>
          </p:cNvPr>
          <p:cNvSpPr>
            <a:spLocks noGrp="1" noChangeArrowheads="1"/>
          </p:cNvSpPr>
          <p:nvPr>
            <p:ph type="title"/>
          </p:nvPr>
        </p:nvSpPr>
        <p:spPr/>
        <p:txBody>
          <a:bodyPr/>
          <a:lstStyle/>
          <a:p>
            <a:pPr eaLnBrk="1" hangingPunct="1"/>
            <a:r>
              <a:rPr lang="ja-JP" altLang="en-US" b="1" dirty="0">
                <a:ea typeface="メイリオ" panose="020B0604030504040204" pitchFamily="50" charset="-128"/>
              </a:rPr>
              <a:t>サイバー攻撃の事例</a:t>
            </a:r>
          </a:p>
        </p:txBody>
      </p:sp>
      <p:sp>
        <p:nvSpPr>
          <p:cNvPr id="59398" name="Rectangle 6">
            <a:extLst>
              <a:ext uri="{FF2B5EF4-FFF2-40B4-BE49-F238E27FC236}">
                <a16:creationId xmlns:a16="http://schemas.microsoft.com/office/drawing/2014/main" id="{3E11D9BE-26CD-407F-9AAA-5EC91A994CC9}"/>
              </a:ext>
            </a:extLst>
          </p:cNvPr>
          <p:cNvSpPr>
            <a:spLocks noGrp="1" noChangeArrowheads="1"/>
          </p:cNvSpPr>
          <p:nvPr>
            <p:ph idx="1"/>
          </p:nvPr>
        </p:nvSpPr>
        <p:spPr>
          <a:xfrm>
            <a:off x="539750" y="1430887"/>
            <a:ext cx="8147050" cy="773978"/>
          </a:xfrm>
        </p:spPr>
        <p:txBody>
          <a:bodyPr/>
          <a:lstStyle/>
          <a:p>
            <a:pPr eaLnBrk="1" hangingPunct="1">
              <a:buFont typeface="Wingdings" panose="05000000000000000000" pitchFamily="2" charset="2"/>
              <a:buChar char="l"/>
            </a:pPr>
            <a:r>
              <a:rPr lang="en-US" altLang="ja-JP" sz="2400" dirty="0">
                <a:latin typeface="メイリオ" panose="020B0604030504040204" pitchFamily="50" charset="-128"/>
              </a:rPr>
              <a:t>2015</a:t>
            </a:r>
            <a:r>
              <a:rPr lang="ja-JP" altLang="en-US" sz="2400" dirty="0">
                <a:latin typeface="メイリオ" panose="020B0604030504040204" pitchFamily="50" charset="-128"/>
              </a:rPr>
              <a:t>年に日本年金機構で不審メールに起因する不正アクセスにより個人情報約</a:t>
            </a:r>
            <a:r>
              <a:rPr lang="en-US" altLang="ja-JP" sz="2400" dirty="0">
                <a:latin typeface="メイリオ" panose="020B0604030504040204" pitchFamily="50" charset="-128"/>
              </a:rPr>
              <a:t>125</a:t>
            </a:r>
            <a:r>
              <a:rPr lang="ja-JP" altLang="en-US" sz="2400" dirty="0">
                <a:latin typeface="メイリオ" panose="020B0604030504040204" pitchFamily="50" charset="-128"/>
              </a:rPr>
              <a:t>万件が外部に流出しました。</a:t>
            </a:r>
            <a:endParaRPr lang="ja-JP" altLang="en-US" sz="14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None/>
            </a:pPr>
            <a:r>
              <a:rPr lang="ja-JP" altLang="en-US" sz="2400" b="1" dirty="0">
                <a:latin typeface="メイリオ" panose="020B0604030504040204" pitchFamily="50" charset="-128"/>
                <a:ea typeface="メイリオ" panose="020B0604030504040204" pitchFamily="50" charset="-128"/>
              </a:rPr>
              <a:t>                                                 </a:t>
            </a:r>
            <a:endParaRPr lang="en-US" altLang="ja-JP" sz="2400" b="1" dirty="0">
              <a:latin typeface="メイリオ" panose="020B0604030504040204" pitchFamily="50" charset="-128"/>
              <a:ea typeface="メイリオ" panose="020B0604030504040204" pitchFamily="50" charset="-128"/>
            </a:endParaRPr>
          </a:p>
          <a:p>
            <a:pPr algn="r" eaLnBrk="1" hangingPunct="1">
              <a:buFont typeface="Wingdings" panose="05000000000000000000" pitchFamily="2" charset="2"/>
              <a:buNone/>
            </a:pPr>
            <a:endParaRPr lang="ja-JP" altLang="en-US" sz="2400" dirty="0">
              <a:latin typeface="メイリオ" panose="020B0604030504040204" pitchFamily="50" charset="-128"/>
              <a:ea typeface="メイリオ" panose="020B0604030504040204" pitchFamily="50" charset="-128"/>
            </a:endParaRPr>
          </a:p>
          <a:p>
            <a:pPr marL="0" indent="0" eaLnBrk="1" hangingPunct="1">
              <a:buNone/>
            </a:pPr>
            <a:endParaRPr lang="ja-JP" altLang="en-US"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8CB0E836-1A00-478A-BACD-A6FF86FD8F5A}"/>
              </a:ext>
            </a:extLst>
          </p:cNvPr>
          <p:cNvSpPr txBox="1"/>
          <p:nvPr/>
        </p:nvSpPr>
        <p:spPr>
          <a:xfrm>
            <a:off x="459921" y="6211151"/>
            <a:ext cx="8432559"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サイバーセキュリティ戦略本部「日本年金機構における個人情報流出事案に関する原因究明調査結果する調査」から</a:t>
            </a:r>
            <a:endParaRPr kumimoji="1" lang="ja-JP" altLang="en-US" sz="1400" dirty="0">
              <a:latin typeface="Meiryo UI" panose="020B0604030504040204" pitchFamily="50" charset="-128"/>
              <a:ea typeface="Meiryo UI" panose="020B0604030504040204" pitchFamily="50" charset="-128"/>
            </a:endParaRPr>
          </a:p>
        </p:txBody>
      </p:sp>
      <p:grpSp>
        <p:nvGrpSpPr>
          <p:cNvPr id="8" name="グループ化 7">
            <a:extLst>
              <a:ext uri="{FF2B5EF4-FFF2-40B4-BE49-F238E27FC236}">
                <a16:creationId xmlns:a16="http://schemas.microsoft.com/office/drawing/2014/main" id="{876EA868-E85E-429F-8C34-5ACFFF0D980E}"/>
              </a:ext>
            </a:extLst>
          </p:cNvPr>
          <p:cNvGrpSpPr/>
          <p:nvPr/>
        </p:nvGrpSpPr>
        <p:grpSpPr>
          <a:xfrm>
            <a:off x="1243895" y="2204864"/>
            <a:ext cx="7144529" cy="4006286"/>
            <a:chOff x="905423" y="2204864"/>
            <a:chExt cx="7144529" cy="4006286"/>
          </a:xfrm>
        </p:grpSpPr>
        <p:pic>
          <p:nvPicPr>
            <p:cNvPr id="3" name="図 2">
              <a:extLst>
                <a:ext uri="{FF2B5EF4-FFF2-40B4-BE49-F238E27FC236}">
                  <a16:creationId xmlns:a16="http://schemas.microsoft.com/office/drawing/2014/main" id="{B118E7E3-B8FA-4C6D-B5F3-3AC0975B59C7}"/>
                </a:ext>
              </a:extLst>
            </p:cNvPr>
            <p:cNvPicPr>
              <a:picLocks noChangeAspect="1"/>
            </p:cNvPicPr>
            <p:nvPr/>
          </p:nvPicPr>
          <p:blipFill>
            <a:blip r:embed="rId3"/>
            <a:stretch>
              <a:fillRect/>
            </a:stretch>
          </p:blipFill>
          <p:spPr>
            <a:xfrm>
              <a:off x="905423" y="2204864"/>
              <a:ext cx="6186857" cy="4006286"/>
            </a:xfrm>
            <a:prstGeom prst="rect">
              <a:avLst/>
            </a:prstGeom>
          </p:spPr>
        </p:pic>
        <p:cxnSp>
          <p:nvCxnSpPr>
            <p:cNvPr id="6" name="直線コネクタ 5">
              <a:extLst>
                <a:ext uri="{FF2B5EF4-FFF2-40B4-BE49-F238E27FC236}">
                  <a16:creationId xmlns:a16="http://schemas.microsoft.com/office/drawing/2014/main" id="{E2B84504-7DC3-4BBF-9359-272502EF1155}"/>
                </a:ext>
              </a:extLst>
            </p:cNvPr>
            <p:cNvCxnSpPr/>
            <p:nvPr/>
          </p:nvCxnSpPr>
          <p:spPr bwMode="auto">
            <a:xfrm>
              <a:off x="2268000" y="3600000"/>
              <a:ext cx="20520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9923920D-82C4-4362-818B-7FE337DD4A4E}"/>
                </a:ext>
              </a:extLst>
            </p:cNvPr>
            <p:cNvCxnSpPr/>
            <p:nvPr/>
          </p:nvCxnSpPr>
          <p:spPr bwMode="auto">
            <a:xfrm>
              <a:off x="2267744" y="4356000"/>
              <a:ext cx="36360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2" name="直線コネクタ 21">
              <a:extLst>
                <a:ext uri="{FF2B5EF4-FFF2-40B4-BE49-F238E27FC236}">
                  <a16:creationId xmlns:a16="http://schemas.microsoft.com/office/drawing/2014/main" id="{8B4421A3-20E4-4B99-AD8A-7798D4089D8F}"/>
                </a:ext>
              </a:extLst>
            </p:cNvPr>
            <p:cNvCxnSpPr/>
            <p:nvPr/>
          </p:nvCxnSpPr>
          <p:spPr bwMode="auto">
            <a:xfrm>
              <a:off x="2268000" y="5202000"/>
              <a:ext cx="22680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1A814DF0-BE44-4AAE-B93E-8F695D85BE41}"/>
                </a:ext>
              </a:extLst>
            </p:cNvPr>
            <p:cNvCxnSpPr/>
            <p:nvPr/>
          </p:nvCxnSpPr>
          <p:spPr bwMode="auto">
            <a:xfrm>
              <a:off x="2268000" y="5904000"/>
              <a:ext cx="24480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7" name="吹き出し: 角を丸めた四角形 6">
              <a:extLst>
                <a:ext uri="{FF2B5EF4-FFF2-40B4-BE49-F238E27FC236}">
                  <a16:creationId xmlns:a16="http://schemas.microsoft.com/office/drawing/2014/main" id="{C74E3A57-CE92-4123-9DC8-228226B41A3C}"/>
                </a:ext>
              </a:extLst>
            </p:cNvPr>
            <p:cNvSpPr/>
            <p:nvPr/>
          </p:nvSpPr>
          <p:spPr bwMode="auto">
            <a:xfrm>
              <a:off x="7020000" y="3278494"/>
              <a:ext cx="1029952" cy="432048"/>
            </a:xfrm>
            <a:prstGeom prst="wedgeRoundRectCallout">
              <a:avLst>
                <a:gd name="adj1" fmla="val -87481"/>
                <a:gd name="adj2" fmla="val 9589"/>
                <a:gd name="adj3" fmla="val 16667"/>
              </a:avLst>
            </a:prstGeom>
            <a:solidFill>
              <a:srgbClr val="ED656B"/>
            </a:solidFill>
            <a:ln w="317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Meiryo UI" panose="020B0604030504040204" pitchFamily="50" charset="-128"/>
                  <a:ea typeface="Meiryo UI" panose="020B0604030504040204" pitchFamily="50" charset="-128"/>
                </a:rPr>
                <a:t>URL</a:t>
              </a:r>
              <a:r>
                <a:rPr lang="ja-JP" altLang="en-US" sz="1400" b="1" dirty="0">
                  <a:solidFill>
                    <a:schemeClr val="bg1"/>
                  </a:solidFill>
                  <a:latin typeface="Meiryo UI" panose="020B0604030504040204" pitchFamily="50" charset="-128"/>
                  <a:ea typeface="Meiryo UI" panose="020B0604030504040204" pitchFamily="50" charset="-128"/>
                </a:rPr>
                <a:t>リンク</a:t>
              </a:r>
            </a:p>
          </p:txBody>
        </p:sp>
        <p:sp>
          <p:nvSpPr>
            <p:cNvPr id="25" name="吹き出し: 角を丸めた四角形 24">
              <a:extLst>
                <a:ext uri="{FF2B5EF4-FFF2-40B4-BE49-F238E27FC236}">
                  <a16:creationId xmlns:a16="http://schemas.microsoft.com/office/drawing/2014/main" id="{29ED2161-914A-45BB-9904-CF231C45083F}"/>
                </a:ext>
              </a:extLst>
            </p:cNvPr>
            <p:cNvSpPr/>
            <p:nvPr/>
          </p:nvSpPr>
          <p:spPr bwMode="auto">
            <a:xfrm>
              <a:off x="7020000" y="4896000"/>
              <a:ext cx="1029952" cy="432048"/>
            </a:xfrm>
            <a:prstGeom prst="wedgeRoundRectCallout">
              <a:avLst>
                <a:gd name="adj1" fmla="val -87481"/>
                <a:gd name="adj2" fmla="val 9589"/>
                <a:gd name="adj3" fmla="val 16667"/>
              </a:avLst>
            </a:prstGeom>
            <a:solidFill>
              <a:srgbClr val="ED656B"/>
            </a:solidFill>
            <a:ln w="317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1" hangingPunct="1"/>
              <a:r>
                <a:rPr lang="en-US" altLang="ja-JP" sz="1400" b="1" dirty="0">
                  <a:solidFill>
                    <a:schemeClr val="bg1"/>
                  </a:solidFill>
                  <a:latin typeface="Meiryo UI" panose="020B0604030504040204" pitchFamily="50" charset="-128"/>
                  <a:ea typeface="Meiryo UI" panose="020B0604030504040204" pitchFamily="50" charset="-128"/>
                </a:rPr>
                <a:t>URL</a:t>
              </a:r>
              <a:r>
                <a:rPr lang="ja-JP" altLang="en-US" sz="1400" b="1" dirty="0">
                  <a:solidFill>
                    <a:schemeClr val="bg1"/>
                  </a:solidFill>
                  <a:latin typeface="Meiryo UI" panose="020B0604030504040204" pitchFamily="50" charset="-128"/>
                  <a:ea typeface="Meiryo UI" panose="020B0604030504040204" pitchFamily="50" charset="-128"/>
                </a:rPr>
                <a:t>リンク</a:t>
              </a:r>
            </a:p>
          </p:txBody>
        </p:sp>
        <p:sp>
          <p:nvSpPr>
            <p:cNvPr id="26" name="吹き出し: 角を丸めた四角形 25">
              <a:extLst>
                <a:ext uri="{FF2B5EF4-FFF2-40B4-BE49-F238E27FC236}">
                  <a16:creationId xmlns:a16="http://schemas.microsoft.com/office/drawing/2014/main" id="{AE2E0A6D-40A3-41BB-BD80-58C997944746}"/>
                </a:ext>
              </a:extLst>
            </p:cNvPr>
            <p:cNvSpPr/>
            <p:nvPr/>
          </p:nvSpPr>
          <p:spPr bwMode="auto">
            <a:xfrm>
              <a:off x="7020000" y="4104000"/>
              <a:ext cx="1029952" cy="432048"/>
            </a:xfrm>
            <a:prstGeom prst="wedgeRoundRectCallout">
              <a:avLst>
                <a:gd name="adj1" fmla="val -87481"/>
                <a:gd name="adj2" fmla="val 9589"/>
                <a:gd name="adj3" fmla="val 16667"/>
              </a:avLst>
            </a:prstGeom>
            <a:solidFill>
              <a:srgbClr val="ED656B"/>
            </a:solidFill>
            <a:ln w="317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1" hangingPunct="1"/>
              <a:r>
                <a:rPr lang="ja-JP" altLang="en-US" sz="1400" b="1" dirty="0">
                  <a:solidFill>
                    <a:schemeClr val="bg1"/>
                  </a:solidFill>
                  <a:latin typeface="Meiryo UI" panose="020B0604030504040204" pitchFamily="50" charset="-128"/>
                  <a:ea typeface="Meiryo UI" panose="020B0604030504040204" pitchFamily="50" charset="-128"/>
                </a:rPr>
                <a:t>添付ファイル</a:t>
              </a:r>
            </a:p>
          </p:txBody>
        </p:sp>
        <p:sp>
          <p:nvSpPr>
            <p:cNvPr id="27" name="吹き出し: 角を丸めた四角形 26">
              <a:extLst>
                <a:ext uri="{FF2B5EF4-FFF2-40B4-BE49-F238E27FC236}">
                  <a16:creationId xmlns:a16="http://schemas.microsoft.com/office/drawing/2014/main" id="{B57D8DD0-A6BA-416B-BB6D-F6BD9102F040}"/>
                </a:ext>
              </a:extLst>
            </p:cNvPr>
            <p:cNvSpPr/>
            <p:nvPr/>
          </p:nvSpPr>
          <p:spPr bwMode="auto">
            <a:xfrm>
              <a:off x="7020000" y="5616000"/>
              <a:ext cx="1029952" cy="432048"/>
            </a:xfrm>
            <a:prstGeom prst="wedgeRoundRectCallout">
              <a:avLst>
                <a:gd name="adj1" fmla="val -87481"/>
                <a:gd name="adj2" fmla="val 9589"/>
                <a:gd name="adj3" fmla="val 16667"/>
              </a:avLst>
            </a:prstGeom>
            <a:solidFill>
              <a:srgbClr val="ED656B"/>
            </a:solidFill>
            <a:ln w="317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1" hangingPunct="1"/>
              <a:r>
                <a:rPr lang="ja-JP" altLang="en-US" sz="1400" b="1" dirty="0">
                  <a:solidFill>
                    <a:schemeClr val="bg1"/>
                  </a:solidFill>
                  <a:latin typeface="Meiryo UI" panose="020B0604030504040204" pitchFamily="50" charset="-128"/>
                  <a:ea typeface="Meiryo UI" panose="020B0604030504040204" pitchFamily="50" charset="-128"/>
                </a:rPr>
                <a:t>添付ファイル</a:t>
              </a:r>
            </a:p>
          </p:txBody>
        </p:sp>
      </p:grpSp>
    </p:spTree>
    <p:extLst>
      <p:ext uri="{BB962C8B-B14F-4D97-AF65-F5344CB8AC3E}">
        <p14:creationId xmlns:p14="http://schemas.microsoft.com/office/powerpoint/2010/main" val="3134969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コンテンツ プレースホルダー 2">
            <a:extLst>
              <a:ext uri="{FF2B5EF4-FFF2-40B4-BE49-F238E27FC236}">
                <a16:creationId xmlns:a16="http://schemas.microsoft.com/office/drawing/2014/main" id="{8A6D0BB3-42DF-4BF3-B151-B31523E0D42E}"/>
              </a:ext>
            </a:extLst>
          </p:cNvPr>
          <p:cNvSpPr>
            <a:spLocks noGrp="1" noChangeArrowheads="1"/>
          </p:cNvSpPr>
          <p:nvPr>
            <p:ph idx="1"/>
          </p:nvPr>
        </p:nvSpPr>
        <p:spPr>
          <a:xfrm>
            <a:off x="251520" y="1412875"/>
            <a:ext cx="8784976" cy="4924425"/>
          </a:xfrm>
        </p:spPr>
        <p:txBody>
          <a:bodyPr/>
          <a:lstStyle/>
          <a:p>
            <a:pPr>
              <a:lnSpc>
                <a:spcPts val="2400"/>
              </a:lnSpc>
              <a:spcBef>
                <a:spcPts val="600"/>
              </a:spcBef>
              <a:buFont typeface="Wingdings" panose="05000000000000000000" pitchFamily="2" charset="2"/>
              <a:buChar char="l"/>
            </a:pPr>
            <a:r>
              <a:rPr lang="ja-JP" altLang="en-US" sz="2400" dirty="0">
                <a:latin typeface="メイリオ" panose="020B0604030504040204" pitchFamily="50" charset="-128"/>
              </a:rPr>
              <a:t>興味を引くファイル名で騙す</a:t>
            </a:r>
            <a:endParaRPr lang="en-US" altLang="ja-JP" sz="2400" dirty="0">
              <a:latin typeface="メイリオ" panose="020B0604030504040204" pitchFamily="50" charset="-128"/>
            </a:endParaRPr>
          </a:p>
          <a:p>
            <a:pPr>
              <a:lnSpc>
                <a:spcPts val="2400"/>
              </a:lnSpc>
              <a:spcBef>
                <a:spcPts val="2400"/>
              </a:spcBef>
              <a:buFont typeface="Wingdings" panose="05000000000000000000" pitchFamily="2" charset="2"/>
              <a:buChar char="l"/>
            </a:pPr>
            <a:r>
              <a:rPr lang="ja-JP" altLang="en-US" sz="2400" dirty="0">
                <a:latin typeface="メイリオ" panose="020B0604030504040204" pitchFamily="50" charset="-128"/>
              </a:rPr>
              <a:t>ファイルアイコン偽装で騙す</a:t>
            </a:r>
            <a:endParaRPr lang="en-US" altLang="ja-JP" sz="2400" dirty="0">
              <a:latin typeface="メイリオ" panose="020B0604030504040204" pitchFamily="50" charset="-128"/>
            </a:endParaRPr>
          </a:p>
          <a:p>
            <a:pPr marL="0" indent="0">
              <a:lnSpc>
                <a:spcPts val="2400"/>
              </a:lnSpc>
              <a:spcBef>
                <a:spcPts val="600"/>
              </a:spcBef>
              <a:buNone/>
              <a:tabLst>
                <a:tab pos="355600" algn="l"/>
                <a:tab pos="357188" algn="l"/>
              </a:tabLst>
            </a:pPr>
            <a:r>
              <a:rPr lang="en-US" altLang="ja-JP" sz="2400" dirty="0">
                <a:latin typeface="Meiryo UI" panose="020B0604030504040204" pitchFamily="50" charset="-128"/>
                <a:ea typeface="Meiryo UI" panose="020B0604030504040204" pitchFamily="50" charset="-128"/>
              </a:rPr>
              <a:t>	</a:t>
            </a:r>
            <a:r>
              <a:rPr lang="ja-JP" altLang="en-US" sz="2400" dirty="0">
                <a:latin typeface="Meiryo UI" panose="020B0604030504040204" pitchFamily="50" charset="-128"/>
                <a:ea typeface="Meiryo UI" panose="020B0604030504040204" pitchFamily="50" charset="-128"/>
              </a:rPr>
              <a:t>ドキュメントのアイコンを付けたアプリケーションファルなど</a:t>
            </a:r>
            <a:endParaRPr lang="en-US" altLang="ja-JP" sz="2400" dirty="0">
              <a:latin typeface="Meiryo UI" panose="020B0604030504040204" pitchFamily="50" charset="-128"/>
              <a:ea typeface="Meiryo UI" panose="020B0604030504040204" pitchFamily="50" charset="-128"/>
            </a:endParaRPr>
          </a:p>
          <a:p>
            <a:pPr>
              <a:lnSpc>
                <a:spcPts val="2400"/>
              </a:lnSpc>
              <a:spcBef>
                <a:spcPts val="2400"/>
              </a:spcBef>
              <a:buFont typeface="Wingdings" panose="05000000000000000000" pitchFamily="2" charset="2"/>
              <a:buChar char="l"/>
            </a:pPr>
            <a:r>
              <a:rPr lang="ja-JP" altLang="en-US" sz="2400" dirty="0">
                <a:latin typeface="メイリオ" panose="020B0604030504040204" pitchFamily="50" charset="-128"/>
              </a:rPr>
              <a:t>拡張子</a:t>
            </a:r>
            <a:r>
              <a:rPr lang="en-US" altLang="ja-JP" sz="2400" baseline="30000" dirty="0">
                <a:latin typeface="メイリオ" panose="020B0604030504040204" pitchFamily="50" charset="-128"/>
              </a:rPr>
              <a:t>※1</a:t>
            </a:r>
            <a:r>
              <a:rPr lang="ja-JP" altLang="en-US" sz="2400" dirty="0">
                <a:latin typeface="メイリオ" panose="020B0604030504040204" pitchFamily="50" charset="-128"/>
              </a:rPr>
              <a:t>が見分けにくいファイル名で騙す</a:t>
            </a:r>
            <a:endParaRPr lang="en-US" altLang="ja-JP" sz="2400" dirty="0">
              <a:latin typeface="メイリオ" panose="020B0604030504040204" pitchFamily="50" charset="-128"/>
            </a:endParaRPr>
          </a:p>
          <a:p>
            <a:pPr marL="0" indent="0">
              <a:lnSpc>
                <a:spcPts val="2400"/>
              </a:lnSpc>
              <a:spcBef>
                <a:spcPts val="600"/>
              </a:spcBef>
              <a:buNone/>
              <a:tabLst>
                <a:tab pos="355600" algn="l"/>
              </a:tabLst>
            </a:pPr>
            <a:r>
              <a:rPr lang="en-US" altLang="ja-JP" sz="2400" dirty="0">
                <a:latin typeface="Meiryo UI" panose="020B0604030504040204" pitchFamily="50" charset="-128"/>
                <a:ea typeface="Meiryo UI" panose="020B0604030504040204" pitchFamily="50" charset="-128"/>
              </a:rPr>
              <a:t>	</a:t>
            </a:r>
            <a:r>
              <a:rPr lang="ja-JP" altLang="en-US" sz="2400" dirty="0">
                <a:latin typeface="Meiryo UI" panose="020B0604030504040204" pitchFamily="50" charset="-128"/>
                <a:ea typeface="Meiryo UI" panose="020B0604030504040204" pitchFamily="50" charset="-128"/>
              </a:rPr>
              <a:t>本当の拡張子の前にたくさんの空白を入れたファイル名など</a:t>
            </a:r>
            <a:endParaRPr lang="en-US" altLang="ja-JP" sz="2400" dirty="0">
              <a:latin typeface="Meiryo UI" panose="020B0604030504040204" pitchFamily="50" charset="-128"/>
              <a:ea typeface="Meiryo UI" panose="020B0604030504040204" pitchFamily="50" charset="-128"/>
            </a:endParaRPr>
          </a:p>
          <a:p>
            <a:pPr>
              <a:lnSpc>
                <a:spcPts val="2400"/>
              </a:lnSpc>
              <a:spcBef>
                <a:spcPts val="2400"/>
              </a:spcBef>
              <a:buFont typeface="Wingdings" panose="05000000000000000000" pitchFamily="2" charset="2"/>
              <a:buChar char="l"/>
            </a:pPr>
            <a:r>
              <a:rPr lang="ja-JP" altLang="en-US" sz="2400" dirty="0">
                <a:latin typeface="メイリオ" panose="020B0604030504040204" pitchFamily="50" charset="-128"/>
              </a:rPr>
              <a:t>ファイル名の偽装で騙す</a:t>
            </a:r>
            <a:endParaRPr lang="en-US" altLang="ja-JP" sz="2400" dirty="0">
              <a:latin typeface="メイリオ" panose="020B0604030504040204" pitchFamily="50" charset="-128"/>
            </a:endParaRPr>
          </a:p>
          <a:p>
            <a:pPr marL="0" indent="0">
              <a:lnSpc>
                <a:spcPts val="2400"/>
              </a:lnSpc>
              <a:spcBef>
                <a:spcPts val="600"/>
              </a:spcBef>
              <a:buNone/>
              <a:tabLst>
                <a:tab pos="355600" algn="l"/>
              </a:tabLst>
            </a:pPr>
            <a:r>
              <a:rPr lang="en-US" altLang="ja-JP" sz="2400" dirty="0">
                <a:latin typeface="Meiryo UI" panose="020B0604030504040204" pitchFamily="50" charset="-128"/>
                <a:ea typeface="Meiryo UI" panose="020B0604030504040204" pitchFamily="50" charset="-128"/>
              </a:rPr>
              <a:t>	</a:t>
            </a:r>
            <a:r>
              <a:rPr lang="ja-JP" altLang="en-US" sz="2400" dirty="0">
                <a:latin typeface="Meiryo UI" panose="020B0604030504040204" pitchFamily="50" charset="-128"/>
                <a:ea typeface="Meiryo UI" panose="020B0604030504040204" pitchFamily="50" charset="-128"/>
              </a:rPr>
              <a:t>ファイル名に</a:t>
            </a:r>
            <a:r>
              <a:rPr lang="en-US" altLang="ja-JP" sz="2400" dirty="0">
                <a:latin typeface="Meiryo UI" panose="020B0604030504040204" pitchFamily="50" charset="-128"/>
                <a:ea typeface="Meiryo UI" panose="020B0604030504040204" pitchFamily="50" charset="-128"/>
              </a:rPr>
              <a:t>RLO</a:t>
            </a:r>
            <a:r>
              <a:rPr lang="en-US" altLang="ja-JP" sz="2400" baseline="30000" dirty="0">
                <a:latin typeface="Meiryo UI" panose="020B0604030504040204" pitchFamily="50" charset="-128"/>
                <a:ea typeface="Meiryo UI" panose="020B0604030504040204" pitchFamily="50" charset="-128"/>
              </a:rPr>
              <a:t>※2</a:t>
            </a:r>
            <a:r>
              <a:rPr lang="ja-JP" altLang="en-US" sz="2400" dirty="0">
                <a:latin typeface="Meiryo UI" panose="020B0604030504040204" pitchFamily="50" charset="-128"/>
                <a:ea typeface="Meiryo UI" panose="020B0604030504040204" pitchFamily="50" charset="-128"/>
              </a:rPr>
              <a:t>を使用など</a:t>
            </a:r>
            <a:endParaRPr lang="en-US" altLang="ja-JP" sz="2400" dirty="0">
              <a:latin typeface="Meiryo UI" panose="020B0604030504040204" pitchFamily="50" charset="-128"/>
              <a:ea typeface="Meiryo UI" panose="020B0604030504040204" pitchFamily="50" charset="-128"/>
            </a:endParaRPr>
          </a:p>
          <a:p>
            <a:pPr>
              <a:spcBef>
                <a:spcPts val="1800"/>
              </a:spcBef>
              <a:buSzPct val="150000"/>
              <a:buFont typeface="Wingdings" panose="05000000000000000000" pitchFamily="2" charset="2"/>
              <a:buChar char="Ø"/>
            </a:pPr>
            <a:r>
              <a:rPr lang="ja-JP" altLang="en-US" sz="2400" b="1" dirty="0">
                <a:solidFill>
                  <a:srgbClr val="ED656B"/>
                </a:solidFill>
                <a:latin typeface="メイリオ" panose="020B0604030504040204" pitchFamily="50" charset="-128"/>
                <a:ea typeface="メイリオ" panose="020B0604030504040204" pitchFamily="50" charset="-128"/>
              </a:rPr>
              <a:t>ファイルの拡張子は常に見えるようにしておきましょう</a:t>
            </a:r>
            <a:r>
              <a:rPr lang="en-US" altLang="ja-JP" sz="2400" b="1" dirty="0">
                <a:solidFill>
                  <a:srgbClr val="ED656B"/>
                </a:solidFill>
                <a:latin typeface="メイリオ" panose="020B0604030504040204" pitchFamily="50" charset="-128"/>
                <a:ea typeface="メイリオ" panose="020B0604030504040204" pitchFamily="50" charset="-128"/>
              </a:rPr>
              <a:t>!!</a:t>
            </a:r>
          </a:p>
        </p:txBody>
      </p:sp>
      <p:sp>
        <p:nvSpPr>
          <p:cNvPr id="71682" name="タイトル 1">
            <a:extLst>
              <a:ext uri="{FF2B5EF4-FFF2-40B4-BE49-F238E27FC236}">
                <a16:creationId xmlns:a16="http://schemas.microsoft.com/office/drawing/2014/main" id="{263897CA-1EEC-4382-BA44-B2D8396396EE}"/>
              </a:ext>
            </a:extLst>
          </p:cNvPr>
          <p:cNvSpPr>
            <a:spLocks noGrp="1" noChangeArrowheads="1"/>
          </p:cNvSpPr>
          <p:nvPr>
            <p:ph type="title"/>
          </p:nvPr>
        </p:nvSpPr>
        <p:spPr>
          <a:xfrm>
            <a:off x="255233" y="260648"/>
            <a:ext cx="8064698" cy="993775"/>
          </a:xfrm>
        </p:spPr>
        <p:txBody>
          <a:bodyPr/>
          <a:lstStyle/>
          <a:p>
            <a:r>
              <a:rPr lang="ja-JP" altLang="en-US" b="1" dirty="0">
                <a:latin typeface="メイリオ" panose="020B0604030504040204" pitchFamily="50" charset="-128"/>
                <a:ea typeface="メイリオ" panose="020B0604030504040204" pitchFamily="50" charset="-128"/>
              </a:rPr>
              <a:t>添付ファイルを開かせる手口</a:t>
            </a:r>
          </a:p>
        </p:txBody>
      </p:sp>
      <p:sp>
        <p:nvSpPr>
          <p:cNvPr id="5" name="テキスト ボックス 4">
            <a:extLst>
              <a:ext uri="{FF2B5EF4-FFF2-40B4-BE49-F238E27FC236}">
                <a16:creationId xmlns:a16="http://schemas.microsoft.com/office/drawing/2014/main" id="{D71DD7A2-0B5A-46A0-9E63-32A087BD52DB}"/>
              </a:ext>
            </a:extLst>
          </p:cNvPr>
          <p:cNvSpPr txBox="1"/>
          <p:nvPr/>
        </p:nvSpPr>
        <p:spPr>
          <a:xfrm>
            <a:off x="260652" y="5745364"/>
            <a:ext cx="9001000" cy="584775"/>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※1</a:t>
            </a:r>
            <a:r>
              <a:rPr lang="ja-JP" altLang="en-US" sz="1600" b="1" dirty="0">
                <a:latin typeface="Meiryo UI" panose="020B0604030504040204" pitchFamily="50" charset="-128"/>
                <a:ea typeface="Meiryo UI" panose="020B0604030504040204" pitchFamily="50" charset="-128"/>
              </a:rPr>
              <a:t> 拡張子 </a:t>
            </a:r>
            <a:r>
              <a:rPr lang="ja-JP" altLang="en-US" sz="1600" dirty="0">
                <a:latin typeface="Meiryo UI" panose="020B0604030504040204" pitchFamily="50" charset="-128"/>
                <a:ea typeface="Meiryo UI" panose="020B0604030504040204" pitchFamily="50" charset="-128"/>
              </a:rPr>
              <a:t>ファイルの種類を表す </a:t>
            </a:r>
            <a:r>
              <a:rPr lang="en-US" altLang="ja-JP" sz="1600" dirty="0">
                <a:latin typeface="Meiryo UI" panose="020B0604030504040204" pitchFamily="50" charset="-128"/>
                <a:ea typeface="Meiryo UI" panose="020B0604030504040204" pitchFamily="50" charset="-128"/>
              </a:rPr>
              <a:t>.exe </a:t>
            </a:r>
            <a:r>
              <a:rPr lang="ja-JP" altLang="en-US" sz="1600" dirty="0">
                <a:latin typeface="Meiryo UI" panose="020B0604030504040204" pitchFamily="50" charset="-128"/>
                <a:ea typeface="Meiryo UI" panose="020B0604030504040204" pitchFamily="50" charset="-128"/>
              </a:rPr>
              <a:t>は実行プログラム </a:t>
            </a:r>
            <a:r>
              <a:rPr lang="en-US" altLang="ja-JP" sz="1600" dirty="0">
                <a:latin typeface="Meiryo UI" panose="020B0604030504040204" pitchFamily="50" charset="-128"/>
                <a:ea typeface="Meiryo UI" panose="020B0604030504040204" pitchFamily="50" charset="-128"/>
              </a:rPr>
              <a:t>.txt </a:t>
            </a:r>
            <a:r>
              <a:rPr lang="ja-JP" altLang="en-US" sz="1600" dirty="0">
                <a:latin typeface="Meiryo UI" panose="020B0604030504040204" pitchFamily="50" charset="-128"/>
                <a:ea typeface="Meiryo UI" panose="020B0604030504040204" pitchFamily="50" charset="-128"/>
              </a:rPr>
              <a:t>はテキストファイル</a:t>
            </a:r>
            <a:endParaRPr lang="en-US" altLang="ja-JP" sz="1600" dirty="0">
              <a:latin typeface="Meiryo UI" panose="020B0604030504040204" pitchFamily="50" charset="-128"/>
              <a:ea typeface="Meiryo UI" panose="020B0604030504040204" pitchFamily="50" charset="-128"/>
            </a:endParaRPr>
          </a:p>
          <a:p>
            <a:r>
              <a:rPr lang="en-US" altLang="ja-JP" sz="1600" b="1" dirty="0">
                <a:latin typeface="Meiryo UI" panose="020B0604030504040204" pitchFamily="50" charset="-128"/>
                <a:ea typeface="Meiryo UI" panose="020B0604030504040204" pitchFamily="50" charset="-128"/>
              </a:rPr>
              <a:t>※2</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RLO(Right-to-Left Override)</a:t>
            </a:r>
            <a:r>
              <a:rPr lang="en-US" altLang="ja-JP" sz="1600" dirty="0">
                <a:latin typeface="Meiryo UI" panose="020B0604030504040204" pitchFamily="50" charset="-128"/>
                <a:ea typeface="Meiryo UI" panose="020B0604030504040204" pitchFamily="50" charset="-128"/>
              </a:rPr>
              <a:t>Unicode</a:t>
            </a:r>
            <a:r>
              <a:rPr lang="ja-JP" altLang="en-US" sz="1600" dirty="0">
                <a:latin typeface="Meiryo UI" panose="020B0604030504040204" pitchFamily="50" charset="-128"/>
                <a:ea typeface="Meiryo UI" panose="020B0604030504040204" pitchFamily="50" charset="-128"/>
              </a:rPr>
              <a:t>の制御記号で文字の流れを右から左の向きに書き換える</a:t>
            </a:r>
          </a:p>
        </p:txBody>
      </p:sp>
      <p:pic>
        <p:nvPicPr>
          <p:cNvPr id="2" name="図 1">
            <a:extLst>
              <a:ext uri="{FF2B5EF4-FFF2-40B4-BE49-F238E27FC236}">
                <a16:creationId xmlns:a16="http://schemas.microsoft.com/office/drawing/2014/main" id="{3E9DAF7B-BFF1-4B01-A826-F85278359A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48000" y="2330148"/>
            <a:ext cx="419048" cy="433448"/>
          </a:xfrm>
          <a:prstGeom prst="rect">
            <a:avLst/>
          </a:prstGeom>
        </p:spPr>
      </p:pic>
      <p:sp>
        <p:nvSpPr>
          <p:cNvPr id="4" name="吹き出し: 角を丸めた四角形 3">
            <a:extLst>
              <a:ext uri="{FF2B5EF4-FFF2-40B4-BE49-F238E27FC236}">
                <a16:creationId xmlns:a16="http://schemas.microsoft.com/office/drawing/2014/main" id="{1640BB53-1210-47A7-8A67-60DCC906F856}"/>
              </a:ext>
            </a:extLst>
          </p:cNvPr>
          <p:cNvSpPr/>
          <p:nvPr/>
        </p:nvSpPr>
        <p:spPr bwMode="auto">
          <a:xfrm>
            <a:off x="7380312" y="2276872"/>
            <a:ext cx="1008000" cy="540000"/>
          </a:xfrm>
          <a:prstGeom prst="wedgeRoundRectCallout">
            <a:avLst>
              <a:gd name="adj1" fmla="val -62077"/>
              <a:gd name="adj2" fmla="val 11347"/>
              <a:gd name="adj3" fmla="val 16667"/>
            </a:avLst>
          </a:prstGeom>
          <a:noFill/>
          <a:ln w="317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eaLnBrk="1" hangingPunct="1"/>
            <a:r>
              <a:rPr lang="ja-JP" altLang="en-US" sz="2400" b="1" dirty="0">
                <a:solidFill>
                  <a:srgbClr val="FF0000"/>
                </a:solidFill>
                <a:latin typeface="Meiryo UI" panose="020B0604030504040204" pitchFamily="50" charset="-128"/>
                <a:ea typeface="Meiryo UI" panose="020B0604030504040204" pitchFamily="50" charset="-128"/>
              </a:rPr>
              <a:t>例</a:t>
            </a:r>
          </a:p>
        </p:txBody>
      </p:sp>
    </p:spTree>
    <p:extLst>
      <p:ext uri="{BB962C8B-B14F-4D97-AF65-F5344CB8AC3E}">
        <p14:creationId xmlns:p14="http://schemas.microsoft.com/office/powerpoint/2010/main" val="3598361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タイトル 1">
            <a:extLst>
              <a:ext uri="{FF2B5EF4-FFF2-40B4-BE49-F238E27FC236}">
                <a16:creationId xmlns:a16="http://schemas.microsoft.com/office/drawing/2014/main" id="{31E06682-DCA1-4728-83A1-31BB5518D073}"/>
              </a:ext>
            </a:extLst>
          </p:cNvPr>
          <p:cNvSpPr>
            <a:spLocks noGrp="1" noChangeArrowheads="1"/>
          </p:cNvSpPr>
          <p:nvPr>
            <p:ph type="title"/>
          </p:nvPr>
        </p:nvSpPr>
        <p:spPr>
          <a:xfrm>
            <a:off x="179512" y="267888"/>
            <a:ext cx="8136904" cy="993775"/>
          </a:xfrm>
        </p:spPr>
        <p:txBody>
          <a:bodyPr/>
          <a:lstStyle/>
          <a:p>
            <a:r>
              <a:rPr lang="ja-JP" altLang="en-US" b="1" dirty="0">
                <a:latin typeface="メイリオ" panose="020B0604030504040204" pitchFamily="50" charset="-128"/>
                <a:ea typeface="メイリオ" panose="020B0604030504040204" pitchFamily="50" charset="-128"/>
              </a:rPr>
              <a:t>ファイルの拡張子を見えるようにする</a:t>
            </a:r>
          </a:p>
        </p:txBody>
      </p:sp>
      <p:sp>
        <p:nvSpPr>
          <p:cNvPr id="6" name="コンテンツ プレースホルダー 2">
            <a:extLst>
              <a:ext uri="{FF2B5EF4-FFF2-40B4-BE49-F238E27FC236}">
                <a16:creationId xmlns:a16="http://schemas.microsoft.com/office/drawing/2014/main" id="{9E376885-40DE-44AE-8F6C-581CD9C25981}"/>
              </a:ext>
            </a:extLst>
          </p:cNvPr>
          <p:cNvSpPr txBox="1">
            <a:spLocks noChangeArrowheads="1"/>
          </p:cNvSpPr>
          <p:nvPr/>
        </p:nvSpPr>
        <p:spPr bwMode="auto">
          <a:xfrm>
            <a:off x="395537" y="1456903"/>
            <a:ext cx="7920879"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mn-lt"/>
                <a:ea typeface="+mn-ea"/>
              </a:defRPr>
            </a:lvl5pPr>
            <a:lvl6pPr marL="25146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9pPr>
          </a:lstStyle>
          <a:p>
            <a:pPr marL="0" indent="0">
              <a:buFontTx/>
              <a:buNone/>
            </a:pPr>
            <a:r>
              <a:rPr lang="en-US" altLang="ja-JP" sz="2400" kern="0" dirty="0">
                <a:latin typeface="メイリオ" panose="020B0604030504040204" pitchFamily="50" charset="-128"/>
                <a:ea typeface="メイリオ" panose="020B0604030504040204" pitchFamily="50" charset="-128"/>
              </a:rPr>
              <a:t>【Windows8</a:t>
            </a:r>
            <a:r>
              <a:rPr lang="ja-JP" altLang="en-US" sz="2400" kern="0" dirty="0">
                <a:latin typeface="メイリオ" panose="020B0604030504040204" pitchFamily="50" charset="-128"/>
                <a:ea typeface="メイリオ" panose="020B0604030504040204" pitchFamily="50" charset="-128"/>
              </a:rPr>
              <a:t>以降</a:t>
            </a:r>
            <a:r>
              <a:rPr lang="en-US" altLang="ja-JP" sz="2400" kern="0" dirty="0">
                <a:latin typeface="メイリオ" panose="020B0604030504040204" pitchFamily="50" charset="-128"/>
                <a:ea typeface="メイリオ" panose="020B0604030504040204" pitchFamily="50" charset="-128"/>
              </a:rPr>
              <a:t>】</a:t>
            </a:r>
          </a:p>
          <a:p>
            <a:pPr marL="0" indent="0">
              <a:buFontTx/>
              <a:buNone/>
            </a:pPr>
            <a:r>
              <a:rPr lang="ja-JP" altLang="en-US" sz="2400" dirty="0">
                <a:latin typeface="メイリオ" panose="020B0604030504040204" pitchFamily="50" charset="-128"/>
                <a:ea typeface="メイリオ" panose="020B0604030504040204" pitchFamily="50" charset="-128"/>
              </a:rPr>
              <a:t>エクスプローラー 表示</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タブ</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ファイル名拡張子</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に、</a:t>
            </a:r>
            <a:r>
              <a:rPr lang="ja-JP" altLang="en-US" sz="2400" b="1" dirty="0">
                <a:solidFill>
                  <a:srgbClr val="ED656B"/>
                </a:solidFill>
                <a:latin typeface="メイリオ" panose="020B0604030504040204" pitchFamily="50" charset="-128"/>
                <a:ea typeface="メイリオ" panose="020B0604030504040204" pitchFamily="50" charset="-128"/>
              </a:rPr>
              <a:t>チェックを入れる</a:t>
            </a:r>
            <a:r>
              <a:rPr lang="ja-JP" altLang="en-US" sz="2400" dirty="0">
                <a:latin typeface="メイリオ" panose="020B0604030504040204" pitchFamily="50" charset="-128"/>
                <a:ea typeface="メイリオ" panose="020B0604030504040204" pitchFamily="50" charset="-128"/>
              </a:rPr>
              <a:t>　</a:t>
            </a:r>
            <a:r>
              <a:rPr lang="ja-JP" altLang="en-US" sz="2400" kern="0" dirty="0">
                <a:solidFill>
                  <a:srgbClr val="FF0000"/>
                </a:solidFill>
                <a:latin typeface="メイリオ" panose="020B0604030504040204" pitchFamily="50" charset="-128"/>
                <a:ea typeface="メイリオ" panose="020B0604030504040204" pitchFamily="50" charset="-128"/>
              </a:rPr>
              <a:t>　</a:t>
            </a:r>
          </a:p>
        </p:txBody>
      </p:sp>
      <p:grpSp>
        <p:nvGrpSpPr>
          <p:cNvPr id="4" name="グループ化 3">
            <a:extLst>
              <a:ext uri="{FF2B5EF4-FFF2-40B4-BE49-F238E27FC236}">
                <a16:creationId xmlns:a16="http://schemas.microsoft.com/office/drawing/2014/main" id="{670DC7B7-2BDE-4A2F-A700-45ABB7255B8B}"/>
              </a:ext>
            </a:extLst>
          </p:cNvPr>
          <p:cNvGrpSpPr/>
          <p:nvPr/>
        </p:nvGrpSpPr>
        <p:grpSpPr>
          <a:xfrm>
            <a:off x="395536" y="3140968"/>
            <a:ext cx="8507012" cy="2391109"/>
            <a:chOff x="395536" y="2961631"/>
            <a:chExt cx="8507012" cy="2391109"/>
          </a:xfrm>
        </p:grpSpPr>
        <p:pic>
          <p:nvPicPr>
            <p:cNvPr id="16" name="図 15">
              <a:extLst>
                <a:ext uri="{FF2B5EF4-FFF2-40B4-BE49-F238E27FC236}">
                  <a16:creationId xmlns:a16="http://schemas.microsoft.com/office/drawing/2014/main" id="{78080247-8AC2-4EAC-825F-107F4D9523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536" y="2961631"/>
              <a:ext cx="8507012" cy="2391109"/>
            </a:xfrm>
            <a:prstGeom prst="rect">
              <a:avLst/>
            </a:prstGeom>
            <a:effectLst>
              <a:glow rad="63500">
                <a:schemeClr val="accent4">
                  <a:satMod val="175000"/>
                  <a:alpha val="40000"/>
                </a:schemeClr>
              </a:glow>
            </a:effectLst>
          </p:spPr>
        </p:pic>
        <p:sp>
          <p:nvSpPr>
            <p:cNvPr id="23" name="四角形: 角を丸くする 22">
              <a:extLst>
                <a:ext uri="{FF2B5EF4-FFF2-40B4-BE49-F238E27FC236}">
                  <a16:creationId xmlns:a16="http://schemas.microsoft.com/office/drawing/2014/main" id="{00B9AFCE-431B-42F3-886C-F062F9682A41}"/>
                </a:ext>
              </a:extLst>
            </p:cNvPr>
            <p:cNvSpPr/>
            <p:nvPr/>
          </p:nvSpPr>
          <p:spPr bwMode="auto">
            <a:xfrm>
              <a:off x="7632000" y="3456000"/>
              <a:ext cx="1080000" cy="180000"/>
            </a:xfrm>
            <a:prstGeom prst="roundRect">
              <a:avLst/>
            </a:prstGeom>
            <a:noFill/>
            <a:ln w="254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4" name="矢印: 下 23">
              <a:extLst>
                <a:ext uri="{FF2B5EF4-FFF2-40B4-BE49-F238E27FC236}">
                  <a16:creationId xmlns:a16="http://schemas.microsoft.com/office/drawing/2014/main" id="{9E46E2B5-84B8-40DD-88BC-2C4AEAC236A6}"/>
                </a:ext>
              </a:extLst>
            </p:cNvPr>
            <p:cNvSpPr/>
            <p:nvPr/>
          </p:nvSpPr>
          <p:spPr bwMode="auto">
            <a:xfrm rot="18946238">
              <a:off x="7261148" y="3064112"/>
              <a:ext cx="279671" cy="479290"/>
            </a:xfrm>
            <a:prstGeom prst="downArrow">
              <a:avLst/>
            </a:prstGeom>
            <a:solidFill>
              <a:srgbClr val="FF0000"/>
            </a:solidFill>
            <a:ln w="9525" cap="flat" cmpd="sng" algn="ctr">
              <a:noFill/>
              <a:prstDash val="solid"/>
              <a:round/>
              <a:headEnd type="none" w="med" len="med"/>
              <a:tailEnd type="none" w="med" len="med"/>
            </a:ln>
            <a:effectLst>
              <a:outerShdw blurRad="50800" dist="38100" dir="13500000" algn="b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497794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182CEA08-4735-4082-88F6-AEBC86B26D3F}"/>
              </a:ext>
            </a:extLst>
          </p:cNvPr>
          <p:cNvSpPr>
            <a:spLocks noGrp="1" noChangeArrowheads="1"/>
          </p:cNvSpPr>
          <p:nvPr>
            <p:ph idx="1"/>
          </p:nvPr>
        </p:nvSpPr>
        <p:spPr>
          <a:xfrm>
            <a:off x="498474" y="1412875"/>
            <a:ext cx="8394006" cy="1453515"/>
          </a:xfrm>
        </p:spPr>
        <p:txBody>
          <a:bodyPr/>
          <a:lstStyle/>
          <a:p>
            <a:pPr>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個人情報保護法では委託先の監督が求められています。</a:t>
            </a:r>
            <a:endParaRPr lang="en-US" altLang="ja-JP" sz="2400" dirty="0">
              <a:latin typeface="メイリオ" panose="020B0604030504040204" pitchFamily="50" charset="-128"/>
              <a:ea typeface="メイリオ" panose="020B0604030504040204" pitchFamily="50" charset="-128"/>
            </a:endParaRPr>
          </a:p>
          <a:p>
            <a:pPr>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顧客や取引先から見て自社が委託先に該当する場合は、</a:t>
            </a:r>
            <a:r>
              <a:rPr lang="ja-JP" altLang="en-US" sz="2400" dirty="0"/>
              <a:t>「</a:t>
            </a:r>
            <a:r>
              <a:rPr lang="ja-JP" altLang="en-US" sz="2400" dirty="0">
                <a:latin typeface="メイリオ" panose="020B0604030504040204" pitchFamily="50" charset="-128"/>
                <a:ea typeface="メイリオ" panose="020B0604030504040204" pitchFamily="50" charset="-128"/>
              </a:rPr>
              <a:t>監督」される立場にあります</a:t>
            </a:r>
            <a:r>
              <a:rPr lang="ja-JP" altLang="en-US" sz="2400" dirty="0">
                <a:latin typeface="メイリオ" panose="020B0604030504040204" pitchFamily="50" charset="-128"/>
              </a:rPr>
              <a:t>。</a:t>
            </a:r>
            <a:endParaRPr lang="en-US" altLang="ja-JP" sz="2400" dirty="0">
              <a:latin typeface="メイリオ" panose="020B0604030504040204" pitchFamily="50" charset="-128"/>
            </a:endParaRPr>
          </a:p>
          <a:p>
            <a:pPr marL="0" indent="0">
              <a:buNone/>
            </a:pPr>
            <a:endParaRPr lang="ja-JP" altLang="en-US" sz="2000" dirty="0">
              <a:solidFill>
                <a:srgbClr val="FF0000"/>
              </a:solidFill>
              <a:latin typeface="メイリオ" panose="020B0604030504040204" pitchFamily="50" charset="-128"/>
            </a:endParaRPr>
          </a:p>
        </p:txBody>
      </p:sp>
      <p:sp>
        <p:nvSpPr>
          <p:cNvPr id="15362" name="タイトル 1">
            <a:extLst>
              <a:ext uri="{FF2B5EF4-FFF2-40B4-BE49-F238E27FC236}">
                <a16:creationId xmlns:a16="http://schemas.microsoft.com/office/drawing/2014/main" id="{DD94AE24-9CCA-4D70-8F8C-09C04AD86BA5}"/>
              </a:ext>
            </a:extLst>
          </p:cNvPr>
          <p:cNvSpPr>
            <a:spLocks noGrp="1" noChangeArrowheads="1"/>
          </p:cNvSpPr>
          <p:nvPr>
            <p:ph type="title"/>
          </p:nvPr>
        </p:nvSpPr>
        <p:spPr>
          <a:xfrm>
            <a:off x="539750" y="260350"/>
            <a:ext cx="7704658" cy="993775"/>
          </a:xfrm>
        </p:spPr>
        <p:txBody>
          <a:bodyPr/>
          <a:lstStyle/>
          <a:p>
            <a:r>
              <a:rPr lang="ja-JP" altLang="en-US" b="1" dirty="0"/>
              <a:t>責任</a:t>
            </a:r>
            <a:r>
              <a:rPr lang="ja-JP" altLang="en-US" b="1" dirty="0">
                <a:latin typeface="メイリオ" panose="020B0604030504040204" pitchFamily="50" charset="-128"/>
                <a:ea typeface="メイリオ" panose="020B0604030504040204" pitchFamily="50" charset="-128"/>
              </a:rPr>
              <a:t>や義務はあるの？</a:t>
            </a:r>
          </a:p>
        </p:txBody>
      </p:sp>
      <p:sp>
        <p:nvSpPr>
          <p:cNvPr id="2" name="四角形: メモ 1">
            <a:extLst>
              <a:ext uri="{FF2B5EF4-FFF2-40B4-BE49-F238E27FC236}">
                <a16:creationId xmlns:a16="http://schemas.microsoft.com/office/drawing/2014/main" id="{6923856B-3C53-42D8-A3ED-EE445EFEB688}"/>
              </a:ext>
            </a:extLst>
          </p:cNvPr>
          <p:cNvSpPr/>
          <p:nvPr/>
        </p:nvSpPr>
        <p:spPr bwMode="auto">
          <a:xfrm>
            <a:off x="612000" y="3168632"/>
            <a:ext cx="8280000" cy="2880000"/>
          </a:xfrm>
          <a:prstGeom prst="foldedCorner">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1" hangingPunct="1"/>
            <a:r>
              <a:rPr lang="ja-JP" altLang="en-US" sz="1600" b="1" dirty="0">
                <a:latin typeface="Meiryo UI" panose="020B0604030504040204" pitchFamily="50" charset="-128"/>
                <a:ea typeface="Meiryo UI" panose="020B0604030504040204" pitchFamily="50" charset="-128"/>
              </a:rPr>
              <a:t>「個人情報保護法」</a:t>
            </a:r>
          </a:p>
          <a:p>
            <a:pPr eaLnBrk="1" hangingPunct="1"/>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委託先の監督</a:t>
            </a:r>
            <a:r>
              <a:rPr lang="en-US" altLang="ja-JP" sz="1600" b="1" dirty="0">
                <a:latin typeface="Meiryo UI" panose="020B0604030504040204" pitchFamily="50" charset="-128"/>
                <a:ea typeface="Meiryo UI" panose="020B0604030504040204" pitchFamily="50" charset="-128"/>
              </a:rPr>
              <a:t>)</a:t>
            </a:r>
            <a:endParaRPr lang="ja-JP" altLang="en-US" sz="1600" b="1" dirty="0">
              <a:latin typeface="Meiryo UI" panose="020B0604030504040204" pitchFamily="50" charset="-128"/>
              <a:ea typeface="Meiryo UI" panose="020B0604030504040204" pitchFamily="50" charset="-128"/>
            </a:endParaRPr>
          </a:p>
          <a:p>
            <a:pPr eaLnBrk="1" hangingPunct="1"/>
            <a:r>
              <a:rPr lang="ja-JP" altLang="en-US" sz="1600" dirty="0">
                <a:latin typeface="Meiryo UI" panose="020B0604030504040204" pitchFamily="50" charset="-128"/>
                <a:ea typeface="Meiryo UI" panose="020B0604030504040204" pitchFamily="50" charset="-128"/>
              </a:rPr>
              <a:t>第</a:t>
            </a:r>
            <a:r>
              <a:rPr lang="en-US" altLang="ja-JP" sz="1600" dirty="0">
                <a:latin typeface="Meiryo UI" panose="020B0604030504040204" pitchFamily="50" charset="-128"/>
                <a:ea typeface="Meiryo UI" panose="020B0604030504040204" pitchFamily="50" charset="-128"/>
              </a:rPr>
              <a:t>22</a:t>
            </a:r>
            <a:r>
              <a:rPr lang="ja-JP" altLang="en-US" sz="1600" dirty="0">
                <a:latin typeface="Meiryo UI" panose="020B0604030504040204" pitchFamily="50" charset="-128"/>
                <a:ea typeface="Meiryo UI" panose="020B0604030504040204" pitchFamily="50" charset="-128"/>
              </a:rPr>
              <a:t>条 個人情報取扱事業者は、個人データの取扱いの全部又は一部を委託する場合は、その取扱いを委託された個人データの安全管理が図られるよう、</a:t>
            </a:r>
            <a:r>
              <a:rPr lang="ja-JP" altLang="en-US" sz="1600" b="1" dirty="0">
                <a:solidFill>
                  <a:srgbClr val="ED656B"/>
                </a:solidFill>
                <a:latin typeface="Meiryo UI" panose="020B0604030504040204" pitchFamily="50" charset="-128"/>
                <a:ea typeface="Meiryo UI" panose="020B0604030504040204" pitchFamily="50" charset="-128"/>
              </a:rPr>
              <a:t>委託を受けた者に対する必要かつ適切な監督を行わなければならない。</a:t>
            </a:r>
            <a:endParaRPr lang="en-US" altLang="ja-JP" sz="1600" b="1" dirty="0">
              <a:solidFill>
                <a:srgbClr val="ED656B"/>
              </a:solidFill>
              <a:latin typeface="Meiryo UI" panose="020B0604030504040204" pitchFamily="50" charset="-128"/>
              <a:ea typeface="Meiryo UI" panose="020B0604030504040204" pitchFamily="50" charset="-128"/>
            </a:endParaRPr>
          </a:p>
          <a:p>
            <a:pPr eaLnBrk="1" hangingPunct="1"/>
            <a:endParaRPr lang="ja-JP" altLang="en-US" sz="1600" dirty="0">
              <a:latin typeface="Meiryo UI" panose="020B0604030504040204" pitchFamily="50" charset="-128"/>
              <a:ea typeface="Meiryo UI" panose="020B0604030504040204" pitchFamily="50" charset="-128"/>
            </a:endParaRPr>
          </a:p>
          <a:p>
            <a:pPr eaLnBrk="1" hangingPunct="1"/>
            <a:r>
              <a:rPr lang="ja-JP" altLang="en-US" sz="1600" b="1" dirty="0">
                <a:latin typeface="Meiryo UI" panose="020B0604030504040204" pitchFamily="50" charset="-128"/>
                <a:ea typeface="Meiryo UI" panose="020B0604030504040204" pitchFamily="50" charset="-128"/>
              </a:rPr>
              <a:t>「個人情報の保護に関する法律についてのガイドライン</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通則編</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a:t>
            </a:r>
          </a:p>
          <a:p>
            <a:pPr eaLnBrk="1" hangingPunct="1"/>
            <a:r>
              <a:rPr lang="ja-JP" altLang="en-US" sz="1600" dirty="0">
                <a:latin typeface="Meiryo UI" panose="020B0604030504040204" pitchFamily="50" charset="-128"/>
                <a:ea typeface="Meiryo UI" panose="020B0604030504040204" pitchFamily="50" charset="-128"/>
              </a:rPr>
              <a:t>次の</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から</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までに掲げる必要かつ適切な措置を講じなければならない</a:t>
            </a:r>
          </a:p>
          <a:p>
            <a:pPr eaLnBrk="1" hangingPunct="1"/>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適切な委託先の選定</a:t>
            </a:r>
          </a:p>
          <a:p>
            <a:pPr eaLnBrk="1" hangingPunct="1"/>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委託契約の締結</a:t>
            </a:r>
          </a:p>
          <a:p>
            <a:pPr eaLnBrk="1" hangingPunct="1"/>
            <a:r>
              <a:rPr lang="en-US" altLang="ja-JP" sz="1600" b="1" dirty="0">
                <a:solidFill>
                  <a:srgbClr val="ED656B"/>
                </a:solidFill>
                <a:latin typeface="Meiryo UI" panose="020B0604030504040204" pitchFamily="50" charset="-128"/>
                <a:ea typeface="Meiryo UI" panose="020B0604030504040204" pitchFamily="50" charset="-128"/>
              </a:rPr>
              <a:t>(3)</a:t>
            </a:r>
            <a:r>
              <a:rPr lang="ja-JP" altLang="en-US" sz="1600" b="1" dirty="0">
                <a:solidFill>
                  <a:srgbClr val="ED656B"/>
                </a:solidFill>
                <a:latin typeface="Meiryo UI" panose="020B0604030504040204" pitchFamily="50" charset="-128"/>
                <a:ea typeface="Meiryo UI" panose="020B0604030504040204" pitchFamily="50" charset="-128"/>
              </a:rPr>
              <a:t>委託先における個人データ取扱状況の把握</a:t>
            </a:r>
          </a:p>
        </p:txBody>
      </p:sp>
    </p:spTree>
    <p:extLst>
      <p:ext uri="{BB962C8B-B14F-4D97-AF65-F5344CB8AC3E}">
        <p14:creationId xmlns:p14="http://schemas.microsoft.com/office/powerpoint/2010/main" val="3347888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a:extLst>
              <a:ext uri="{FF2B5EF4-FFF2-40B4-BE49-F238E27FC236}">
                <a16:creationId xmlns:a16="http://schemas.microsoft.com/office/drawing/2014/main" id="{9F58E586-464F-41F5-BDF9-7D60E388491E}"/>
              </a:ext>
            </a:extLst>
          </p:cNvPr>
          <p:cNvSpPr>
            <a:spLocks noGrp="1" noChangeArrowheads="1"/>
          </p:cNvSpPr>
          <p:nvPr>
            <p:ph type="title"/>
          </p:nvPr>
        </p:nvSpPr>
        <p:spPr/>
        <p:txBody>
          <a:bodyPr/>
          <a:lstStyle/>
          <a:p>
            <a:r>
              <a:rPr lang="ja-JP" altLang="en-US" sz="4400" b="1" baseline="30000" dirty="0">
                <a:solidFill>
                  <a:srgbClr val="000000"/>
                </a:solidFill>
              </a:rPr>
              <a:t>診断編</a:t>
            </a:r>
            <a:r>
              <a:rPr lang="en-US" altLang="ja-JP" sz="4400" b="1" baseline="30000" dirty="0">
                <a:solidFill>
                  <a:srgbClr val="000000"/>
                </a:solidFill>
              </a:rPr>
              <a:t>№7 </a:t>
            </a:r>
            <a:r>
              <a:rPr lang="ja-JP" altLang="en-US" sz="4400" b="1" dirty="0">
                <a:solidFill>
                  <a:srgbClr val="000000"/>
                </a:solidFill>
                <a:ea typeface="メイリオ" panose="020B0604030504040204" pitchFamily="50" charset="-128"/>
              </a:rPr>
              <a:t>電子メールのルール</a:t>
            </a:r>
            <a:endParaRPr lang="ja-JP" altLang="en-US" b="1" dirty="0"/>
          </a:p>
        </p:txBody>
      </p:sp>
      <p:sp>
        <p:nvSpPr>
          <p:cNvPr id="106500" name="Rectangle 3">
            <a:extLst>
              <a:ext uri="{FF2B5EF4-FFF2-40B4-BE49-F238E27FC236}">
                <a16:creationId xmlns:a16="http://schemas.microsoft.com/office/drawing/2014/main" id="{62DA9F45-57B8-4EF6-994A-E53F976C274A}"/>
              </a:ext>
            </a:extLst>
          </p:cNvPr>
          <p:cNvSpPr>
            <a:spLocks noGrp="1" noChangeArrowheads="1"/>
          </p:cNvSpPr>
          <p:nvPr>
            <p:ph idx="1"/>
          </p:nvPr>
        </p:nvSpPr>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電子メールや</a:t>
            </a:r>
            <a:r>
              <a:rPr lang="en-US" altLang="ja-JP" sz="4000" b="1" dirty="0">
                <a:latin typeface="メイリオ" panose="020B0604030504040204" pitchFamily="50" charset="-128"/>
                <a:ea typeface="メイリオ" panose="020B0604030504040204" pitchFamily="50" charset="-128"/>
              </a:rPr>
              <a:t>FAX</a:t>
            </a:r>
            <a:r>
              <a:rPr lang="ja-JP" altLang="en-US" sz="4000" b="1" dirty="0" err="1">
                <a:latin typeface="メイリオ" panose="020B0604030504040204" pitchFamily="50" charset="-128"/>
                <a:ea typeface="メイリオ" panose="020B0604030504040204" pitchFamily="50" charset="-128"/>
              </a:rPr>
              <a:t>の宛</a:t>
            </a:r>
            <a:r>
              <a:rPr lang="ja-JP" altLang="en-US" sz="4000" b="1" dirty="0">
                <a:latin typeface="メイリオ" panose="020B0604030504040204" pitchFamily="50" charset="-128"/>
                <a:ea typeface="メイリオ" panose="020B0604030504040204" pitchFamily="50" charset="-128"/>
              </a:rPr>
              <a:t>先の送信</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ミスを防ぐ取り組みを実施して</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いますか？</a:t>
            </a:r>
          </a:p>
        </p:txBody>
      </p:sp>
    </p:spTree>
  </p:cSld>
  <p:clrMapOvr>
    <a:masterClrMapping/>
  </p:clrMapOvr>
  <p:transition>
    <p:cover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7D57289C-C8B4-4D83-939A-7440C1EE6C52}"/>
              </a:ext>
            </a:extLst>
          </p:cNvPr>
          <p:cNvSpPr>
            <a:spLocks noGrp="1" noChangeArrowheads="1"/>
          </p:cNvSpPr>
          <p:nvPr>
            <p:ph type="title"/>
          </p:nvPr>
        </p:nvSpPr>
        <p:spPr/>
        <p:txBody>
          <a:bodyPr/>
          <a:lstStyle/>
          <a:p>
            <a:pPr eaLnBrk="1" hangingPunct="1"/>
            <a:r>
              <a:rPr lang="ja-JP" altLang="en-US" b="1" dirty="0">
                <a:ea typeface="メイリオ" panose="020B0604030504040204" pitchFamily="50" charset="-128"/>
              </a:rPr>
              <a:t>宛先の送信ミスを防ぐ</a:t>
            </a:r>
          </a:p>
        </p:txBody>
      </p:sp>
      <p:sp>
        <p:nvSpPr>
          <p:cNvPr id="108547" name="Rectangle 3">
            <a:extLst>
              <a:ext uri="{FF2B5EF4-FFF2-40B4-BE49-F238E27FC236}">
                <a16:creationId xmlns:a16="http://schemas.microsoft.com/office/drawing/2014/main" id="{AC39F436-5B59-44B4-B892-45B1DE87733F}"/>
              </a:ext>
            </a:extLst>
          </p:cNvPr>
          <p:cNvSpPr>
            <a:spLocks noGrp="1" noChangeArrowheads="1"/>
          </p:cNvSpPr>
          <p:nvPr>
            <p:ph idx="1"/>
          </p:nvPr>
        </p:nvSpPr>
        <p:spPr>
          <a:xfrm>
            <a:off x="498474" y="1412875"/>
            <a:ext cx="8394005" cy="4924425"/>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電子メールや</a:t>
            </a:r>
            <a:r>
              <a:rPr lang="en-US" altLang="ja-JP" sz="2400" dirty="0">
                <a:latin typeface="メイリオ" panose="020B0604030504040204" pitchFamily="50" charset="-128"/>
              </a:rPr>
              <a:t>FAX</a:t>
            </a:r>
            <a:r>
              <a:rPr lang="ja-JP" altLang="en-US" sz="2400" dirty="0">
                <a:latin typeface="メイリオ" panose="020B0604030504040204" pitchFamily="50" charset="-128"/>
              </a:rPr>
              <a:t>の送り先を間違えて、他人に情報が漏えいしてしまう事故が続いています。電子メールや</a:t>
            </a:r>
            <a:r>
              <a:rPr lang="en-US" altLang="ja-JP" sz="2400" dirty="0">
                <a:latin typeface="メイリオ" panose="020B0604030504040204" pitchFamily="50" charset="-128"/>
              </a:rPr>
              <a:t>FAX</a:t>
            </a:r>
            <a:r>
              <a:rPr lang="ja-JP" altLang="en-US" sz="2400" dirty="0">
                <a:latin typeface="メイリオ" panose="020B0604030504040204" pitchFamily="50" charset="-128"/>
              </a:rPr>
              <a:t>は</a:t>
            </a:r>
            <a:r>
              <a:rPr lang="ja-JP" altLang="en-US" sz="2400" dirty="0">
                <a:solidFill>
                  <a:srgbClr val="ED656B"/>
                </a:solidFill>
                <a:latin typeface="メイリオ" panose="020B0604030504040204" pitchFamily="50" charset="-128"/>
              </a:rPr>
              <a:t>送り先とその指定方法を十分に確認</a:t>
            </a:r>
            <a:r>
              <a:rPr lang="ja-JP" altLang="en-US" sz="2400" dirty="0">
                <a:latin typeface="メイリオ" panose="020B0604030504040204" pitchFamily="50" charset="-128"/>
              </a:rPr>
              <a:t>するようにしましょう。</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誤送信を防ぐために以下を徹底しましょう。</a:t>
            </a:r>
            <a:endParaRPr lang="en-US" altLang="ja-JP" sz="2400" dirty="0">
              <a:latin typeface="メイリオ" panose="020B0604030504040204" pitchFamily="50" charset="-128"/>
            </a:endParaRPr>
          </a:p>
          <a:p>
            <a:pPr marL="631825" indent="-360363">
              <a:lnSpc>
                <a:spcPct val="90000"/>
              </a:lnSpc>
              <a:buFont typeface="Wingdings" panose="05000000000000000000" pitchFamily="2" charset="2"/>
              <a:buChar char="Ø"/>
            </a:pPr>
            <a:r>
              <a:rPr lang="ja-JP" altLang="en-US" sz="2400" dirty="0"/>
              <a:t>送信前に必ず宛先を目視確認する</a:t>
            </a:r>
          </a:p>
          <a:p>
            <a:pPr marL="631825" indent="-360363">
              <a:lnSpc>
                <a:spcPct val="90000"/>
              </a:lnSpc>
              <a:buFont typeface="Wingdings" panose="05000000000000000000" pitchFamily="2" charset="2"/>
              <a:buChar char="Ø"/>
            </a:pPr>
            <a:r>
              <a:rPr lang="ja-JP" altLang="en-US" sz="2400" dirty="0"/>
              <a:t>メーラーの設定で送信ボタンを押した後にも確認できるようにする</a:t>
            </a:r>
            <a:endParaRPr lang="en-US" altLang="ja-JP" sz="2400" dirty="0"/>
          </a:p>
          <a:p>
            <a:pPr marL="444500" indent="0">
              <a:lnSpc>
                <a:spcPct val="90000"/>
              </a:lnSpc>
              <a:buNone/>
            </a:pPr>
            <a:r>
              <a:rPr lang="ja-JP" altLang="en-US" sz="1600" b="1" dirty="0">
                <a:solidFill>
                  <a:srgbClr val="ED656B"/>
                </a:solidFill>
                <a:latin typeface="Meiryo UI" panose="020B0604030504040204" pitchFamily="50" charset="-128"/>
                <a:ea typeface="Meiryo UI" panose="020B0604030504040204" pitchFamily="50" charset="-128"/>
              </a:rPr>
              <a:t>誤送信防止機能の例</a:t>
            </a:r>
          </a:p>
          <a:p>
            <a:pPr lvl="1">
              <a:lnSpc>
                <a:spcPct val="90000"/>
              </a:lnSpc>
            </a:pPr>
            <a:r>
              <a:rPr lang="en-US" altLang="ja-JP" sz="1600" b="1" dirty="0">
                <a:latin typeface="Meiryo UI" panose="020B0604030504040204" pitchFamily="50" charset="-128"/>
                <a:ea typeface="Meiryo UI" panose="020B0604030504040204" pitchFamily="50" charset="-128"/>
              </a:rPr>
              <a:t>Microsoft</a:t>
            </a:r>
            <a:r>
              <a:rPr lang="ja-JP" altLang="en-US" sz="1600" b="1" dirty="0">
                <a:latin typeface="Meiryo UI" panose="020B0604030504040204" pitchFamily="50" charset="-128"/>
                <a:ea typeface="Meiryo UI" panose="020B0604030504040204" pitchFamily="50" charset="-128"/>
              </a:rPr>
              <a:t>社の</a:t>
            </a:r>
            <a:r>
              <a:rPr lang="en-US" altLang="ja-JP" sz="1600" b="1" dirty="0">
                <a:latin typeface="Meiryo UI" panose="020B0604030504040204" pitchFamily="50" charset="-128"/>
                <a:ea typeface="Meiryo UI" panose="020B0604030504040204" pitchFamily="50" charset="-128"/>
              </a:rPr>
              <a:t>Outlook</a:t>
            </a:r>
            <a:r>
              <a:rPr lang="ja-JP" altLang="en-US" sz="1600" dirty="0">
                <a:latin typeface="Meiryo UI" panose="020B0604030504040204" pitchFamily="50" charset="-128"/>
                <a:ea typeface="Meiryo UI" panose="020B0604030504040204" pitchFamily="50" charset="-128"/>
              </a:rPr>
              <a:t>は、オプションの送信設定で即時送信をしないようにする</a:t>
            </a:r>
            <a:endParaRPr lang="en-US" altLang="ja-JP" sz="1600" dirty="0">
              <a:latin typeface="Meiryo UI" panose="020B0604030504040204" pitchFamily="50" charset="-128"/>
              <a:ea typeface="Meiryo UI" panose="020B0604030504040204" pitchFamily="50" charset="-128"/>
            </a:endParaRPr>
          </a:p>
          <a:p>
            <a:pPr lvl="1">
              <a:lnSpc>
                <a:spcPct val="90000"/>
              </a:lnSpc>
            </a:pPr>
            <a:r>
              <a:rPr lang="en-US" altLang="ja-JP" sz="1600" b="1" dirty="0">
                <a:latin typeface="Meiryo UI" panose="020B0604030504040204" pitchFamily="50" charset="-128"/>
                <a:ea typeface="Meiryo UI" panose="020B0604030504040204" pitchFamily="50" charset="-128"/>
              </a:rPr>
              <a:t>Mozilla</a:t>
            </a:r>
            <a:r>
              <a:rPr lang="ja-JP" altLang="en-US" sz="1600" b="1" dirty="0">
                <a:latin typeface="Meiryo UI" panose="020B0604030504040204" pitchFamily="50" charset="-128"/>
                <a:ea typeface="Meiryo UI" panose="020B0604030504040204" pitchFamily="50" charset="-128"/>
              </a:rPr>
              <a:t>社の</a:t>
            </a:r>
            <a:r>
              <a:rPr lang="en-US" altLang="ja-JP" sz="1600" b="1" dirty="0">
                <a:latin typeface="Meiryo UI" panose="020B0604030504040204" pitchFamily="50" charset="-128"/>
                <a:ea typeface="Meiryo UI" panose="020B0604030504040204" pitchFamily="50" charset="-128"/>
              </a:rPr>
              <a:t>Thunderbird</a:t>
            </a:r>
            <a:r>
              <a:rPr lang="ja-JP" altLang="en-US" sz="1600" dirty="0">
                <a:latin typeface="Meiryo UI" panose="020B0604030504040204" pitchFamily="50" charset="-128"/>
                <a:ea typeface="Meiryo UI" panose="020B0604030504040204" pitchFamily="50" charset="-128"/>
              </a:rPr>
              <a:t>は、アドオン</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機能を追加するソフト</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を利用して、送信前に内容の確認を促すダイアログを表示したり、送信ボタンを押してから送信するまでの時間を遅らせる </a:t>
            </a:r>
          </a:p>
          <a:p>
            <a:pPr eaLnBrk="1" hangingPunct="1">
              <a:buFont typeface="Arial" panose="020B0604020202020204" pitchFamily="34" charset="0"/>
              <a:buChar char="•"/>
            </a:pPr>
            <a:endParaRPr lang="ja-JP" altLang="en-US" sz="2400" dirty="0">
              <a:latin typeface="メイリオ" panose="020B0604030504040204" pitchFamily="50" charset="-128"/>
            </a:endParaRPr>
          </a:p>
        </p:txBody>
      </p:sp>
      <mc:AlternateContent xmlns:mc="http://schemas.openxmlformats.org/markup-compatibility/2006">
        <mc:Choice xmlns:am3d="http://schemas.microsoft.com/office/drawing/2017/model3d" Requires="am3d">
          <p:graphicFrame>
            <p:nvGraphicFramePr>
              <p:cNvPr id="6" name="3D モデル 5" descr="メール">
                <a:extLst>
                  <a:ext uri="{FF2B5EF4-FFF2-40B4-BE49-F238E27FC236}">
                    <a16:creationId xmlns:a16="http://schemas.microsoft.com/office/drawing/2014/main" id="{A26F86AE-CF24-4579-AC66-448018648D7D}"/>
                  </a:ext>
                </a:extLst>
              </p:cNvPr>
              <p:cNvGraphicFramePr>
                <a:graphicFrameLocks noChangeAspect="1"/>
              </p:cNvGraphicFramePr>
              <p:nvPr>
                <p:extLst>
                  <p:ext uri="{D42A27DB-BD31-4B8C-83A1-F6EECF244321}">
                    <p14:modId xmlns:p14="http://schemas.microsoft.com/office/powerpoint/2010/main" val="1329082702"/>
                  </p:ext>
                </p:extLst>
              </p:nvPr>
            </p:nvGraphicFramePr>
            <p:xfrm>
              <a:off x="7290633" y="5631514"/>
              <a:ext cx="1169799" cy="1181862"/>
            </p:xfrm>
            <a:graphic>
              <a:graphicData uri="http://schemas.microsoft.com/office/drawing/2017/model3d">
                <am3d:model3d r:embed="rId3">
                  <am3d:spPr>
                    <a:xfrm>
                      <a:off x="0" y="0"/>
                      <a:ext cx="1169799" cy="1181862"/>
                    </a:xfrm>
                    <a:prstGeom prst="rect">
                      <a:avLst/>
                    </a:prstGeom>
                  </am3d:spPr>
                  <am3d:camera>
                    <am3d:pos x="0" y="0" z="60437344"/>
                    <am3d:up dx="0" dy="36000000" dz="0"/>
                    <am3d:lookAt x="0" y="0" z="0"/>
                    <am3d:perspective fov="2700000"/>
                  </am3d:camera>
                  <am3d:trans>
                    <am3d:meterPerModelUnit n="2243480" d="1000000"/>
                    <am3d:preTrans dx="1429321" dy="-13682864" dz="299478"/>
                    <am3d:scale>
                      <am3d:sx n="1000000" d="1000000"/>
                      <am3d:sy n="1000000" d="1000000"/>
                      <am3d:sz n="1000000" d="1000000"/>
                    </am3d:scale>
                    <am3d:rot ax="923016" ay="-2389821" az="-599666"/>
                    <am3d:postTrans dx="0" dy="0" dz="0"/>
                  </am3d:trans>
                  <am3d:raster rName="Office3DRenderer" rVer="16.0.8326">
                    <am3d:blip r:embed="rId4"/>
                  </am3d:raster>
                  <am3d:objViewport viewportSz="15572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モデル 5" descr="メール">
                <a:extLst>
                  <a:ext uri="{FF2B5EF4-FFF2-40B4-BE49-F238E27FC236}">
                    <a16:creationId xmlns:a16="http://schemas.microsoft.com/office/drawing/2014/main" id="{A26F86AE-CF24-4579-AC66-448018648D7D}"/>
                  </a:ext>
                </a:extLst>
              </p:cNvPr>
              <p:cNvPicPr>
                <a:picLocks noGrp="1" noRot="1" noChangeAspect="1" noMove="1" noResize="1" noEditPoints="1" noAdjustHandles="1" noChangeArrowheads="1" noChangeShapeType="1" noCrop="1"/>
              </p:cNvPicPr>
              <p:nvPr/>
            </p:nvPicPr>
            <p:blipFill>
              <a:blip r:embed="rId4"/>
              <a:stretch>
                <a:fillRect/>
              </a:stretch>
            </p:blipFill>
            <p:spPr>
              <a:xfrm>
                <a:off x="7290633" y="5631514"/>
                <a:ext cx="1169799" cy="1181862"/>
              </a:xfrm>
              <a:prstGeom prst="rect">
                <a:avLst/>
              </a:prstGeom>
            </p:spPr>
          </p:pic>
        </mc:Fallback>
      </mc:AlternateContent>
      <p:sp>
        <p:nvSpPr>
          <p:cNvPr id="4" name="吹き出し: 円形 3">
            <a:extLst>
              <a:ext uri="{FF2B5EF4-FFF2-40B4-BE49-F238E27FC236}">
                <a16:creationId xmlns:a16="http://schemas.microsoft.com/office/drawing/2014/main" id="{B8B0F4D8-594C-4706-A099-C0D005A87A58}"/>
              </a:ext>
            </a:extLst>
          </p:cNvPr>
          <p:cNvSpPr/>
          <p:nvPr/>
        </p:nvSpPr>
        <p:spPr bwMode="auto">
          <a:xfrm>
            <a:off x="5364312" y="5752457"/>
            <a:ext cx="2016000" cy="828000"/>
          </a:xfrm>
          <a:prstGeom prst="wedgeEllipseCallout">
            <a:avLst>
              <a:gd name="adj1" fmla="val 56833"/>
              <a:gd name="adj2" fmla="val -891"/>
            </a:avLst>
          </a:prstGeom>
          <a:solidFill>
            <a:srgbClr val="FFFFCC"/>
          </a:solidFill>
          <a:ln w="1905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FF0000"/>
                </a:solidFill>
                <a:effectLst/>
                <a:latin typeface="HG創英角ﾎﾟｯﾌﾟ体" panose="040B0A09000000000000" pitchFamily="49" charset="-128"/>
                <a:ea typeface="HG創英角ﾎﾟｯﾌﾟ体" panose="040B0A09000000000000" pitchFamily="49" charset="-128"/>
              </a:rPr>
              <a:t>宛先は本当に</a:t>
            </a:r>
            <a:endParaRPr kumimoji="1" lang="en-US" altLang="ja-JP" sz="1600" b="0" i="0" u="none" strike="noStrike" cap="none" normalizeH="0" baseline="0" dirty="0">
              <a:ln>
                <a:noFill/>
              </a:ln>
              <a:solidFill>
                <a:srgbClr val="FF0000"/>
              </a:solidFill>
              <a:effectLst/>
              <a:latin typeface="HG創英角ﾎﾟｯﾌﾟ体" panose="040B0A09000000000000" pitchFamily="49" charset="-128"/>
              <a:ea typeface="HG創英角ﾎﾟｯﾌﾟ体" panose="040B0A09000000000000" pitchFamily="49"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FF0000"/>
                </a:solidFill>
                <a:effectLst/>
                <a:latin typeface="HG創英角ﾎﾟｯﾌﾟ体" panose="040B0A09000000000000" pitchFamily="49" charset="-128"/>
                <a:ea typeface="HG創英角ﾎﾟｯﾌﾟ体" panose="040B0A09000000000000" pitchFamily="49" charset="-128"/>
              </a:rPr>
              <a:t>正しいですか？</a:t>
            </a:r>
          </a:p>
        </p:txBody>
      </p:sp>
    </p:spTree>
    <p:extLst>
      <p:ext uri="{BB962C8B-B14F-4D97-AF65-F5344CB8AC3E}">
        <p14:creationId xmlns:p14="http://schemas.microsoft.com/office/powerpoint/2010/main" val="33947412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8F6A6463-F721-4EFC-8CC9-2BA03DF9C0C5}"/>
              </a:ext>
            </a:extLst>
          </p:cNvPr>
          <p:cNvSpPr>
            <a:spLocks noGrp="1" noChangeArrowheads="1"/>
          </p:cNvSpPr>
          <p:nvPr>
            <p:ph idx="1"/>
          </p:nvPr>
        </p:nvSpPr>
        <p:spPr>
          <a:xfrm>
            <a:off x="498475" y="1412875"/>
            <a:ext cx="8250238" cy="4924425"/>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電子メールアドレスを誤って他者に送ってしまうことも</a:t>
            </a:r>
            <a:r>
              <a:rPr lang="ja-JP" altLang="en-US" sz="2400" dirty="0">
                <a:solidFill>
                  <a:srgbClr val="ED656B"/>
                </a:solidFill>
                <a:latin typeface="メイリオ" panose="020B0604030504040204" pitchFamily="50" charset="-128"/>
              </a:rPr>
              <a:t>情報漏えい</a:t>
            </a:r>
            <a:r>
              <a:rPr lang="ja-JP" altLang="en-US" sz="2400" dirty="0">
                <a:latin typeface="メイリオ" panose="020B0604030504040204" pitchFamily="50" charset="-128"/>
              </a:rPr>
              <a:t>になります。電子メールを複数の人に送信する際には、送り先の指定方法を</a:t>
            </a:r>
            <a:r>
              <a:rPr lang="ja-JP" altLang="en-US" sz="2400" dirty="0">
                <a:solidFill>
                  <a:srgbClr val="ED656B"/>
                </a:solidFill>
                <a:latin typeface="メイリオ" panose="020B0604030504040204" pitchFamily="50" charset="-128"/>
              </a:rPr>
              <a:t>十分に確認</a:t>
            </a:r>
            <a:r>
              <a:rPr lang="ja-JP" altLang="en-US" sz="2400" dirty="0">
                <a:latin typeface="メイリオ" panose="020B0604030504040204" pitchFamily="50" charset="-128"/>
              </a:rPr>
              <a:t>するようにしましょう。</a:t>
            </a:r>
          </a:p>
        </p:txBody>
      </p:sp>
      <p:sp>
        <p:nvSpPr>
          <p:cNvPr id="112642" name="Rectangle 2">
            <a:extLst>
              <a:ext uri="{FF2B5EF4-FFF2-40B4-BE49-F238E27FC236}">
                <a16:creationId xmlns:a16="http://schemas.microsoft.com/office/drawing/2014/main" id="{780C791F-EC17-40A5-80F0-7F63143EF750}"/>
              </a:ext>
            </a:extLst>
          </p:cNvPr>
          <p:cNvSpPr>
            <a:spLocks noGrp="1" noChangeArrowheads="1"/>
          </p:cNvSpPr>
          <p:nvPr>
            <p:ph type="title"/>
          </p:nvPr>
        </p:nvSpPr>
        <p:spPr/>
        <p:txBody>
          <a:bodyPr/>
          <a:lstStyle/>
          <a:p>
            <a:pPr eaLnBrk="1" hangingPunct="1"/>
            <a:r>
              <a:rPr lang="ja-JP" altLang="en-US" b="1" dirty="0">
                <a:ea typeface="メイリオ" panose="020B0604030504040204" pitchFamily="50" charset="-128"/>
              </a:rPr>
              <a:t>メールアドレスは個人情報？</a:t>
            </a:r>
          </a:p>
        </p:txBody>
      </p:sp>
      <p:sp>
        <p:nvSpPr>
          <p:cNvPr id="2" name="四角形: メモ 1">
            <a:extLst>
              <a:ext uri="{FF2B5EF4-FFF2-40B4-BE49-F238E27FC236}">
                <a16:creationId xmlns:a16="http://schemas.microsoft.com/office/drawing/2014/main" id="{380C5745-1D17-40E7-B7EA-A169F1AC96B8}"/>
              </a:ext>
            </a:extLst>
          </p:cNvPr>
          <p:cNvSpPr/>
          <p:nvPr/>
        </p:nvSpPr>
        <p:spPr bwMode="auto">
          <a:xfrm>
            <a:off x="899592" y="3429000"/>
            <a:ext cx="7776805" cy="2851026"/>
          </a:xfrm>
          <a:prstGeom prst="foldedCorner">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1" hangingPunct="1"/>
            <a:r>
              <a:rPr lang="ja-JP" altLang="en-US" sz="1600" b="1" dirty="0">
                <a:solidFill>
                  <a:srgbClr val="ED656B"/>
                </a:solidFill>
                <a:latin typeface="メイリオ" panose="020B0604030504040204" pitchFamily="50" charset="-128"/>
                <a:ea typeface="メイリオ" panose="020B0604030504040204" pitchFamily="50" charset="-128"/>
              </a:rPr>
              <a:t>Ｑ</a:t>
            </a:r>
            <a:r>
              <a:rPr lang="en-US" altLang="ja-JP" sz="1600" b="1" dirty="0">
                <a:solidFill>
                  <a:srgbClr val="ED656B"/>
                </a:solidFill>
                <a:latin typeface="メイリオ" panose="020B0604030504040204" pitchFamily="50" charset="-128"/>
                <a:ea typeface="メイリオ" panose="020B0604030504040204" pitchFamily="50" charset="-128"/>
              </a:rPr>
              <a:t>.</a:t>
            </a:r>
            <a:r>
              <a:rPr lang="ja-JP" altLang="en-US" sz="1600" b="1" dirty="0">
                <a:solidFill>
                  <a:srgbClr val="ED656B"/>
                </a:solidFill>
                <a:latin typeface="メイリオ" panose="020B0604030504040204" pitchFamily="50" charset="-128"/>
                <a:ea typeface="メイリオ" panose="020B0604030504040204" pitchFamily="50" charset="-128"/>
              </a:rPr>
              <a:t>１－４ メールアドレスだけでも個人情報に該当しますか。</a:t>
            </a:r>
          </a:p>
          <a:p>
            <a:pPr eaLnBrk="1" hangingPunct="1"/>
            <a:r>
              <a:rPr lang="ja-JP" altLang="en-US" sz="1600" b="1" dirty="0">
                <a:solidFill>
                  <a:srgbClr val="002060"/>
                </a:solidFill>
                <a:latin typeface="メイリオ" panose="020B0604030504040204" pitchFamily="50" charset="-128"/>
                <a:ea typeface="メイリオ" panose="020B0604030504040204" pitchFamily="50" charset="-128"/>
              </a:rPr>
              <a:t>Ａ</a:t>
            </a:r>
            <a:r>
              <a:rPr lang="en-US" altLang="ja-JP" sz="1600" b="1" dirty="0">
                <a:solidFill>
                  <a:srgbClr val="002060"/>
                </a:solidFill>
                <a:latin typeface="メイリオ" panose="020B0604030504040204" pitchFamily="50" charset="-128"/>
                <a:ea typeface="メイリオ" panose="020B0604030504040204" pitchFamily="50" charset="-128"/>
              </a:rPr>
              <a:t>.</a:t>
            </a:r>
            <a:r>
              <a:rPr lang="ja-JP" altLang="en-US" sz="1600" b="1" dirty="0">
                <a:solidFill>
                  <a:srgbClr val="002060"/>
                </a:solidFill>
                <a:latin typeface="メイリオ" panose="020B0604030504040204" pitchFamily="50" charset="-128"/>
                <a:ea typeface="メイリオ" panose="020B0604030504040204" pitchFamily="50" charset="-128"/>
              </a:rPr>
              <a:t>１－４ メールアドレスのユーザー名及びドメイン名から特定の個人を識別することができる場合</a:t>
            </a:r>
            <a:r>
              <a:rPr lang="en-US" altLang="ja-JP" sz="1600" b="1" dirty="0">
                <a:solidFill>
                  <a:srgbClr val="002060"/>
                </a:solidFill>
                <a:latin typeface="メイリオ" panose="020B0604030504040204" pitchFamily="50" charset="-128"/>
                <a:ea typeface="メイリオ" panose="020B0604030504040204" pitchFamily="50" charset="-128"/>
              </a:rPr>
              <a:t>(</a:t>
            </a:r>
            <a:r>
              <a:rPr lang="ja-JP" altLang="en-US" sz="1600" b="1" dirty="0">
                <a:solidFill>
                  <a:srgbClr val="002060"/>
                </a:solidFill>
                <a:latin typeface="メイリオ" panose="020B0604030504040204" pitchFamily="50" charset="-128"/>
                <a:ea typeface="メイリオ" panose="020B0604030504040204" pitchFamily="50" charset="-128"/>
              </a:rPr>
              <a:t>例</a:t>
            </a:r>
            <a:r>
              <a:rPr lang="en-US" altLang="ja-JP" sz="1600" b="1" dirty="0">
                <a:solidFill>
                  <a:srgbClr val="002060"/>
                </a:solidFill>
                <a:latin typeface="メイリオ" panose="020B0604030504040204" pitchFamily="50" charset="-128"/>
                <a:ea typeface="メイリオ" panose="020B0604030504040204" pitchFamily="50" charset="-128"/>
              </a:rPr>
              <a:t>kojin_ichiro@example.com)</a:t>
            </a:r>
            <a:r>
              <a:rPr lang="ja-JP" altLang="en-US" sz="1600" b="1" dirty="0">
                <a:solidFill>
                  <a:srgbClr val="002060"/>
                </a:solidFill>
                <a:latin typeface="メイリオ" panose="020B0604030504040204" pitchFamily="50" charset="-128"/>
                <a:ea typeface="メイリオ" panose="020B0604030504040204" pitchFamily="50" charset="-128"/>
              </a:rPr>
              <a:t>、当該メールアドレスは、それ自体が単独で、個人情報に該当します。</a:t>
            </a:r>
          </a:p>
          <a:p>
            <a:pPr eaLnBrk="1" hangingPunct="1"/>
            <a:r>
              <a:rPr lang="ja-JP" altLang="en-US" sz="1600" b="1" dirty="0">
                <a:solidFill>
                  <a:srgbClr val="002060"/>
                </a:solidFill>
                <a:latin typeface="メイリオ" panose="020B0604030504040204" pitchFamily="50" charset="-128"/>
                <a:ea typeface="メイリオ" panose="020B0604030504040204" pitchFamily="50" charset="-128"/>
              </a:rPr>
              <a:t>これ以外の場合、個別の事例ごとに判断することになりますが、他の情報と容易に照合することにより特定の個人を識別することができる場合、当該情報とあわせて全体として個人情報に該当することがあります。</a:t>
            </a:r>
          </a:p>
          <a:p>
            <a:pPr eaLnBrk="1" hangingPunct="1"/>
            <a:endParaRPr lang="ja-JP" altLang="en-US" sz="1200" dirty="0">
              <a:latin typeface="メイリオ" panose="020B0604030504040204" pitchFamily="50" charset="-128"/>
              <a:ea typeface="メイリオ" panose="020B0604030504040204" pitchFamily="50" charset="-128"/>
            </a:endParaRPr>
          </a:p>
          <a:p>
            <a:pPr eaLnBrk="1" hangingPunct="1"/>
            <a:r>
              <a:rPr lang="ja-JP" altLang="en-US" sz="1600" dirty="0">
                <a:latin typeface="Meiryo UI" panose="020B0604030504040204" pitchFamily="50" charset="-128"/>
                <a:ea typeface="Meiryo UI" panose="020B0604030504040204" pitchFamily="50" charset="-128"/>
              </a:rPr>
              <a:t>個人情報保護委員会</a:t>
            </a:r>
          </a:p>
          <a:p>
            <a:pPr eaLnBrk="1" hangingPunct="1"/>
            <a:r>
              <a:rPr lang="ja-JP" altLang="en-US" sz="1600" dirty="0">
                <a:latin typeface="Meiryo UI" panose="020B0604030504040204" pitchFamily="50" charset="-128"/>
                <a:ea typeface="Meiryo UI" panose="020B0604030504040204" pitchFamily="50" charset="-128"/>
              </a:rPr>
              <a:t>「個人情報の保護に関する法律についてのガイドライン」及び「個人データの漏えいなどの事案が発生した場合などの対応について」に関するＱ＆Ａ　から</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6337B6DD-ADB1-4561-BE0D-2FC4FA381F76}"/>
              </a:ext>
            </a:extLst>
          </p:cNvPr>
          <p:cNvSpPr>
            <a:spLocks noGrp="1" noChangeArrowheads="1"/>
          </p:cNvSpPr>
          <p:nvPr>
            <p:ph type="title"/>
          </p:nvPr>
        </p:nvSpPr>
        <p:spPr/>
        <p:txBody>
          <a:bodyPr/>
          <a:lstStyle/>
          <a:p>
            <a:pPr eaLnBrk="1" hangingPunct="1"/>
            <a:r>
              <a:rPr lang="en-US" altLang="ja-JP" b="1" dirty="0">
                <a:latin typeface="メイリオ" panose="020B0604030504040204" pitchFamily="50" charset="-128"/>
                <a:ea typeface="メイリオ" panose="020B0604030504040204" pitchFamily="50" charset="-128"/>
              </a:rPr>
              <a:t>BCC</a:t>
            </a:r>
            <a:r>
              <a:rPr lang="en-US" altLang="ja-JP" b="1" baseline="30000" dirty="0">
                <a:latin typeface="メイリオ" panose="020B0604030504040204" pitchFamily="50" charset="-128"/>
                <a:ea typeface="メイリオ" panose="020B0604030504040204" pitchFamily="50" charset="-128"/>
              </a:rPr>
              <a:t>(</a:t>
            </a:r>
            <a:r>
              <a:rPr lang="ja-JP" altLang="en-US" b="1" baseline="30000" dirty="0">
                <a:latin typeface="メイリオ" panose="020B0604030504040204" pitchFamily="50" charset="-128"/>
                <a:ea typeface="メイリオ" panose="020B0604030504040204" pitchFamily="50" charset="-128"/>
              </a:rPr>
              <a:t>ブラインド・カーボン・コピー</a:t>
            </a:r>
            <a:r>
              <a:rPr lang="en-US" altLang="ja-JP" b="1" baseline="30000" dirty="0">
                <a:latin typeface="メイリオ" panose="020B0604030504040204" pitchFamily="50" charset="-128"/>
                <a:ea typeface="メイリオ" panose="020B0604030504040204" pitchFamily="50" charset="-128"/>
              </a:rPr>
              <a:t>)</a:t>
            </a:r>
            <a:endParaRPr lang="ja-JP" altLang="en-US" b="1" baseline="30000" dirty="0">
              <a:latin typeface="メイリオ" panose="020B0604030504040204" pitchFamily="50" charset="-128"/>
              <a:ea typeface="メイリオ" panose="020B0604030504040204" pitchFamily="50" charset="-128"/>
            </a:endParaRPr>
          </a:p>
        </p:txBody>
      </p:sp>
      <p:sp>
        <p:nvSpPr>
          <p:cNvPr id="114691" name="Rectangle 3">
            <a:extLst>
              <a:ext uri="{FF2B5EF4-FFF2-40B4-BE49-F238E27FC236}">
                <a16:creationId xmlns:a16="http://schemas.microsoft.com/office/drawing/2014/main" id="{5D1134AD-506C-49BF-994B-DB2E7B7EE706}"/>
              </a:ext>
            </a:extLst>
          </p:cNvPr>
          <p:cNvSpPr>
            <a:spLocks noGrp="1" noChangeArrowheads="1"/>
          </p:cNvSpPr>
          <p:nvPr>
            <p:ph idx="1"/>
          </p:nvPr>
        </p:nvSpPr>
        <p:spPr/>
        <p:txBody>
          <a:bodyPr/>
          <a:lstStyle/>
          <a:p>
            <a:pPr eaLnBrk="1" hangingPunct="1">
              <a:lnSpc>
                <a:spcPct val="90000"/>
              </a:lnSpc>
              <a:buSzPct val="150000"/>
              <a:buFont typeface="Arial" panose="020B0604020202020204" pitchFamily="34" charset="0"/>
              <a:buChar char="•"/>
            </a:pPr>
            <a:r>
              <a:rPr lang="ja-JP" altLang="en-US" sz="2400" dirty="0">
                <a:latin typeface="メイリオ" panose="020B0604030504040204" pitchFamily="50" charset="-128"/>
              </a:rPr>
              <a:t>お互いを知らない複数の宛先にメールを送る場合に使用するもので、宛先ごとのメールには、それぞれの宛先情報</a:t>
            </a:r>
            <a:r>
              <a:rPr lang="en-US" altLang="ja-JP" sz="2400" dirty="0">
                <a:latin typeface="メイリオ" panose="020B0604030504040204" pitchFamily="50" charset="-128"/>
              </a:rPr>
              <a:t>(</a:t>
            </a:r>
            <a:r>
              <a:rPr lang="ja-JP" altLang="en-US" sz="2400" dirty="0">
                <a:latin typeface="メイリオ" panose="020B0604030504040204" pitchFamily="50" charset="-128"/>
              </a:rPr>
              <a:t>メールアドレス</a:t>
            </a:r>
            <a:r>
              <a:rPr lang="en-US" altLang="ja-JP" sz="2400" dirty="0">
                <a:latin typeface="メイリオ" panose="020B0604030504040204" pitchFamily="50" charset="-128"/>
              </a:rPr>
              <a:t>)</a:t>
            </a:r>
            <a:r>
              <a:rPr lang="ja-JP" altLang="en-US" sz="2400" dirty="0">
                <a:latin typeface="メイリオ" panose="020B0604030504040204" pitchFamily="50" charset="-128"/>
              </a:rPr>
              <a:t>が表示されません。</a:t>
            </a:r>
          </a:p>
          <a:p>
            <a:pPr eaLnBrk="1" hangingPunct="1">
              <a:lnSpc>
                <a:spcPct val="90000"/>
              </a:lnSpc>
              <a:buSzPct val="150000"/>
              <a:buFont typeface="Arial" panose="020B0604020202020204" pitchFamily="34" charset="0"/>
              <a:buChar char="•"/>
            </a:pPr>
            <a:r>
              <a:rPr lang="ja-JP" altLang="en-US" sz="2400" dirty="0">
                <a:latin typeface="メイリオ" panose="020B0604030504040204" pitchFamily="50" charset="-128"/>
              </a:rPr>
              <a:t>宛先</a:t>
            </a:r>
            <a:r>
              <a:rPr lang="en-US" altLang="ja-JP" sz="2400" dirty="0">
                <a:latin typeface="メイリオ" panose="020B0604030504040204" pitchFamily="50" charset="-128"/>
              </a:rPr>
              <a:t>(TO)</a:t>
            </a:r>
            <a:r>
              <a:rPr lang="ja-JP" altLang="en-US" sz="2400" dirty="0">
                <a:latin typeface="メイリオ" panose="020B0604030504040204" pitchFamily="50" charset="-128"/>
              </a:rPr>
              <a:t>や</a:t>
            </a:r>
            <a:r>
              <a:rPr lang="en-US" altLang="ja-JP" sz="2400" dirty="0">
                <a:latin typeface="メイリオ" panose="020B0604030504040204" pitchFamily="50" charset="-128"/>
              </a:rPr>
              <a:t>CC(</a:t>
            </a:r>
            <a:r>
              <a:rPr lang="ja-JP" altLang="en-US" sz="2400" dirty="0">
                <a:latin typeface="メイリオ" panose="020B0604030504040204" pitchFamily="50" charset="-128"/>
              </a:rPr>
              <a:t>カーボン・コピー</a:t>
            </a:r>
            <a:r>
              <a:rPr lang="en-US" altLang="ja-JP" sz="2400" dirty="0">
                <a:latin typeface="メイリオ" panose="020B0604030504040204" pitchFamily="50" charset="-128"/>
              </a:rPr>
              <a:t>)</a:t>
            </a:r>
            <a:r>
              <a:rPr lang="ja-JP" altLang="en-US" sz="2400" dirty="0">
                <a:latin typeface="メイリオ" panose="020B0604030504040204" pitchFamily="50" charset="-128"/>
              </a:rPr>
              <a:t>を使うと、指定された宛先情報がすべてのメールに表示されます。</a:t>
            </a:r>
            <a:endParaRPr lang="en-US" altLang="ja-JP" sz="2400" dirty="0">
              <a:latin typeface="メイリオ" panose="020B0604030504040204" pitchFamily="50" charset="-128"/>
            </a:endParaRPr>
          </a:p>
          <a:p>
            <a:pPr eaLnBrk="1" hangingPunct="1">
              <a:lnSpc>
                <a:spcPct val="90000"/>
              </a:lnSpc>
              <a:buSzPct val="150000"/>
              <a:buFontTx/>
              <a:buBlip>
                <a:blip r:embed="rId3"/>
              </a:buBlip>
            </a:pPr>
            <a:endParaRPr lang="en-US" altLang="ja-JP" sz="2800" dirty="0">
              <a:latin typeface="メイリオ" panose="020B0604030504040204" pitchFamily="50" charset="-128"/>
              <a:ea typeface="メイリオ" panose="020B0604030504040204" pitchFamily="50" charset="-128"/>
            </a:endParaRPr>
          </a:p>
          <a:p>
            <a:pPr eaLnBrk="1" hangingPunct="1">
              <a:lnSpc>
                <a:spcPct val="90000"/>
              </a:lnSpc>
              <a:buSzPct val="150000"/>
              <a:buFontTx/>
              <a:buBlip>
                <a:blip r:embed="rId3"/>
              </a:buBlip>
            </a:pPr>
            <a:endParaRPr lang="en-US" altLang="ja-JP" sz="2800" dirty="0">
              <a:latin typeface="メイリオ" panose="020B0604030504040204" pitchFamily="50" charset="-128"/>
              <a:ea typeface="メイリオ" panose="020B0604030504040204" pitchFamily="50" charset="-128"/>
            </a:endParaRPr>
          </a:p>
          <a:p>
            <a:pPr eaLnBrk="1" hangingPunct="1">
              <a:lnSpc>
                <a:spcPct val="90000"/>
              </a:lnSpc>
              <a:buFont typeface="Arial" panose="020B0604020202020204" pitchFamily="34" charset="0"/>
              <a:buChar char="•"/>
            </a:pPr>
            <a:r>
              <a:rPr lang="en-US" altLang="ja-JP" sz="2400" b="1" dirty="0">
                <a:solidFill>
                  <a:srgbClr val="ED656B"/>
                </a:solidFill>
                <a:latin typeface="メイリオ" panose="020B0604030504040204" pitchFamily="50" charset="-128"/>
                <a:ea typeface="メイリオ" panose="020B0604030504040204" pitchFamily="50" charset="-128"/>
              </a:rPr>
              <a:t>BCC</a:t>
            </a:r>
            <a:r>
              <a:rPr lang="ja-JP" altLang="en-US" sz="2400" b="1" dirty="0">
                <a:latin typeface="メイリオ" panose="020B0604030504040204" pitchFamily="50" charset="-128"/>
                <a:ea typeface="メイリオ" panose="020B0604030504040204" pitchFamily="50" charset="-128"/>
              </a:rPr>
              <a:t>で送信すべきメールで、誤って</a:t>
            </a:r>
            <a:r>
              <a:rPr lang="en-US" altLang="ja-JP" sz="2400" b="1" dirty="0">
                <a:solidFill>
                  <a:srgbClr val="ED656B"/>
                </a:solidFill>
                <a:latin typeface="メイリオ" panose="020B0604030504040204" pitchFamily="50" charset="-128"/>
                <a:ea typeface="メイリオ" panose="020B0604030504040204" pitchFamily="50" charset="-128"/>
              </a:rPr>
              <a:t>TO</a:t>
            </a:r>
            <a:r>
              <a:rPr lang="ja-JP" altLang="en-US" sz="2400" b="1" dirty="0">
                <a:latin typeface="メイリオ" panose="020B0604030504040204" pitchFamily="50" charset="-128"/>
                <a:ea typeface="メイリオ" panose="020B0604030504040204" pitchFamily="50" charset="-128"/>
              </a:rPr>
              <a:t>や</a:t>
            </a:r>
            <a:r>
              <a:rPr lang="en-US" altLang="ja-JP" sz="2400" b="1" dirty="0">
                <a:solidFill>
                  <a:srgbClr val="ED656B"/>
                </a:solidFill>
                <a:latin typeface="メイリオ" panose="020B0604030504040204" pitchFamily="50" charset="-128"/>
                <a:ea typeface="メイリオ" panose="020B0604030504040204" pitchFamily="50" charset="-128"/>
              </a:rPr>
              <a:t>CC</a:t>
            </a:r>
            <a:r>
              <a:rPr lang="ja-JP" altLang="en-US" sz="2400" b="1" dirty="0">
                <a:latin typeface="メイリオ" panose="020B0604030504040204" pitchFamily="50" charset="-128"/>
                <a:ea typeface="メイリオ" panose="020B0604030504040204" pitchFamily="50" charset="-128"/>
              </a:rPr>
              <a:t>を使うと、宛先メールアドレスそのものが漏えいしたことになります。</a:t>
            </a:r>
          </a:p>
        </p:txBody>
      </p:sp>
      <p:sp>
        <p:nvSpPr>
          <p:cNvPr id="2" name="下矢印 1">
            <a:extLst>
              <a:ext uri="{FF2B5EF4-FFF2-40B4-BE49-F238E27FC236}">
                <a16:creationId xmlns:a16="http://schemas.microsoft.com/office/drawing/2014/main" id="{E793ABDF-7810-4ED2-8109-6E2F844BD817}"/>
              </a:ext>
            </a:extLst>
          </p:cNvPr>
          <p:cNvSpPr/>
          <p:nvPr/>
        </p:nvSpPr>
        <p:spPr bwMode="auto">
          <a:xfrm>
            <a:off x="4103688" y="3429000"/>
            <a:ext cx="935037" cy="720000"/>
          </a:xfrm>
          <a:prstGeom prst="downArrow">
            <a:avLst/>
          </a:prstGeom>
          <a:solidFill>
            <a:srgbClr val="FF0000"/>
          </a:solidFill>
          <a:ln w="9525" cap="flat" cmpd="sng" algn="ctr">
            <a:noFill/>
            <a:prstDash val="solid"/>
            <a:round/>
            <a:headEnd type="none" w="med" len="med"/>
            <a:tailEnd type="none" w="med" len="med"/>
          </a:ln>
          <a:effectLst/>
        </p:spPr>
        <p:txBody>
          <a:bodyPr/>
          <a:lstStyle/>
          <a:p>
            <a:pPr algn="ctr" eaLnBrk="1" hangingPunct="1">
              <a:defRPr/>
            </a:pPr>
            <a:endParaRPr lang="ja-JP" altLang="en-US" sz="1200" dirty="0">
              <a:latin typeface="メイリオ" panose="020B0604030504040204" pitchFamily="50" charset="-128"/>
              <a:ea typeface="メイリオ" panose="020B0604030504040204" pitchFamily="50" charset="-128"/>
            </a:endParaRPr>
          </a:p>
        </p:txBody>
      </p:sp>
      <p:sp>
        <p:nvSpPr>
          <p:cNvPr id="5" name="AutoShape 5">
            <a:extLst>
              <a:ext uri="{FF2B5EF4-FFF2-40B4-BE49-F238E27FC236}">
                <a16:creationId xmlns:a16="http://schemas.microsoft.com/office/drawing/2014/main" id="{376A118C-D16D-473C-9893-B90B5571666C}"/>
              </a:ext>
            </a:extLst>
          </p:cNvPr>
          <p:cNvSpPr>
            <a:spLocks noChangeAspect="1" noChangeArrowheads="1"/>
          </p:cNvSpPr>
          <p:nvPr/>
        </p:nvSpPr>
        <p:spPr bwMode="auto">
          <a:xfrm rot="21007460">
            <a:off x="5911019" y="5118453"/>
            <a:ext cx="2389539" cy="1546086"/>
          </a:xfrm>
          <a:prstGeom prst="cloudCallout">
            <a:avLst>
              <a:gd name="adj1" fmla="val -6611"/>
              <a:gd name="adj2" fmla="val 6583"/>
            </a:avLst>
          </a:prstGeom>
          <a:solidFill>
            <a:srgbClr val="CCFFCC">
              <a:alpha val="50000"/>
            </a:srgbClr>
          </a:solidFill>
          <a:ln>
            <a:noFill/>
          </a:ln>
          <a:effectLst/>
        </p:spPr>
        <p:txBody>
          <a:bodyPr wrap="square" lIns="0" tIns="0" rIns="0" bIns="0">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ClrTx/>
              <a:buFontTx/>
              <a:buNone/>
            </a:pPr>
            <a:r>
              <a:rPr lang="en-US" altLang="ja-JP" sz="3000" b="1" dirty="0">
                <a:solidFill>
                  <a:srgbClr val="ED656B"/>
                </a:solidFill>
                <a:latin typeface="メイリオ" panose="020B0604030504040204" pitchFamily="50" charset="-128"/>
                <a:ea typeface="メイリオ" panose="020B0604030504040204" pitchFamily="50" charset="-128"/>
              </a:rPr>
              <a:t>BCC</a:t>
            </a:r>
          </a:p>
          <a:p>
            <a:pPr algn="ctr" eaLnBrk="1" hangingPunct="1">
              <a:spcBef>
                <a:spcPct val="0"/>
              </a:spcBef>
              <a:buClrTx/>
              <a:buFontTx/>
              <a:buNone/>
            </a:pPr>
            <a:r>
              <a:rPr lang="ja-JP" altLang="en-US" sz="1800" dirty="0">
                <a:latin typeface="メイリオ" panose="020B0604030504040204" pitchFamily="50" charset="-128"/>
                <a:ea typeface="メイリオ" panose="020B0604030504040204" pitchFamily="50" charset="-128"/>
              </a:rPr>
              <a:t>ご存知ですか？</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a:extLst>
              <a:ext uri="{FF2B5EF4-FFF2-40B4-BE49-F238E27FC236}">
                <a16:creationId xmlns:a16="http://schemas.microsoft.com/office/drawing/2014/main" id="{EF8D5A47-907F-4CEB-8741-DD47ABE8C04C}"/>
              </a:ext>
            </a:extLst>
          </p:cNvPr>
          <p:cNvSpPr>
            <a:spLocks noGrp="1" noChangeArrowheads="1"/>
          </p:cNvSpPr>
          <p:nvPr>
            <p:ph type="title"/>
          </p:nvPr>
        </p:nvSpPr>
        <p:spPr>
          <a:xfrm>
            <a:off x="539750" y="260350"/>
            <a:ext cx="7344618" cy="993775"/>
          </a:xfrm>
        </p:spPr>
        <p:txBody>
          <a:bodyPr/>
          <a:lstStyle/>
          <a:p>
            <a:r>
              <a:rPr lang="ja-JP" altLang="en-US" sz="4400" b="1" baseline="30000" dirty="0">
                <a:solidFill>
                  <a:srgbClr val="000000"/>
                </a:solidFill>
              </a:rPr>
              <a:t>診断編</a:t>
            </a:r>
            <a:r>
              <a:rPr lang="en-US" altLang="ja-JP" sz="4400" b="1" baseline="30000" dirty="0">
                <a:solidFill>
                  <a:srgbClr val="000000"/>
                </a:solidFill>
              </a:rPr>
              <a:t>№8</a:t>
            </a:r>
            <a:r>
              <a:rPr lang="en-US" altLang="ja-JP" sz="4400" b="1" dirty="0">
                <a:solidFill>
                  <a:srgbClr val="000000"/>
                </a:solidFill>
              </a:rPr>
              <a:t> </a:t>
            </a:r>
            <a:r>
              <a:rPr lang="ja-JP" altLang="en-US" sz="4400" b="1" dirty="0">
                <a:solidFill>
                  <a:srgbClr val="000000"/>
                </a:solidFill>
                <a:ea typeface="メイリオ" panose="020B0604030504040204" pitchFamily="50" charset="-128"/>
              </a:rPr>
              <a:t>電子メールのルール</a:t>
            </a:r>
            <a:endParaRPr lang="ja-JP" altLang="en-US" b="1" dirty="0"/>
          </a:p>
        </p:txBody>
      </p:sp>
      <p:sp>
        <p:nvSpPr>
          <p:cNvPr id="116740" name="Rectangle 3">
            <a:extLst>
              <a:ext uri="{FF2B5EF4-FFF2-40B4-BE49-F238E27FC236}">
                <a16:creationId xmlns:a16="http://schemas.microsoft.com/office/drawing/2014/main" id="{5F91E100-E0D4-41F6-832B-5F3052B75C6B}"/>
              </a:ext>
            </a:extLst>
          </p:cNvPr>
          <p:cNvSpPr>
            <a:spLocks noGrp="1" noChangeArrowheads="1"/>
          </p:cNvSpPr>
          <p:nvPr>
            <p:ph idx="1"/>
          </p:nvPr>
        </p:nvSpPr>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重要情報は電子メール本文に書くのではなく、添付するファイルに書いてパスワードなどで保護していますか？</a:t>
            </a:r>
          </a:p>
        </p:txBody>
      </p:sp>
    </p:spTree>
  </p:cSld>
  <p:clrMapOvr>
    <a:masterClrMapping/>
  </p:clrMapOvr>
  <p:transition>
    <p:cover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CDCD89D3-5055-49C9-9BB5-2B650625C411}"/>
              </a:ext>
            </a:extLst>
          </p:cNvPr>
          <p:cNvSpPr>
            <a:spLocks noGrp="1" noChangeArrowheads="1"/>
          </p:cNvSpPr>
          <p:nvPr>
            <p:ph type="title"/>
          </p:nvPr>
        </p:nvSpPr>
        <p:spPr/>
        <p:txBody>
          <a:bodyPr/>
          <a:lstStyle/>
          <a:p>
            <a:pPr eaLnBrk="1" hangingPunct="1"/>
            <a:r>
              <a:rPr lang="ja-JP" altLang="en-US" b="1" dirty="0">
                <a:ea typeface="メイリオ" panose="020B0604030504040204" pitchFamily="50" charset="-128"/>
              </a:rPr>
              <a:t>重要情報を送信する時は保護する</a:t>
            </a:r>
          </a:p>
        </p:txBody>
      </p:sp>
      <p:sp>
        <p:nvSpPr>
          <p:cNvPr id="118787" name="Rectangle 3">
            <a:extLst>
              <a:ext uri="{FF2B5EF4-FFF2-40B4-BE49-F238E27FC236}">
                <a16:creationId xmlns:a16="http://schemas.microsoft.com/office/drawing/2014/main" id="{5BC22EAA-26B4-4E62-B848-1EE0CE7AA31C}"/>
              </a:ext>
            </a:extLst>
          </p:cNvPr>
          <p:cNvSpPr>
            <a:spLocks noGrp="1" noChangeArrowheads="1"/>
          </p:cNvSpPr>
          <p:nvPr>
            <p:ph idx="1"/>
          </p:nvPr>
        </p:nvSpPr>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重要情報をメールで送る場合は、別の文書ファイルに記載し、</a:t>
            </a:r>
            <a:r>
              <a:rPr lang="ja-JP" altLang="en-US" sz="2400" dirty="0">
                <a:solidFill>
                  <a:srgbClr val="ED656B"/>
                </a:solidFill>
                <a:latin typeface="メイリオ" panose="020B0604030504040204" pitchFamily="50" charset="-128"/>
              </a:rPr>
              <a:t>パスワードを使用してファイルを保護</a:t>
            </a:r>
            <a:r>
              <a:rPr lang="en-US" altLang="ja-JP" sz="2400" dirty="0">
                <a:solidFill>
                  <a:srgbClr val="ED656B"/>
                </a:solidFill>
                <a:latin typeface="メイリオ" panose="020B0604030504040204" pitchFamily="50" charset="-128"/>
              </a:rPr>
              <a:t>(</a:t>
            </a:r>
            <a:r>
              <a:rPr lang="ja-JP" altLang="en-US" sz="2400" dirty="0">
                <a:solidFill>
                  <a:srgbClr val="ED656B"/>
                </a:solidFill>
                <a:latin typeface="メイリオ" panose="020B0604030504040204" pitchFamily="50" charset="-128"/>
              </a:rPr>
              <a:t>暗号化</a:t>
            </a:r>
            <a:r>
              <a:rPr lang="en-US" altLang="ja-JP" sz="2400" dirty="0">
                <a:solidFill>
                  <a:srgbClr val="ED656B"/>
                </a:solidFill>
                <a:latin typeface="メイリオ" panose="020B0604030504040204" pitchFamily="50" charset="-128"/>
              </a:rPr>
              <a:t>)</a:t>
            </a:r>
            <a:r>
              <a:rPr lang="ja-JP" altLang="en-US" sz="2400" dirty="0">
                <a:latin typeface="メイリオ" panose="020B0604030504040204" pitchFamily="50" charset="-128"/>
              </a:rPr>
              <a:t>した後、添付します。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パスワードは添付した電子メールには書き込まず、あらかじめ相手と決めておくか、携帯電話のショートメッセージサービス</a:t>
            </a:r>
            <a:r>
              <a:rPr lang="en-US" altLang="ja-JP" sz="2400" dirty="0">
                <a:latin typeface="メイリオ" panose="020B0604030504040204" pitchFamily="50" charset="-128"/>
              </a:rPr>
              <a:t>(</a:t>
            </a:r>
            <a:r>
              <a:rPr lang="ja-JP" altLang="en-US" sz="2400" dirty="0">
                <a:latin typeface="メイリオ" panose="020B0604030504040204" pitchFamily="50" charset="-128"/>
              </a:rPr>
              <a:t>ＳＭＳ</a:t>
            </a:r>
            <a:r>
              <a:rPr lang="en-US" altLang="ja-JP" sz="2400" dirty="0">
                <a:latin typeface="メイリオ" panose="020B0604030504040204" pitchFamily="50" charset="-128"/>
              </a:rPr>
              <a:t>)</a:t>
            </a:r>
            <a:r>
              <a:rPr lang="ja-JP" altLang="en-US" sz="2400" dirty="0">
                <a:latin typeface="メイリオ" panose="020B0604030504040204" pitchFamily="50" charset="-128"/>
              </a:rPr>
              <a:t>など別の通信手段で相手に知らせます。</a:t>
            </a:r>
          </a:p>
        </p:txBody>
      </p:sp>
      <p:sp>
        <p:nvSpPr>
          <p:cNvPr id="10" name="吹き出し: 角を丸めた四角形 9">
            <a:extLst>
              <a:ext uri="{FF2B5EF4-FFF2-40B4-BE49-F238E27FC236}">
                <a16:creationId xmlns:a16="http://schemas.microsoft.com/office/drawing/2014/main" id="{DB254C79-BB42-49F7-B5BB-24ACBD11BB68}"/>
              </a:ext>
            </a:extLst>
          </p:cNvPr>
          <p:cNvSpPr/>
          <p:nvPr/>
        </p:nvSpPr>
        <p:spPr bwMode="auto">
          <a:xfrm>
            <a:off x="4355976" y="4149080"/>
            <a:ext cx="4464000" cy="1332000"/>
          </a:xfrm>
          <a:prstGeom prst="wedgeRoundRectCallout">
            <a:avLst>
              <a:gd name="adj1" fmla="val -56047"/>
              <a:gd name="adj2" fmla="val 9509"/>
              <a:gd name="adj3" fmla="val 16667"/>
            </a:avLst>
          </a:prstGeom>
          <a:solidFill>
            <a:srgbClr val="ED656B"/>
          </a:solidFill>
          <a:ln w="317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eaLnBrk="1" hangingPunct="1"/>
            <a:r>
              <a:rPr lang="ja-JP" altLang="en-US" sz="2400" b="1" dirty="0">
                <a:solidFill>
                  <a:schemeClr val="bg1"/>
                </a:solidFill>
                <a:latin typeface="Meiryo UI" panose="020B0604030504040204" pitchFamily="50" charset="-128"/>
                <a:ea typeface="Meiryo UI" panose="020B0604030504040204" pitchFamily="50" charset="-128"/>
              </a:rPr>
              <a:t>保護</a:t>
            </a:r>
            <a:r>
              <a:rPr lang="en-US" altLang="ja-JP" sz="2400" b="1" dirty="0">
                <a:solidFill>
                  <a:schemeClr val="bg1"/>
                </a:solidFill>
                <a:latin typeface="Meiryo UI" panose="020B0604030504040204" pitchFamily="50" charset="-128"/>
                <a:ea typeface="Meiryo UI" panose="020B0604030504040204" pitchFamily="50" charset="-128"/>
              </a:rPr>
              <a:t>(</a:t>
            </a:r>
            <a:r>
              <a:rPr lang="ja-JP" altLang="en-US" sz="2400" b="1" dirty="0">
                <a:solidFill>
                  <a:schemeClr val="bg1"/>
                </a:solidFill>
                <a:latin typeface="Meiryo UI" panose="020B0604030504040204" pitchFamily="50" charset="-128"/>
                <a:ea typeface="Meiryo UI" panose="020B0604030504040204" pitchFamily="50" charset="-128"/>
              </a:rPr>
              <a:t>暗号化</a:t>
            </a:r>
            <a:r>
              <a:rPr lang="en-US" altLang="ja-JP" sz="2400" b="1" dirty="0">
                <a:solidFill>
                  <a:schemeClr val="bg1"/>
                </a:solidFill>
                <a:latin typeface="Meiryo UI" panose="020B0604030504040204" pitchFamily="50" charset="-128"/>
                <a:ea typeface="Meiryo UI" panose="020B0604030504040204" pitchFamily="50" charset="-128"/>
              </a:rPr>
              <a:t>)</a:t>
            </a:r>
            <a:r>
              <a:rPr lang="ja-JP" altLang="en-US" sz="2400" b="1" dirty="0">
                <a:solidFill>
                  <a:schemeClr val="bg1"/>
                </a:solidFill>
                <a:latin typeface="Meiryo UI" panose="020B0604030504040204" pitchFamily="50" charset="-128"/>
                <a:ea typeface="Meiryo UI" panose="020B0604030504040204" pitchFamily="50" charset="-128"/>
              </a:rPr>
              <a:t>する理由</a:t>
            </a:r>
          </a:p>
          <a:p>
            <a:pPr eaLnBrk="1" hangingPunct="1">
              <a:buBlip>
                <a:blip r:embed="rId3"/>
              </a:buBlip>
            </a:pPr>
            <a:r>
              <a:rPr lang="ja-JP" altLang="en-US" sz="2400" b="1" dirty="0">
                <a:solidFill>
                  <a:schemeClr val="bg1"/>
                </a:solidFill>
                <a:latin typeface="Meiryo UI" panose="020B0604030504040204" pitchFamily="50" charset="-128"/>
                <a:ea typeface="Meiryo UI" panose="020B0604030504040204" pitchFamily="50" charset="-128"/>
              </a:rPr>
              <a:t> 間違った相手に届いても安心</a:t>
            </a:r>
          </a:p>
          <a:p>
            <a:pPr eaLnBrk="1" hangingPunct="1">
              <a:buBlip>
                <a:blip r:embed="rId3"/>
              </a:buBlip>
            </a:pPr>
            <a:r>
              <a:rPr lang="ja-JP" altLang="en-US" sz="2400" b="1" dirty="0">
                <a:solidFill>
                  <a:schemeClr val="bg1"/>
                </a:solidFill>
                <a:latin typeface="Meiryo UI" panose="020B0604030504040204" pitchFamily="50" charset="-128"/>
                <a:ea typeface="Meiryo UI" panose="020B0604030504040204" pitchFamily="50" charset="-128"/>
              </a:rPr>
              <a:t> 通信経路で盗聴されても安全</a:t>
            </a: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Arial" charset="0"/>
              <a:ea typeface="ＭＳ Ｐゴシック" pitchFamily="50" charset="-128"/>
            </a:endParaRPr>
          </a:p>
        </p:txBody>
      </p:sp>
      <p:grpSp>
        <p:nvGrpSpPr>
          <p:cNvPr id="11" name="グループ化 10">
            <a:extLst>
              <a:ext uri="{FF2B5EF4-FFF2-40B4-BE49-F238E27FC236}">
                <a16:creationId xmlns:a16="http://schemas.microsoft.com/office/drawing/2014/main" id="{969DABA1-D76F-49D9-8D73-AFD6A35ECEF2}"/>
              </a:ext>
            </a:extLst>
          </p:cNvPr>
          <p:cNvGrpSpPr/>
          <p:nvPr/>
        </p:nvGrpSpPr>
        <p:grpSpPr>
          <a:xfrm>
            <a:off x="1331640" y="3573016"/>
            <a:ext cx="2630400" cy="2880000"/>
            <a:chOff x="1331640" y="3573016"/>
            <a:chExt cx="2630400" cy="2880000"/>
          </a:xfrm>
        </p:grpSpPr>
        <mc:AlternateContent xmlns:mc="http://schemas.openxmlformats.org/markup-compatibility/2006">
          <mc:Choice xmlns:am3d="http://schemas.microsoft.com/office/drawing/2017/model3d" Requires="am3d">
            <p:graphicFrame>
              <p:nvGraphicFramePr>
                <p:cNvPr id="9" name="3D モデル 8" descr="メールの送信">
                  <a:extLst>
                    <a:ext uri="{FF2B5EF4-FFF2-40B4-BE49-F238E27FC236}">
                      <a16:creationId xmlns:a16="http://schemas.microsoft.com/office/drawing/2014/main" id="{D447B3E0-DCF8-4FD1-B14F-7C381C7B11BB}"/>
                    </a:ext>
                  </a:extLst>
                </p:cNvPr>
                <p:cNvGraphicFramePr>
                  <a:graphicFrameLocks noChangeAspect="1"/>
                </p:cNvGraphicFramePr>
                <p:nvPr>
                  <p:extLst>
                    <p:ext uri="{D42A27DB-BD31-4B8C-83A1-F6EECF244321}">
                      <p14:modId xmlns:p14="http://schemas.microsoft.com/office/powerpoint/2010/main" val="1211589625"/>
                    </p:ext>
                  </p:extLst>
                </p:nvPr>
              </p:nvGraphicFramePr>
              <p:xfrm>
                <a:off x="1331640" y="3573016"/>
                <a:ext cx="2543175" cy="2880000"/>
              </p:xfrm>
              <a:graphic>
                <a:graphicData uri="http://schemas.microsoft.com/office/drawing/2017/model3d">
                  <am3d:model3d r:embed="rId4">
                    <am3d:spPr>
                      <a:xfrm>
                        <a:off x="0" y="0"/>
                        <a:ext cx="2543175" cy="2880000"/>
                      </a:xfrm>
                      <a:prstGeom prst="rect">
                        <a:avLst/>
                      </a:prstGeom>
                    </am3d:spPr>
                    <am3d:camera>
                      <am3d:pos x="0" y="0" z="65142552"/>
                      <am3d:up dx="0" dy="36000000" dz="0"/>
                      <am3d:lookAt x="0" y="0" z="0"/>
                      <am3d:perspective fov="2700000"/>
                    </am3d:camera>
                    <am3d:trans>
                      <am3d:meterPerModelUnit n="58618" d="1000000"/>
                      <am3d:preTrans dx="-6021863" dy="-14836497" dz="-78682"/>
                      <am3d:scale>
                        <am3d:sx n="1000000" d="1000000"/>
                        <am3d:sy n="1000000" d="1000000"/>
                        <am3d:sz n="1000000" d="1000000"/>
                      </am3d:scale>
                      <am3d:rot ax="1034956" ay="1658008" az="491686"/>
                      <am3d:postTrans dx="0" dy="0" dz="0"/>
                    </am3d:trans>
                    <am3d:raster rName="Office3DRenderer" rVer="16.0.8326">
                      <am3d:blip r:embed="rId5"/>
                    </am3d:raster>
                    <am3d:objViewport viewportSz="34127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モデル 8" descr="メールの送信">
                  <a:extLst>
                    <a:ext uri="{FF2B5EF4-FFF2-40B4-BE49-F238E27FC236}">
                      <a16:creationId xmlns:a16="http://schemas.microsoft.com/office/drawing/2014/main" id="{D447B3E0-DCF8-4FD1-B14F-7C381C7B11BB}"/>
                    </a:ext>
                  </a:extLst>
                </p:cNvPr>
                <p:cNvPicPr>
                  <a:picLocks noGrp="1" noRot="1" noChangeAspect="1" noMove="1" noResize="1" noEditPoints="1" noAdjustHandles="1" noChangeArrowheads="1" noChangeShapeType="1" noCrop="1"/>
                </p:cNvPicPr>
                <p:nvPr/>
              </p:nvPicPr>
              <p:blipFill>
                <a:blip r:embed="rId5"/>
                <a:stretch>
                  <a:fillRect/>
                </a:stretch>
              </p:blipFill>
              <p:spPr>
                <a:xfrm>
                  <a:off x="1331640" y="3573016"/>
                  <a:ext cx="2543175" cy="28800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モデル 7" descr="施錠した南京錠">
                  <a:extLst>
                    <a:ext uri="{FF2B5EF4-FFF2-40B4-BE49-F238E27FC236}">
                      <a16:creationId xmlns:a16="http://schemas.microsoft.com/office/drawing/2014/main" id="{5B148CC2-88DA-4C74-9A39-6901043F3B4E}"/>
                    </a:ext>
                  </a:extLst>
                </p:cNvPr>
                <p:cNvGraphicFramePr>
                  <a:graphicFrameLocks noChangeAspect="1"/>
                </p:cNvGraphicFramePr>
                <p:nvPr>
                  <p:extLst>
                    <p:ext uri="{D42A27DB-BD31-4B8C-83A1-F6EECF244321}">
                      <p14:modId xmlns:p14="http://schemas.microsoft.com/office/powerpoint/2010/main" val="3663629031"/>
                    </p:ext>
                  </p:extLst>
                </p:nvPr>
              </p:nvGraphicFramePr>
              <p:xfrm>
                <a:off x="3364389" y="4149080"/>
                <a:ext cx="597651" cy="932716"/>
              </p:xfrm>
              <a:graphic>
                <a:graphicData uri="http://schemas.microsoft.com/office/drawing/2017/model3d">
                  <am3d:model3d r:embed="rId6">
                    <am3d:spPr>
                      <a:xfrm>
                        <a:off x="0" y="0"/>
                        <a:ext cx="597651" cy="932716"/>
                      </a:xfrm>
                      <a:prstGeom prst="rect">
                        <a:avLst/>
                      </a:prstGeom>
                      <a:noFill/>
                    </am3d:spPr>
                    <am3d:camera>
                      <am3d:pos x="0" y="0" z="57662077"/>
                      <am3d:up dx="0" dy="36000000" dz="0"/>
                      <am3d:lookAt x="0" y="0" z="0"/>
                      <am3d:perspective fov="2700000"/>
                    </am3d:camera>
                    <am3d:trans>
                      <am3d:meterPerModelUnit n="16666683" d="1000000"/>
                      <am3d:preTrans dx="0" dy="0" dz="0"/>
                      <am3d:scale>
                        <am3d:sx n="1000000" d="1000000"/>
                        <am3d:sy n="1000000" d="1000000"/>
                        <am3d:sz n="1000000" d="1000000"/>
                      </am3d:scale>
                      <am3d:rot ax="10201072" ay="-1250269" az="-10585044"/>
                      <am3d:postTrans dx="0" dy="0" dz="0"/>
                    </am3d:trans>
                    <am3d:raster rName="Office3DRenderer" rVer="16.0.8326">
                      <am3d:blip r:embed="rId7"/>
                    </am3d:raster>
                    <am3d:objViewport viewportSz="10568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モデル 7" descr="施錠した南京錠">
                  <a:extLst>
                    <a:ext uri="{FF2B5EF4-FFF2-40B4-BE49-F238E27FC236}">
                      <a16:creationId xmlns:a16="http://schemas.microsoft.com/office/drawing/2014/main" id="{5B148CC2-88DA-4C74-9A39-6901043F3B4E}"/>
                    </a:ext>
                  </a:extLst>
                </p:cNvPr>
                <p:cNvPicPr>
                  <a:picLocks noGrp="1" noRot="1" noChangeAspect="1" noMove="1" noResize="1" noEditPoints="1" noAdjustHandles="1" noChangeArrowheads="1" noChangeShapeType="1" noCrop="1"/>
                </p:cNvPicPr>
                <p:nvPr/>
              </p:nvPicPr>
              <p:blipFill>
                <a:blip r:embed="rId7"/>
                <a:stretch>
                  <a:fillRect/>
                </a:stretch>
              </p:blipFill>
              <p:spPr>
                <a:xfrm>
                  <a:off x="3364389" y="4149080"/>
                  <a:ext cx="597651" cy="932716"/>
                </a:xfrm>
                <a:prstGeom prst="rect">
                  <a:avLst/>
                </a:prstGeom>
                <a:noFill/>
              </p:spPr>
            </p:pic>
          </mc:Fallback>
        </mc:AlternateContent>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C862A585-6F7D-4526-9D13-CA84419CB6B4}"/>
              </a:ext>
            </a:extLst>
          </p:cNvPr>
          <p:cNvSpPr>
            <a:spLocks noGrp="1" noChangeArrowheads="1"/>
          </p:cNvSpPr>
          <p:nvPr>
            <p:ph type="title"/>
          </p:nvPr>
        </p:nvSpPr>
        <p:spPr/>
        <p:txBody>
          <a:bodyPr/>
          <a:lstStyle/>
          <a:p>
            <a:pPr eaLnBrk="1" hangingPunct="1"/>
            <a:r>
              <a:rPr lang="ja-JP" altLang="en-US" b="1" dirty="0">
                <a:latin typeface="メイリオ" panose="020B0604030504040204" pitchFamily="50" charset="-128"/>
                <a:ea typeface="メイリオ" panose="020B0604030504040204" pitchFamily="50" charset="-128"/>
              </a:rPr>
              <a:t>添付ファイルの暗号化</a:t>
            </a:r>
          </a:p>
        </p:txBody>
      </p:sp>
      <p:sp>
        <p:nvSpPr>
          <p:cNvPr id="120835" name="Rectangle 3">
            <a:extLst>
              <a:ext uri="{FF2B5EF4-FFF2-40B4-BE49-F238E27FC236}">
                <a16:creationId xmlns:a16="http://schemas.microsoft.com/office/drawing/2014/main" id="{6ECE0704-FE72-4974-85BE-0E4C14B4F16E}"/>
              </a:ext>
            </a:extLst>
          </p:cNvPr>
          <p:cNvSpPr>
            <a:spLocks noGrp="1" noChangeArrowheads="1"/>
          </p:cNvSpPr>
          <p:nvPr>
            <p:ph idx="1"/>
          </p:nvPr>
        </p:nvSpPr>
        <p:spPr>
          <a:xfrm>
            <a:off x="210442" y="1412875"/>
            <a:ext cx="8754046" cy="3384277"/>
          </a:xfrm>
        </p:spPr>
        <p:txBody>
          <a:bodyPr/>
          <a:lstStyle/>
          <a:p>
            <a:pPr eaLnBrk="1" hangingPunct="1">
              <a:buFont typeface="Wingdings" panose="05000000000000000000" pitchFamily="2" charset="2"/>
              <a:buChar char="l"/>
            </a:pPr>
            <a:r>
              <a:rPr lang="ja-JP" altLang="en-US" sz="2400" dirty="0">
                <a:latin typeface="メイリオ" panose="020B0604030504040204" pitchFamily="50" charset="-128"/>
              </a:rPr>
              <a:t>添付するファイルを事前に暗号化しておき、送信時に添付します。</a:t>
            </a:r>
          </a:p>
          <a:p>
            <a:pPr lvl="1" eaLnBrk="1" hangingPunct="1">
              <a:buSzPct val="150000"/>
              <a:buFontTx/>
              <a:buBlip>
                <a:blip r:embed="rId3"/>
              </a:buBlip>
            </a:pPr>
            <a:r>
              <a:rPr lang="ja-JP" altLang="en-US" sz="2400" dirty="0">
                <a:solidFill>
                  <a:srgbClr val="ED656B"/>
                </a:solidFill>
                <a:latin typeface="メイリオ" panose="020B0604030504040204" pitchFamily="50" charset="-128"/>
              </a:rPr>
              <a:t>復号のためのパスワードなどは、別の通信手段を利用して相手に伝えることが重要です。</a:t>
            </a:r>
          </a:p>
          <a:p>
            <a:pPr lvl="1" eaLnBrk="1" hangingPunct="1">
              <a:buSzPct val="150000"/>
              <a:buFont typeface="Arial" panose="020B0604020202020204" pitchFamily="34" charset="0"/>
              <a:buBlip>
                <a:blip r:embed="rId3"/>
              </a:buBlip>
            </a:pPr>
            <a:r>
              <a:rPr lang="ja-JP" altLang="en-US" sz="2400" dirty="0">
                <a:latin typeface="メイリオ" panose="020B0604030504040204" pitchFamily="50" charset="-128"/>
              </a:rPr>
              <a:t>ファイルを暗号化するには、専用のツールや、</a:t>
            </a:r>
            <a:r>
              <a:rPr lang="en-US" altLang="ja-JP" sz="2400" dirty="0">
                <a:latin typeface="メイリオ" panose="020B0604030504040204" pitchFamily="50" charset="-128"/>
              </a:rPr>
              <a:t>Office</a:t>
            </a:r>
            <a:r>
              <a:rPr lang="ja-JP" altLang="en-US" sz="2400" dirty="0">
                <a:latin typeface="メイリオ" panose="020B0604030504040204" pitchFamily="50" charset="-128"/>
              </a:rPr>
              <a:t>製品などが備えている暗号化機能を利用します。</a:t>
            </a:r>
          </a:p>
          <a:p>
            <a:pPr marL="457200" lvl="1" indent="0" eaLnBrk="1" hangingPunct="1">
              <a:buSzPct val="150000"/>
              <a:buNone/>
            </a:pPr>
            <a:r>
              <a:rPr lang="ja-JP" altLang="en-US" dirty="0">
                <a:latin typeface="メイリオ" panose="020B0604030504040204" pitchFamily="50" charset="-128"/>
              </a:rPr>
              <a:t>　　　　　</a:t>
            </a:r>
          </a:p>
        </p:txBody>
      </p:sp>
      <p:sp>
        <p:nvSpPr>
          <p:cNvPr id="7" name="四角形: メモ 6">
            <a:extLst>
              <a:ext uri="{FF2B5EF4-FFF2-40B4-BE49-F238E27FC236}">
                <a16:creationId xmlns:a16="http://schemas.microsoft.com/office/drawing/2014/main" id="{709FDFE1-77C2-40EF-A98B-AFFE11769AB3}"/>
              </a:ext>
            </a:extLst>
          </p:cNvPr>
          <p:cNvSpPr/>
          <p:nvPr/>
        </p:nvSpPr>
        <p:spPr bwMode="auto">
          <a:xfrm>
            <a:off x="689558" y="4077297"/>
            <a:ext cx="8244000" cy="900000"/>
          </a:xfrm>
          <a:prstGeom prst="foldedCorner">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p>
            <a:pPr eaLnBrk="1" hangingPunct="1"/>
            <a:r>
              <a:rPr lang="ja-JP" altLang="en-US" sz="1600" dirty="0">
                <a:latin typeface="Meiryo UI" panose="020B0604030504040204" pitchFamily="50" charset="-128"/>
                <a:ea typeface="Meiryo UI" panose="020B0604030504040204" pitchFamily="50" charset="-128"/>
              </a:rPr>
              <a:t>電子メールは標準的に通信を暗号化せず、秘密にすべき情報も平文</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暗号化されていない通常の文</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で流れています。そのため通信を盗聴されると秘密情報も読み取られてしまうため、暗号化する必要があります。</a:t>
            </a:r>
          </a:p>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grpSp>
        <p:nvGrpSpPr>
          <p:cNvPr id="19" name="グループ化 18">
            <a:extLst>
              <a:ext uri="{FF2B5EF4-FFF2-40B4-BE49-F238E27FC236}">
                <a16:creationId xmlns:a16="http://schemas.microsoft.com/office/drawing/2014/main" id="{EA6106DF-00BC-4CC5-A367-67B3AF880B23}"/>
              </a:ext>
            </a:extLst>
          </p:cNvPr>
          <p:cNvGrpSpPr/>
          <p:nvPr/>
        </p:nvGrpSpPr>
        <p:grpSpPr>
          <a:xfrm>
            <a:off x="2056438" y="5103311"/>
            <a:ext cx="4747810" cy="1226911"/>
            <a:chOff x="2056438" y="5103311"/>
            <a:chExt cx="4747810" cy="1226911"/>
          </a:xfrm>
        </p:grpSpPr>
        <p:grpSp>
          <p:nvGrpSpPr>
            <p:cNvPr id="15" name="グループ化 14">
              <a:extLst>
                <a:ext uri="{FF2B5EF4-FFF2-40B4-BE49-F238E27FC236}">
                  <a16:creationId xmlns:a16="http://schemas.microsoft.com/office/drawing/2014/main" id="{D2ABC4F6-57CD-43F5-829E-3CC64C5F3664}"/>
                </a:ext>
              </a:extLst>
            </p:cNvPr>
            <p:cNvGrpSpPr/>
            <p:nvPr/>
          </p:nvGrpSpPr>
          <p:grpSpPr>
            <a:xfrm>
              <a:off x="2627784" y="5103311"/>
              <a:ext cx="4176464" cy="1226911"/>
              <a:chOff x="2555776" y="5157192"/>
              <a:chExt cx="4176464" cy="1226911"/>
            </a:xfrm>
          </p:grpSpPr>
          <p:pic>
            <p:nvPicPr>
              <p:cNvPr id="14" name="図 13">
                <a:extLst>
                  <a:ext uri="{FF2B5EF4-FFF2-40B4-BE49-F238E27FC236}">
                    <a16:creationId xmlns:a16="http://schemas.microsoft.com/office/drawing/2014/main" id="{B5EA32A8-C5B3-421D-A95B-91C99714FD1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5896" y="5263382"/>
                <a:ext cx="2095792" cy="1057423"/>
              </a:xfrm>
              <a:prstGeom prst="rect">
                <a:avLst/>
              </a:prstGeom>
            </p:spPr>
          </p:pic>
          <p:sp>
            <p:nvSpPr>
              <p:cNvPr id="5" name="四角形: メモ 4">
                <a:extLst>
                  <a:ext uri="{FF2B5EF4-FFF2-40B4-BE49-F238E27FC236}">
                    <a16:creationId xmlns:a16="http://schemas.microsoft.com/office/drawing/2014/main" id="{93A53C32-81AA-4EAE-9632-8CA07A644016}"/>
                  </a:ext>
                </a:extLst>
              </p:cNvPr>
              <p:cNvSpPr>
                <a:spLocks noChangeAspect="1"/>
              </p:cNvSpPr>
              <p:nvPr/>
            </p:nvSpPr>
            <p:spPr bwMode="auto">
              <a:xfrm>
                <a:off x="2581420" y="5484103"/>
                <a:ext cx="900100" cy="900000"/>
              </a:xfrm>
              <a:prstGeom prst="foldedCorner">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本件は</a:t>
                </a:r>
                <a:endParaRPr kumimoji="1" lang="en-US" altLang="ja-JP"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極秘です</a:t>
                </a:r>
              </a:p>
            </p:txBody>
          </p:sp>
          <p:sp>
            <p:nvSpPr>
              <p:cNvPr id="6" name="テキスト ボックス 5">
                <a:extLst>
                  <a:ext uri="{FF2B5EF4-FFF2-40B4-BE49-F238E27FC236}">
                    <a16:creationId xmlns:a16="http://schemas.microsoft.com/office/drawing/2014/main" id="{61507F46-59F6-4692-9298-0433EFC0A78D}"/>
                  </a:ext>
                </a:extLst>
              </p:cNvPr>
              <p:cNvSpPr txBox="1"/>
              <p:nvPr/>
            </p:nvSpPr>
            <p:spPr>
              <a:xfrm>
                <a:off x="2555776" y="5157192"/>
                <a:ext cx="864096" cy="338554"/>
              </a:xfrm>
              <a:prstGeom prst="rect">
                <a:avLst/>
              </a:prstGeom>
              <a:noFill/>
            </p:spPr>
            <p:txBody>
              <a:bodyPr wrap="square" rtlCol="0" anchor="ctr" anchorCtr="0">
                <a:spAutoFit/>
              </a:bodyPr>
              <a:lstStyle/>
              <a:p>
                <a:pPr algn="ctr"/>
                <a:r>
                  <a:rPr kumimoji="1" lang="ja-JP" altLang="en-US" sz="1600" b="1" dirty="0">
                    <a:latin typeface="Meiryo UI" panose="020B0604030504040204" pitchFamily="50" charset="-128"/>
                    <a:ea typeface="Meiryo UI" panose="020B0604030504040204" pitchFamily="50" charset="-128"/>
                  </a:rPr>
                  <a:t>平文</a:t>
                </a:r>
              </a:p>
            </p:txBody>
          </p:sp>
          <p:sp>
            <p:nvSpPr>
              <p:cNvPr id="9" name="四角形: メモ 8">
                <a:extLst>
                  <a:ext uri="{FF2B5EF4-FFF2-40B4-BE49-F238E27FC236}">
                    <a16:creationId xmlns:a16="http://schemas.microsoft.com/office/drawing/2014/main" id="{E685F469-5B9F-4AF3-85A9-6B9B607A0B21}"/>
                  </a:ext>
                </a:extLst>
              </p:cNvPr>
              <p:cNvSpPr/>
              <p:nvPr/>
            </p:nvSpPr>
            <p:spPr bwMode="auto">
              <a:xfrm>
                <a:off x="5868144" y="5495746"/>
                <a:ext cx="864096" cy="787267"/>
              </a:xfrm>
              <a:prstGeom prst="foldedCorner">
                <a:avLst/>
              </a:prstGeom>
              <a:solidFill>
                <a:schemeClr val="tx1">
                  <a:lumMod val="65000"/>
                  <a:lumOff val="35000"/>
                </a:schemeClr>
              </a:solidFill>
              <a:ln w="9525" cap="flat" cmpd="sng" algn="ctr">
                <a:solidFill>
                  <a:schemeClr val="tx1"/>
                </a:solidFill>
                <a:prstDash val="solid"/>
                <a:round/>
                <a:headEnd type="none" w="med" len="med"/>
                <a:tailEnd type="none" w="med" len="med"/>
              </a:ln>
              <a:effectLst/>
            </p:spPr>
            <p:txBody>
              <a:bodyPr vert="horz" wrap="square" lIns="72000" tIns="108000" rIns="36000" bIns="3600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altLang="ja-JP" sz="1400" dirty="0">
                    <a:solidFill>
                      <a:schemeClr val="bg1"/>
                    </a:solidFill>
                    <a:latin typeface="Meiryo UI" panose="020B0604030504040204" pitchFamily="50" charset="-128"/>
                    <a:ea typeface="Meiryo UI" panose="020B0604030504040204" pitchFamily="50" charset="-128"/>
                  </a:rPr>
                  <a:t>N</a:t>
                </a:r>
                <a:r>
                  <a:rPr kumimoji="1" lang="en-US" altLang="ja-JP" sz="1400" b="0"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evae72hoty19awRiATs</a:t>
                </a:r>
                <a:endParaRPr kumimoji="1" lang="ja-JP" altLang="en-US" sz="1400" b="0"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7938F2FE-FFE7-471F-B473-609C7EC71486}"/>
                  </a:ext>
                </a:extLst>
              </p:cNvPr>
              <p:cNvSpPr txBox="1"/>
              <p:nvPr/>
            </p:nvSpPr>
            <p:spPr>
              <a:xfrm>
                <a:off x="5868144" y="5178678"/>
                <a:ext cx="864096"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暗号文</a:t>
                </a:r>
              </a:p>
            </p:txBody>
          </p:sp>
          <p:sp>
            <p:nvSpPr>
              <p:cNvPr id="11" name="テキスト ボックス 10">
                <a:extLst>
                  <a:ext uri="{FF2B5EF4-FFF2-40B4-BE49-F238E27FC236}">
                    <a16:creationId xmlns:a16="http://schemas.microsoft.com/office/drawing/2014/main" id="{A6864D31-78A8-4AE8-8387-8F2E13A543EA}"/>
                  </a:ext>
                </a:extLst>
              </p:cNvPr>
              <p:cNvSpPr txBox="1"/>
              <p:nvPr/>
            </p:nvSpPr>
            <p:spPr>
              <a:xfrm>
                <a:off x="4139952" y="5364000"/>
                <a:ext cx="864096" cy="338554"/>
              </a:xfrm>
              <a:prstGeom prst="rect">
                <a:avLst/>
              </a:prstGeom>
              <a:noFill/>
            </p:spPr>
            <p:txBody>
              <a:bodyPr wrap="square" rtlCol="0" anchor="ctr" anchorCtr="0">
                <a:spAutoFit/>
              </a:bodyPr>
              <a:lstStyle/>
              <a:p>
                <a:pPr algn="ctr"/>
                <a:r>
                  <a:rPr lang="ja-JP" altLang="en-US" sz="1600" b="1" dirty="0">
                    <a:latin typeface="Meiryo UI" panose="020B0604030504040204" pitchFamily="50" charset="-128"/>
                    <a:ea typeface="Meiryo UI" panose="020B0604030504040204" pitchFamily="50" charset="-128"/>
                  </a:rPr>
                  <a:t>鍵</a:t>
                </a:r>
              </a:p>
            </p:txBody>
          </p:sp>
          <p:sp>
            <p:nvSpPr>
              <p:cNvPr id="12" name="テキスト ボックス 11">
                <a:extLst>
                  <a:ext uri="{FF2B5EF4-FFF2-40B4-BE49-F238E27FC236}">
                    <a16:creationId xmlns:a16="http://schemas.microsoft.com/office/drawing/2014/main" id="{4F622599-6883-4420-8DEF-31B9673E8AB3}"/>
                  </a:ext>
                </a:extLst>
              </p:cNvPr>
              <p:cNvSpPr txBox="1"/>
              <p:nvPr/>
            </p:nvSpPr>
            <p:spPr>
              <a:xfrm>
                <a:off x="4129588" y="5868863"/>
                <a:ext cx="864096" cy="338554"/>
              </a:xfrm>
              <a:prstGeom prst="rect">
                <a:avLst/>
              </a:prstGeom>
              <a:noFill/>
            </p:spPr>
            <p:txBody>
              <a:bodyPr wrap="square" rtlCol="0" anchor="ctr" anchorCtr="0">
                <a:spAutoFit/>
              </a:bodyPr>
              <a:lstStyle/>
              <a:p>
                <a:pPr algn="ctr"/>
                <a:r>
                  <a:rPr lang="ja-JP" altLang="en-US" sz="1600" b="1" dirty="0">
                    <a:latin typeface="Meiryo UI" panose="020B0604030504040204" pitchFamily="50" charset="-128"/>
                    <a:ea typeface="Meiryo UI" panose="020B0604030504040204" pitchFamily="50" charset="-128"/>
                  </a:rPr>
                  <a:t>暗号化</a:t>
                </a:r>
              </a:p>
            </p:txBody>
          </p:sp>
        </p:grpSp>
        <mc:AlternateContent xmlns:mc="http://schemas.openxmlformats.org/markup-compatibility/2006">
          <mc:Choice xmlns:am3d="http://schemas.microsoft.com/office/drawing/2017/model3d" Requires="am3d">
            <p:graphicFrame>
              <p:nvGraphicFramePr>
                <p:cNvPr id="3" name="3D モデル 2" descr="支払い通知">
                  <a:extLst>
                    <a:ext uri="{FF2B5EF4-FFF2-40B4-BE49-F238E27FC236}">
                      <a16:creationId xmlns:a16="http://schemas.microsoft.com/office/drawing/2014/main" id="{19947525-6E7A-4A57-85FE-C5D009C90BFD}"/>
                    </a:ext>
                  </a:extLst>
                </p:cNvPr>
                <p:cNvGraphicFramePr>
                  <a:graphicFrameLocks noChangeAspect="1"/>
                </p:cNvGraphicFramePr>
                <p:nvPr>
                  <p:extLst>
                    <p:ext uri="{D42A27DB-BD31-4B8C-83A1-F6EECF244321}">
                      <p14:modId xmlns:p14="http://schemas.microsoft.com/office/powerpoint/2010/main" val="1298941322"/>
                    </p:ext>
                  </p:extLst>
                </p:nvPr>
              </p:nvGraphicFramePr>
              <p:xfrm>
                <a:off x="2056438" y="5135831"/>
                <a:ext cx="741629" cy="612068"/>
              </p:xfrm>
              <a:graphic>
                <a:graphicData uri="http://schemas.microsoft.com/office/drawing/2017/model3d">
                  <am3d:model3d r:embed="rId5">
                    <am3d:spPr>
                      <a:xfrm>
                        <a:off x="0" y="0"/>
                        <a:ext cx="741629" cy="612068"/>
                      </a:xfrm>
                      <a:prstGeom prst="rect">
                        <a:avLst/>
                      </a:prstGeom>
                    </am3d:spPr>
                    <am3d:camera>
                      <am3d:pos x="0" y="0" z="61262031"/>
                      <am3d:up dx="0" dy="36000000" dz="0"/>
                      <am3d:lookAt x="0" y="0" z="0"/>
                      <am3d:perspective fov="2700000"/>
                    </am3d:camera>
                    <am3d:trans>
                      <am3d:meterPerModelUnit n="3257329" d="1000000"/>
                      <am3d:preTrans dx="0" dy="-15018803" dz="0"/>
                      <am3d:scale>
                        <am3d:sx n="1000000" d="1000000"/>
                        <am3d:sy n="1000000" d="1000000"/>
                        <am3d:sz n="1000000" d="1000000"/>
                      </am3d:scale>
                      <am3d:rot ax="358533" ay="599105" az="62388"/>
                      <am3d:postTrans dx="0" dy="0" dz="0"/>
                    </am3d:trans>
                    <am3d:raster rName="Office3DRenderer" rVer="16.0.8326">
                      <am3d:blip r:embed="rId6"/>
                    </am3d:raster>
                    <am3d:objViewport viewportSz="9792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モデル 2" descr="支払い通知">
                  <a:extLst>
                    <a:ext uri="{FF2B5EF4-FFF2-40B4-BE49-F238E27FC236}">
                      <a16:creationId xmlns:a16="http://schemas.microsoft.com/office/drawing/2014/main" id="{19947525-6E7A-4A57-85FE-C5D009C90BFD}"/>
                    </a:ext>
                  </a:extLst>
                </p:cNvPr>
                <p:cNvPicPr>
                  <a:picLocks noGrp="1" noRot="1" noChangeAspect="1" noMove="1" noResize="1" noEditPoints="1" noAdjustHandles="1" noChangeArrowheads="1" noChangeShapeType="1" noCrop="1"/>
                </p:cNvPicPr>
                <p:nvPr/>
              </p:nvPicPr>
              <p:blipFill>
                <a:blip r:embed="rId6"/>
                <a:stretch>
                  <a:fillRect/>
                </a:stretch>
              </p:blipFill>
              <p:spPr>
                <a:xfrm>
                  <a:off x="2056438" y="5135831"/>
                  <a:ext cx="741629" cy="612068"/>
                </a:xfrm>
                <a:prstGeom prst="rect">
                  <a:avLst/>
                </a:prstGeom>
              </p:spPr>
            </p:pic>
          </mc:Fallback>
        </mc:AlternateContent>
        <p:grpSp>
          <p:nvGrpSpPr>
            <p:cNvPr id="18" name="グループ化 17">
              <a:extLst>
                <a:ext uri="{FF2B5EF4-FFF2-40B4-BE49-F238E27FC236}">
                  <a16:creationId xmlns:a16="http://schemas.microsoft.com/office/drawing/2014/main" id="{F6ED1B52-CFCB-4E2F-A2A1-2CADBB88D3F5}"/>
                </a:ext>
              </a:extLst>
            </p:cNvPr>
            <p:cNvGrpSpPr/>
            <p:nvPr/>
          </p:nvGrpSpPr>
          <p:grpSpPr>
            <a:xfrm>
              <a:off x="5324879" y="5130363"/>
              <a:ext cx="745470" cy="628777"/>
              <a:chOff x="5324879" y="5130363"/>
              <a:chExt cx="745470" cy="628777"/>
            </a:xfrm>
          </p:grpSpPr>
          <mc:AlternateContent xmlns:mc="http://schemas.openxmlformats.org/markup-compatibility/2006">
            <mc:Choice xmlns:am3d="http://schemas.microsoft.com/office/drawing/2017/model3d" Requires="am3d">
              <p:graphicFrame>
                <p:nvGraphicFramePr>
                  <p:cNvPr id="8" name="3D モデル 7" descr="封筒">
                    <a:extLst>
                      <a:ext uri="{FF2B5EF4-FFF2-40B4-BE49-F238E27FC236}">
                        <a16:creationId xmlns:a16="http://schemas.microsoft.com/office/drawing/2014/main" id="{A0C9005B-3233-46CA-8F70-C20AE5A12922}"/>
                      </a:ext>
                    </a:extLst>
                  </p:cNvPr>
                  <p:cNvGraphicFramePr>
                    <a:graphicFrameLocks noChangeAspect="1"/>
                  </p:cNvGraphicFramePr>
                  <p:nvPr>
                    <p:extLst>
                      <p:ext uri="{D42A27DB-BD31-4B8C-83A1-F6EECF244321}">
                        <p14:modId xmlns:p14="http://schemas.microsoft.com/office/powerpoint/2010/main" val="2893515748"/>
                      </p:ext>
                    </p:extLst>
                  </p:nvPr>
                </p:nvGraphicFramePr>
                <p:xfrm>
                  <a:off x="5364088" y="5209501"/>
                  <a:ext cx="706261" cy="549639"/>
                </p:xfrm>
                <a:graphic>
                  <a:graphicData uri="http://schemas.microsoft.com/office/drawing/2017/model3d">
                    <am3d:model3d r:embed="rId7">
                      <am3d:spPr>
                        <a:xfrm>
                          <a:off x="0" y="0"/>
                          <a:ext cx="706261" cy="549639"/>
                        </a:xfrm>
                        <a:prstGeom prst="rect">
                          <a:avLst/>
                        </a:prstGeom>
                      </am3d:spPr>
                      <am3d:camera>
                        <am3d:pos x="0" y="0" z="57720344"/>
                        <am3d:up dx="0" dy="36000000" dz="0"/>
                        <am3d:lookAt x="0" y="0" z="0"/>
                        <am3d:perspective fov="2700000"/>
                      </am3d:camera>
                      <am3d:trans>
                        <am3d:meterPerModelUnit n="3257329" d="1000000"/>
                        <am3d:preTrans dx="0" dy="-12687009" dz="-1482110"/>
                        <am3d:scale>
                          <am3d:sx n="1000000" d="1000000"/>
                          <am3d:sy n="1000000" d="1000000"/>
                          <am3d:sz n="1000000" d="1000000"/>
                        </am3d:scale>
                        <am3d:rot ax="177683" ay="1244645" az="62981"/>
                        <am3d:postTrans dx="0" dy="0" dz="0"/>
                      </am3d:trans>
                      <am3d:raster rName="Office3DRenderer" rVer="16.0.8326">
                        <am3d:blip r:embed="rId8"/>
                      </am3d:raster>
                      <am3d:objViewport viewportSz="8779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モデル 7" descr="封筒">
                    <a:extLst>
                      <a:ext uri="{FF2B5EF4-FFF2-40B4-BE49-F238E27FC236}">
                        <a16:creationId xmlns:a16="http://schemas.microsoft.com/office/drawing/2014/main" id="{A0C9005B-3233-46CA-8F70-C20AE5A12922}"/>
                      </a:ext>
                    </a:extLst>
                  </p:cNvPr>
                  <p:cNvPicPr>
                    <a:picLocks noGrp="1" noRot="1" noChangeAspect="1" noMove="1" noResize="1" noEditPoints="1" noAdjustHandles="1" noChangeArrowheads="1" noChangeShapeType="1" noCrop="1"/>
                  </p:cNvPicPr>
                  <p:nvPr/>
                </p:nvPicPr>
                <p:blipFill>
                  <a:blip r:embed="rId8"/>
                  <a:stretch>
                    <a:fillRect/>
                  </a:stretch>
                </p:blipFill>
                <p:spPr>
                  <a:xfrm>
                    <a:off x="5364088" y="5209501"/>
                    <a:ext cx="706261" cy="54963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モデル 16" descr="閉じた錠前">
                    <a:extLst>
                      <a:ext uri="{FF2B5EF4-FFF2-40B4-BE49-F238E27FC236}">
                        <a16:creationId xmlns:a16="http://schemas.microsoft.com/office/drawing/2014/main" id="{A0BCEDFF-A938-4716-9425-58FE1BCEF67C}"/>
                      </a:ext>
                    </a:extLst>
                  </p:cNvPr>
                  <p:cNvGraphicFramePr>
                    <a:graphicFrameLocks noChangeAspect="1"/>
                  </p:cNvGraphicFramePr>
                  <p:nvPr>
                    <p:extLst>
                      <p:ext uri="{D42A27DB-BD31-4B8C-83A1-F6EECF244321}">
                        <p14:modId xmlns:p14="http://schemas.microsoft.com/office/powerpoint/2010/main" val="2583353875"/>
                      </p:ext>
                    </p:extLst>
                  </p:nvPr>
                </p:nvGraphicFramePr>
                <p:xfrm>
                  <a:off x="5324879" y="5130363"/>
                  <a:ext cx="327241" cy="530885"/>
                </p:xfrm>
                <a:graphic>
                  <a:graphicData uri="http://schemas.microsoft.com/office/drawing/2017/model3d">
                    <am3d:model3d r:embed="rId9">
                      <am3d:spPr>
                        <a:xfrm>
                          <a:off x="0" y="0"/>
                          <a:ext cx="327241" cy="530885"/>
                        </a:xfrm>
                        <a:prstGeom prst="rect">
                          <a:avLst/>
                        </a:prstGeom>
                      </am3d:spPr>
                      <am3d:camera>
                        <am3d:pos x="0" y="0" z="56011935"/>
                        <am3d:up dx="0" dy="36000000" dz="0"/>
                        <am3d:lookAt x="0" y="0" z="0"/>
                        <am3d:perspective fov="2700000"/>
                      </am3d:camera>
                      <am3d:trans>
                        <am3d:meterPerModelUnit n="3525389" d="1000000"/>
                        <am3d:preTrans dx="0" dy="-18000000" dz="0"/>
                        <am3d:scale>
                          <am3d:sx n="1000000" d="1000000"/>
                          <am3d:sy n="1000000" d="1000000"/>
                          <am3d:sz n="1000000" d="1000000"/>
                        </am3d:scale>
                        <am3d:rot ax="490671" ay="805409" az="114637"/>
                        <am3d:postTrans dx="0" dy="0" dz="0"/>
                      </am3d:trans>
                      <am3d:raster rName="Office3DRenderer" rVer="16.0.8326">
                        <am3d:blip r:embed="rId10"/>
                      </am3d:raster>
                      <am3d:objViewport viewportSz="6119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モデル 16" descr="閉じた錠前">
                    <a:extLst>
                      <a:ext uri="{FF2B5EF4-FFF2-40B4-BE49-F238E27FC236}">
                        <a16:creationId xmlns:a16="http://schemas.microsoft.com/office/drawing/2014/main" id="{A0BCEDFF-A938-4716-9425-58FE1BCEF67C}"/>
                      </a:ext>
                    </a:extLst>
                  </p:cNvPr>
                  <p:cNvPicPr>
                    <a:picLocks noGrp="1" noRot="1" noChangeAspect="1" noMove="1" noResize="1" noEditPoints="1" noAdjustHandles="1" noChangeArrowheads="1" noChangeShapeType="1" noCrop="1"/>
                  </p:cNvPicPr>
                  <p:nvPr/>
                </p:nvPicPr>
                <p:blipFill>
                  <a:blip r:embed="rId10"/>
                  <a:stretch>
                    <a:fillRect/>
                  </a:stretch>
                </p:blipFill>
                <p:spPr>
                  <a:xfrm>
                    <a:off x="5324879" y="5130363"/>
                    <a:ext cx="327241" cy="530885"/>
                  </a:xfrm>
                  <a:prstGeom prst="rect">
                    <a:avLst/>
                  </a:prstGeom>
                </p:spPr>
              </p:pic>
            </mc:Fallback>
          </mc:AlternateContent>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タイトル 1">
            <a:extLst>
              <a:ext uri="{FF2B5EF4-FFF2-40B4-BE49-F238E27FC236}">
                <a16:creationId xmlns:a16="http://schemas.microsoft.com/office/drawing/2014/main" id="{F9CE1F44-6507-4D4D-A39B-236E1CF580D2}"/>
              </a:ext>
            </a:extLst>
          </p:cNvPr>
          <p:cNvSpPr>
            <a:spLocks noGrp="1" noChangeArrowheads="1"/>
          </p:cNvSpPr>
          <p:nvPr>
            <p:ph type="title"/>
          </p:nvPr>
        </p:nvSpPr>
        <p:spPr/>
        <p:txBody>
          <a:bodyPr/>
          <a:lstStyle/>
          <a:p>
            <a:r>
              <a:rPr lang="en-US" altLang="ja-JP" b="1" dirty="0">
                <a:latin typeface="メイリオ" panose="020B0604030504040204" pitchFamily="50" charset="-128"/>
                <a:ea typeface="メイリオ" panose="020B0604030504040204" pitchFamily="50" charset="-128"/>
              </a:rPr>
              <a:t>Microsoft Word </a:t>
            </a:r>
            <a:r>
              <a:rPr lang="ja-JP" altLang="en-US" b="1" dirty="0">
                <a:latin typeface="メイリオ" panose="020B0604030504040204" pitchFamily="50" charset="-128"/>
                <a:ea typeface="メイリオ" panose="020B0604030504040204" pitchFamily="50" charset="-128"/>
              </a:rPr>
              <a:t>の暗号化</a:t>
            </a:r>
          </a:p>
        </p:txBody>
      </p:sp>
      <p:pic>
        <p:nvPicPr>
          <p:cNvPr id="122884" name="Picture 2" descr="C:\Users\t-uchiya\Desktop\クリップボード01.jpg">
            <a:extLst>
              <a:ext uri="{FF2B5EF4-FFF2-40B4-BE49-F238E27FC236}">
                <a16:creationId xmlns:a16="http://schemas.microsoft.com/office/drawing/2014/main" id="{F79A3585-E78C-44DE-AD04-FD7F6122A7C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55776" y="1468009"/>
            <a:ext cx="4916487"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吹き出し: 角を丸めた四角形 1">
            <a:extLst>
              <a:ext uri="{FF2B5EF4-FFF2-40B4-BE49-F238E27FC236}">
                <a16:creationId xmlns:a16="http://schemas.microsoft.com/office/drawing/2014/main" id="{6B2B5414-1936-4750-BD69-AA48035E17B1}"/>
              </a:ext>
            </a:extLst>
          </p:cNvPr>
          <p:cNvSpPr/>
          <p:nvPr/>
        </p:nvSpPr>
        <p:spPr bwMode="auto">
          <a:xfrm>
            <a:off x="755576" y="2060848"/>
            <a:ext cx="1872208" cy="432048"/>
          </a:xfrm>
          <a:prstGeom prst="wedgeRoundRectCallout">
            <a:avLst>
              <a:gd name="adj1" fmla="val 55765"/>
              <a:gd name="adj2" fmla="val 8018"/>
              <a:gd name="adj3" fmla="val 16667"/>
            </a:avLst>
          </a:prstGeom>
          <a:solidFill>
            <a:srgbClr val="FFFF99"/>
          </a:solidFill>
          <a:ln w="9525">
            <a:solidFill>
              <a:schemeClr val="tx1"/>
            </a:solidFill>
            <a:miter lim="800000"/>
            <a:headEnd/>
            <a:tailEnd/>
          </a:ln>
        </p:spPr>
        <p:txBody>
          <a:bodyPr/>
          <a:lstStyle/>
          <a:p>
            <a:pPr eaLnBrk="1" hangingPunct="1"/>
            <a:r>
              <a:rPr lang="ja-JP" altLang="en-US" sz="1800" b="1" dirty="0">
                <a:solidFill>
                  <a:srgbClr val="000000"/>
                </a:solidFill>
                <a:latin typeface="Meiryo UI" panose="020B0604030504040204" pitchFamily="50" charset="-128"/>
                <a:ea typeface="Meiryo UI" panose="020B0604030504040204" pitchFamily="50" charset="-128"/>
              </a:rPr>
              <a:t>①</a:t>
            </a:r>
            <a:r>
              <a:rPr lang="en-US" altLang="ja-JP" sz="1800" b="1" dirty="0">
                <a:solidFill>
                  <a:srgbClr val="000000"/>
                </a:solidFill>
                <a:latin typeface="Meiryo UI" panose="020B0604030504040204" pitchFamily="50" charset="-128"/>
                <a:ea typeface="Meiryo UI" panose="020B0604030504040204" pitchFamily="50" charset="-128"/>
              </a:rPr>
              <a:t>[</a:t>
            </a:r>
            <a:r>
              <a:rPr lang="ja-JP" altLang="en-US" sz="1800" b="1" dirty="0">
                <a:solidFill>
                  <a:srgbClr val="000000"/>
                </a:solidFill>
                <a:latin typeface="Meiryo UI" panose="020B0604030504040204" pitchFamily="50" charset="-128"/>
                <a:ea typeface="Meiryo UI" panose="020B0604030504040204" pitchFamily="50" charset="-128"/>
              </a:rPr>
              <a:t>情報</a:t>
            </a:r>
            <a:r>
              <a:rPr lang="en-US" altLang="ja-JP" sz="1800" b="1" dirty="0">
                <a:solidFill>
                  <a:srgbClr val="000000"/>
                </a:solidFill>
                <a:latin typeface="Meiryo UI" panose="020B0604030504040204" pitchFamily="50" charset="-128"/>
                <a:ea typeface="Meiryo UI" panose="020B0604030504040204" pitchFamily="50" charset="-128"/>
              </a:rPr>
              <a:t>]</a:t>
            </a:r>
            <a:r>
              <a:rPr lang="ja-JP" altLang="en-US" sz="1800" b="1" dirty="0">
                <a:solidFill>
                  <a:srgbClr val="000000"/>
                </a:solidFill>
                <a:latin typeface="Meiryo UI" panose="020B0604030504040204" pitchFamily="50" charset="-128"/>
                <a:ea typeface="Meiryo UI" panose="020B0604030504040204" pitchFamily="50" charset="-128"/>
              </a:rPr>
              <a:t>を選択</a:t>
            </a:r>
          </a:p>
        </p:txBody>
      </p:sp>
      <p:sp>
        <p:nvSpPr>
          <p:cNvPr id="10" name="吹き出し: 角を丸めた四角形 9">
            <a:extLst>
              <a:ext uri="{FF2B5EF4-FFF2-40B4-BE49-F238E27FC236}">
                <a16:creationId xmlns:a16="http://schemas.microsoft.com/office/drawing/2014/main" id="{D4A4B752-40F3-450B-A750-BBBDF7C24CF3}"/>
              </a:ext>
            </a:extLst>
          </p:cNvPr>
          <p:cNvSpPr/>
          <p:nvPr/>
        </p:nvSpPr>
        <p:spPr bwMode="auto">
          <a:xfrm>
            <a:off x="4427984" y="1700808"/>
            <a:ext cx="2736304" cy="432048"/>
          </a:xfrm>
          <a:prstGeom prst="wedgeRoundRectCallout">
            <a:avLst>
              <a:gd name="adj1" fmla="val -46117"/>
              <a:gd name="adj2" fmla="val 167062"/>
              <a:gd name="adj3" fmla="val 16667"/>
            </a:avLst>
          </a:prstGeom>
          <a:solidFill>
            <a:srgbClr val="FFFF99"/>
          </a:solidFill>
          <a:ln w="9525">
            <a:solidFill>
              <a:schemeClr val="tx1"/>
            </a:solidFill>
            <a:miter lim="800000"/>
            <a:headEnd/>
            <a:tailEnd/>
          </a:ln>
        </p:spPr>
        <p:txBody>
          <a:bodyPr/>
          <a:lstStyle/>
          <a:p>
            <a:pPr eaLnBrk="1" hangingPunct="1"/>
            <a:r>
              <a:rPr lang="ja-JP" altLang="en-US" sz="1800" b="1" dirty="0">
                <a:solidFill>
                  <a:srgbClr val="000000"/>
                </a:solidFill>
                <a:latin typeface="Meiryo UI" panose="020B0604030504040204" pitchFamily="50" charset="-128"/>
                <a:ea typeface="Meiryo UI" panose="020B0604030504040204" pitchFamily="50" charset="-128"/>
              </a:rPr>
              <a:t>②</a:t>
            </a:r>
            <a:r>
              <a:rPr lang="en-US" altLang="ja-JP" sz="1800" b="1" dirty="0">
                <a:solidFill>
                  <a:srgbClr val="000000"/>
                </a:solidFill>
                <a:latin typeface="Meiryo UI" panose="020B0604030504040204" pitchFamily="50" charset="-128"/>
                <a:ea typeface="Meiryo UI" panose="020B0604030504040204" pitchFamily="50" charset="-128"/>
              </a:rPr>
              <a:t>[</a:t>
            </a:r>
            <a:r>
              <a:rPr lang="ja-JP" altLang="en-US" sz="1800" b="1" dirty="0">
                <a:solidFill>
                  <a:srgbClr val="000000"/>
                </a:solidFill>
                <a:latin typeface="Meiryo UI" panose="020B0604030504040204" pitchFamily="50" charset="-128"/>
                <a:ea typeface="Meiryo UI" panose="020B0604030504040204" pitchFamily="50" charset="-128"/>
              </a:rPr>
              <a:t>文書の保護</a:t>
            </a:r>
            <a:r>
              <a:rPr lang="en-US" altLang="ja-JP" sz="1800" b="1" dirty="0">
                <a:solidFill>
                  <a:srgbClr val="000000"/>
                </a:solidFill>
                <a:latin typeface="Meiryo UI" panose="020B0604030504040204" pitchFamily="50" charset="-128"/>
                <a:ea typeface="Meiryo UI" panose="020B0604030504040204" pitchFamily="50" charset="-128"/>
              </a:rPr>
              <a:t>]</a:t>
            </a:r>
            <a:r>
              <a:rPr lang="ja-JP" altLang="en-US" sz="1800" b="1" dirty="0">
                <a:solidFill>
                  <a:srgbClr val="000000"/>
                </a:solidFill>
                <a:latin typeface="Meiryo UI" panose="020B0604030504040204" pitchFamily="50" charset="-128"/>
                <a:ea typeface="Meiryo UI" panose="020B0604030504040204" pitchFamily="50" charset="-128"/>
              </a:rPr>
              <a:t>をクリック</a:t>
            </a:r>
          </a:p>
        </p:txBody>
      </p:sp>
      <p:sp>
        <p:nvSpPr>
          <p:cNvPr id="11" name="吹き出し: 角を丸めた四角形 10">
            <a:extLst>
              <a:ext uri="{FF2B5EF4-FFF2-40B4-BE49-F238E27FC236}">
                <a16:creationId xmlns:a16="http://schemas.microsoft.com/office/drawing/2014/main" id="{01399C72-A858-4466-89C1-6104A61261C2}"/>
              </a:ext>
            </a:extLst>
          </p:cNvPr>
          <p:cNvSpPr/>
          <p:nvPr/>
        </p:nvSpPr>
        <p:spPr bwMode="auto">
          <a:xfrm>
            <a:off x="4427984" y="2964272"/>
            <a:ext cx="4320480" cy="432048"/>
          </a:xfrm>
          <a:prstGeom prst="wedgeRoundRectCallout">
            <a:avLst>
              <a:gd name="adj1" fmla="val -42674"/>
              <a:gd name="adj2" fmla="val 125364"/>
              <a:gd name="adj3" fmla="val 16667"/>
            </a:avLst>
          </a:prstGeom>
          <a:solidFill>
            <a:srgbClr val="FFFF99"/>
          </a:solidFill>
          <a:ln w="9525">
            <a:solidFill>
              <a:schemeClr val="tx1"/>
            </a:solidFill>
            <a:miter lim="800000"/>
            <a:headEnd/>
            <a:tailEnd/>
          </a:ln>
        </p:spPr>
        <p:txBody>
          <a:bodyPr/>
          <a:lstStyle/>
          <a:p>
            <a:pPr eaLnBrk="1" hangingPunct="1"/>
            <a:r>
              <a:rPr lang="ja-JP" altLang="en-US" sz="1800" b="1" dirty="0">
                <a:solidFill>
                  <a:srgbClr val="000000"/>
                </a:solidFill>
                <a:latin typeface="Meiryo UI" panose="020B0604030504040204" pitchFamily="50" charset="-128"/>
                <a:ea typeface="Meiryo UI" panose="020B0604030504040204" pitchFamily="50" charset="-128"/>
              </a:rPr>
              <a:t>③</a:t>
            </a:r>
            <a:r>
              <a:rPr lang="en-US" altLang="ja-JP" sz="1800" b="1" dirty="0">
                <a:solidFill>
                  <a:srgbClr val="000000"/>
                </a:solidFill>
                <a:latin typeface="Meiryo UI" panose="020B0604030504040204" pitchFamily="50" charset="-128"/>
                <a:ea typeface="Meiryo UI" panose="020B0604030504040204" pitchFamily="50" charset="-128"/>
              </a:rPr>
              <a:t>[</a:t>
            </a:r>
            <a:r>
              <a:rPr lang="ja-JP" altLang="en-US" sz="1800" b="1" dirty="0">
                <a:solidFill>
                  <a:srgbClr val="000000"/>
                </a:solidFill>
                <a:latin typeface="Meiryo UI" panose="020B0604030504040204" pitchFamily="50" charset="-128"/>
                <a:ea typeface="Meiryo UI" panose="020B0604030504040204" pitchFamily="50" charset="-128"/>
              </a:rPr>
              <a:t>パスワードを使用して暗号化</a:t>
            </a:r>
            <a:r>
              <a:rPr lang="en-US" altLang="ja-JP" sz="1800" b="1" dirty="0">
                <a:solidFill>
                  <a:srgbClr val="000000"/>
                </a:solidFill>
                <a:latin typeface="Meiryo UI" panose="020B0604030504040204" pitchFamily="50" charset="-128"/>
                <a:ea typeface="Meiryo UI" panose="020B0604030504040204" pitchFamily="50" charset="-128"/>
              </a:rPr>
              <a:t>]</a:t>
            </a:r>
            <a:r>
              <a:rPr lang="ja-JP" altLang="en-US" sz="1800" b="1" dirty="0">
                <a:solidFill>
                  <a:srgbClr val="000000"/>
                </a:solidFill>
                <a:latin typeface="Meiryo UI" panose="020B0604030504040204" pitchFamily="50" charset="-128"/>
                <a:ea typeface="Meiryo UI" panose="020B0604030504040204" pitchFamily="50" charset="-128"/>
              </a:rPr>
              <a:t>をクリック</a:t>
            </a:r>
          </a:p>
        </p:txBody>
      </p:sp>
      <p:pic>
        <p:nvPicPr>
          <p:cNvPr id="3" name="図 2">
            <a:extLst>
              <a:ext uri="{FF2B5EF4-FFF2-40B4-BE49-F238E27FC236}">
                <a16:creationId xmlns:a16="http://schemas.microsoft.com/office/drawing/2014/main" id="{3C49BE39-9DFC-409E-B5F3-93A545A8D632}"/>
              </a:ext>
            </a:extLst>
          </p:cNvPr>
          <p:cNvPicPr>
            <a:picLocks noChangeAspect="1"/>
          </p:cNvPicPr>
          <p:nvPr/>
        </p:nvPicPr>
        <p:blipFill>
          <a:blip r:embed="rId4"/>
          <a:stretch>
            <a:fillRect/>
          </a:stretch>
        </p:blipFill>
        <p:spPr>
          <a:xfrm>
            <a:off x="5417778" y="4581128"/>
            <a:ext cx="2743583" cy="2117143"/>
          </a:xfrm>
          <a:prstGeom prst="rect">
            <a:avLst/>
          </a:prstGeom>
        </p:spPr>
      </p:pic>
      <p:sp>
        <p:nvSpPr>
          <p:cNvPr id="12" name="吹き出し: 角を丸めた四角形 11">
            <a:extLst>
              <a:ext uri="{FF2B5EF4-FFF2-40B4-BE49-F238E27FC236}">
                <a16:creationId xmlns:a16="http://schemas.microsoft.com/office/drawing/2014/main" id="{6A6CA793-18AA-4855-96FA-3894175CCE92}"/>
              </a:ext>
            </a:extLst>
          </p:cNvPr>
          <p:cNvSpPr/>
          <p:nvPr/>
        </p:nvSpPr>
        <p:spPr bwMode="auto">
          <a:xfrm>
            <a:off x="4427984" y="4073041"/>
            <a:ext cx="3317354" cy="432048"/>
          </a:xfrm>
          <a:prstGeom prst="wedgeRoundRectCallout">
            <a:avLst>
              <a:gd name="adj1" fmla="val -14895"/>
              <a:gd name="adj2" fmla="val 195603"/>
              <a:gd name="adj3" fmla="val 16667"/>
            </a:avLst>
          </a:prstGeom>
          <a:solidFill>
            <a:srgbClr val="FFFF99"/>
          </a:solidFill>
          <a:ln w="9525">
            <a:solidFill>
              <a:schemeClr val="tx1"/>
            </a:solidFill>
            <a:miter lim="800000"/>
            <a:headEnd/>
            <a:tailEnd/>
          </a:ln>
        </p:spPr>
        <p:txBody>
          <a:bodyPr/>
          <a:lstStyle/>
          <a:p>
            <a:pPr eaLnBrk="1" hangingPunct="1"/>
            <a:r>
              <a:rPr lang="ja-JP" altLang="en-US" sz="1800" b="1" dirty="0">
                <a:solidFill>
                  <a:srgbClr val="000000"/>
                </a:solidFill>
                <a:latin typeface="Meiryo UI" panose="020B0604030504040204" pitchFamily="50" charset="-128"/>
                <a:ea typeface="Meiryo UI" panose="020B0604030504040204" pitchFamily="50" charset="-128"/>
              </a:rPr>
              <a:t>④パスワードを入力して暗号化</a:t>
            </a:r>
          </a:p>
        </p:txBody>
      </p:sp>
      <p:sp>
        <p:nvSpPr>
          <p:cNvPr id="4" name="テキスト ボックス 3">
            <a:extLst>
              <a:ext uri="{FF2B5EF4-FFF2-40B4-BE49-F238E27FC236}">
                <a16:creationId xmlns:a16="http://schemas.microsoft.com/office/drawing/2014/main" id="{48A997AB-57A4-467B-A38B-ECEBFCFE4580}"/>
              </a:ext>
            </a:extLst>
          </p:cNvPr>
          <p:cNvSpPr txBox="1"/>
          <p:nvPr/>
        </p:nvSpPr>
        <p:spPr>
          <a:xfrm>
            <a:off x="2599846" y="6225849"/>
            <a:ext cx="2880518" cy="338554"/>
          </a:xfrm>
          <a:prstGeom prst="rect">
            <a:avLst/>
          </a:prstGeom>
          <a:noFill/>
        </p:spPr>
        <p:txBody>
          <a:bodyPr wrap="square" rtlCol="0">
            <a:spAutoFit/>
          </a:bodyPr>
          <a:lstStyle/>
          <a:p>
            <a:r>
              <a:rPr kumimoji="1" lang="en-US" altLang="ja-JP" sz="1600" b="1" dirty="0">
                <a:latin typeface="Meiryo UI" panose="020B0604030504040204" pitchFamily="50" charset="-128"/>
                <a:ea typeface="Meiryo UI" panose="020B0604030504040204" pitchFamily="50" charset="-128"/>
              </a:rPr>
              <a:t>Microsoft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Word2013</a:t>
            </a:r>
            <a:r>
              <a:rPr lang="ja-JP" altLang="en-US" sz="1600" b="1" dirty="0">
                <a:latin typeface="Meiryo UI" panose="020B0604030504040204" pitchFamily="50" charset="-128"/>
                <a:ea typeface="Meiryo UI" panose="020B0604030504040204" pitchFamily="50" charset="-128"/>
              </a:rPr>
              <a:t>の例</a:t>
            </a:r>
            <a:endParaRPr kumimoji="1" lang="ja-JP" altLang="en-US" sz="1600" b="1" dirty="0">
              <a:latin typeface="Meiryo UI" panose="020B0604030504040204" pitchFamily="50" charset="-128"/>
              <a:ea typeface="Meiryo UI" panose="020B0604030504040204" pitchFamily="50" charset="-128"/>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a:extLst>
              <a:ext uri="{FF2B5EF4-FFF2-40B4-BE49-F238E27FC236}">
                <a16:creationId xmlns:a16="http://schemas.microsoft.com/office/drawing/2014/main" id="{63B27468-E175-4D9B-8B4B-2BD55FA6851E}"/>
              </a:ext>
            </a:extLst>
          </p:cNvPr>
          <p:cNvSpPr>
            <a:spLocks noGrp="1" noChangeArrowheads="1"/>
          </p:cNvSpPr>
          <p:nvPr>
            <p:ph type="title"/>
          </p:nvPr>
        </p:nvSpPr>
        <p:spPr/>
        <p:txBody>
          <a:bodyPr/>
          <a:lstStyle/>
          <a:p>
            <a:r>
              <a:rPr lang="ja-JP" altLang="en-US" sz="4400" b="1" baseline="30000" dirty="0">
                <a:solidFill>
                  <a:srgbClr val="000000"/>
                </a:solidFill>
              </a:rPr>
              <a:t>診断編</a:t>
            </a:r>
            <a:r>
              <a:rPr lang="en-US" altLang="ja-JP" sz="4400" b="1" baseline="30000" dirty="0">
                <a:solidFill>
                  <a:srgbClr val="000000"/>
                </a:solidFill>
              </a:rPr>
              <a:t>№9</a:t>
            </a:r>
            <a:r>
              <a:rPr lang="en-US" altLang="ja-JP" sz="4000" b="1" dirty="0">
                <a:solidFill>
                  <a:srgbClr val="000000"/>
                </a:solidFill>
              </a:rPr>
              <a:t> </a:t>
            </a:r>
            <a:r>
              <a:rPr lang="ja-JP" altLang="en-US" sz="4400" b="1" dirty="0">
                <a:solidFill>
                  <a:srgbClr val="000000"/>
                </a:solidFill>
              </a:rPr>
              <a:t>無線</a:t>
            </a:r>
            <a:r>
              <a:rPr lang="en-US" altLang="ja-JP" sz="4400" b="1" dirty="0">
                <a:solidFill>
                  <a:srgbClr val="000000"/>
                </a:solidFill>
              </a:rPr>
              <a:t>LAN</a:t>
            </a:r>
            <a:r>
              <a:rPr lang="ja-JP" altLang="en-US" sz="4400" b="1" dirty="0">
                <a:solidFill>
                  <a:srgbClr val="000000"/>
                </a:solidFill>
              </a:rPr>
              <a:t>のルール</a:t>
            </a:r>
            <a:endParaRPr lang="ja-JP" altLang="en-US" b="1" dirty="0"/>
          </a:p>
        </p:txBody>
      </p:sp>
      <p:sp>
        <p:nvSpPr>
          <p:cNvPr id="124932" name="Rectangle 3">
            <a:extLst>
              <a:ext uri="{FF2B5EF4-FFF2-40B4-BE49-F238E27FC236}">
                <a16:creationId xmlns:a16="http://schemas.microsoft.com/office/drawing/2014/main" id="{DBB88EA1-2266-450B-9C56-9B45A6F48975}"/>
              </a:ext>
            </a:extLst>
          </p:cNvPr>
          <p:cNvSpPr>
            <a:spLocks noGrp="1" noChangeArrowheads="1"/>
          </p:cNvSpPr>
          <p:nvPr>
            <p:ph idx="1"/>
          </p:nvPr>
        </p:nvSpPr>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無線</a:t>
            </a:r>
            <a:r>
              <a:rPr lang="en-US" altLang="ja-JP" sz="4000" b="1" dirty="0">
                <a:latin typeface="メイリオ" panose="020B0604030504040204" pitchFamily="50" charset="-128"/>
                <a:ea typeface="メイリオ" panose="020B0604030504040204" pitchFamily="50" charset="-128"/>
              </a:rPr>
              <a:t>LAN</a:t>
            </a:r>
            <a:r>
              <a:rPr lang="ja-JP" altLang="en-US" sz="4000" b="1" dirty="0">
                <a:latin typeface="メイリオ" panose="020B0604030504040204" pitchFamily="50" charset="-128"/>
                <a:ea typeface="メイリオ" panose="020B0604030504040204" pitchFamily="50" charset="-128"/>
              </a:rPr>
              <a:t>を安全に使うために</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適切な暗号化方式を設定するなどの対策をしていますか？</a:t>
            </a:r>
          </a:p>
        </p:txBody>
      </p:sp>
    </p:spTree>
  </p:cSld>
  <p:clrMapOvr>
    <a:masterClrMapping/>
  </p:clrMapOvr>
  <p:transition>
    <p:cover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C9622513-A121-414D-9061-6388E2E918B1}"/>
              </a:ext>
            </a:extLst>
          </p:cNvPr>
          <p:cNvSpPr>
            <a:spLocks noGrp="1" noChangeArrowheads="1"/>
          </p:cNvSpPr>
          <p:nvPr>
            <p:ph type="title"/>
          </p:nvPr>
        </p:nvSpPr>
        <p:spPr>
          <a:xfrm>
            <a:off x="323528" y="260350"/>
            <a:ext cx="8352928" cy="993775"/>
          </a:xfrm>
        </p:spPr>
        <p:txBody>
          <a:bodyPr/>
          <a:lstStyle/>
          <a:p>
            <a:pPr eaLnBrk="1" hangingPunct="1"/>
            <a:r>
              <a:rPr lang="ja-JP" altLang="en-US" sz="3400" b="1" dirty="0">
                <a:solidFill>
                  <a:srgbClr val="000000"/>
                </a:solidFill>
                <a:ea typeface="メイリオ" panose="020B0604030504040204" pitchFamily="50" charset="-128"/>
              </a:rPr>
              <a:t>無線</a:t>
            </a:r>
            <a:r>
              <a:rPr lang="en-US" altLang="ja-JP" sz="3400" b="1" dirty="0">
                <a:solidFill>
                  <a:srgbClr val="000000"/>
                </a:solidFill>
                <a:latin typeface="メイリオ" panose="020B0604030504040204" pitchFamily="50" charset="-128"/>
                <a:ea typeface="メイリオ" panose="020B0604030504040204" pitchFamily="50" charset="-128"/>
              </a:rPr>
              <a:t>LAN</a:t>
            </a:r>
            <a:r>
              <a:rPr lang="ja-JP" altLang="en-US" sz="3400" b="1" dirty="0">
                <a:solidFill>
                  <a:srgbClr val="000000"/>
                </a:solidFill>
                <a:latin typeface="メイリオ" panose="020B0604030504040204" pitchFamily="50" charset="-128"/>
                <a:ea typeface="メイリオ" panose="020B0604030504040204" pitchFamily="50" charset="-128"/>
              </a:rPr>
              <a:t>の盗聴や無断使用を防ぐ</a:t>
            </a:r>
            <a:endParaRPr lang="ja-JP" altLang="en-US" sz="3400" b="1" dirty="0">
              <a:ea typeface="メイリオ" panose="020B0604030504040204" pitchFamily="50" charset="-128"/>
            </a:endParaRPr>
          </a:p>
        </p:txBody>
      </p:sp>
      <p:sp>
        <p:nvSpPr>
          <p:cNvPr id="126979" name="Rectangle 3">
            <a:extLst>
              <a:ext uri="{FF2B5EF4-FFF2-40B4-BE49-F238E27FC236}">
                <a16:creationId xmlns:a16="http://schemas.microsoft.com/office/drawing/2014/main" id="{2E513C2F-D082-4F7D-B4E0-3469C686DB3F}"/>
              </a:ext>
            </a:extLst>
          </p:cNvPr>
          <p:cNvSpPr>
            <a:spLocks noGrp="1" noChangeArrowheads="1"/>
          </p:cNvSpPr>
          <p:nvPr>
            <p:ph idx="1"/>
          </p:nvPr>
        </p:nvSpPr>
        <p:spPr>
          <a:xfrm>
            <a:off x="498475" y="1412875"/>
            <a:ext cx="8466013" cy="4924425"/>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適切なセキュリティ設定がされていない無線</a:t>
            </a:r>
            <a:r>
              <a:rPr lang="en-US" altLang="ja-JP" sz="2400" dirty="0"/>
              <a:t>LAN</a:t>
            </a:r>
            <a:r>
              <a:rPr lang="ja-JP" altLang="en-US" sz="2400" dirty="0">
                <a:latin typeface="メイリオ" panose="020B0604030504040204" pitchFamily="50" charset="-128"/>
              </a:rPr>
              <a:t>は、</a:t>
            </a:r>
            <a:r>
              <a:rPr lang="ja-JP" altLang="en-US" sz="2400" dirty="0">
                <a:solidFill>
                  <a:srgbClr val="ED656B"/>
                </a:solidFill>
                <a:latin typeface="メイリオ" panose="020B0604030504040204" pitchFamily="50" charset="-128"/>
              </a:rPr>
              <a:t>通信内容を盗聴されたり、</a:t>
            </a:r>
            <a:r>
              <a:rPr lang="ja-JP" altLang="en-US" sz="2400" dirty="0">
                <a:latin typeface="メイリオ" panose="020B0604030504040204" pitchFamily="50" charset="-128"/>
              </a:rPr>
              <a:t>社内ネットワーク</a:t>
            </a:r>
            <a:r>
              <a:rPr lang="ja-JP" altLang="en-US" sz="2400" dirty="0"/>
              <a:t>に</a:t>
            </a:r>
            <a:r>
              <a:rPr lang="ja-JP" altLang="en-US" sz="2400" dirty="0">
                <a:solidFill>
                  <a:srgbClr val="ED656B"/>
                </a:solidFill>
              </a:rPr>
              <a:t>不正にアクセスされて、</a:t>
            </a:r>
            <a:r>
              <a:rPr lang="ja-JP" altLang="en-US" sz="2400" dirty="0"/>
              <a:t>情報漏えいや改ざんの</a:t>
            </a:r>
            <a:r>
              <a:rPr lang="ja-JP" altLang="en-US" sz="2400" dirty="0">
                <a:latin typeface="メイリオ" panose="020B0604030504040204" pitchFamily="50" charset="-128"/>
              </a:rPr>
              <a:t>被害を受ける可能性があります。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社内無線</a:t>
            </a:r>
            <a:r>
              <a:rPr lang="en-US" altLang="ja-JP" sz="2400" dirty="0">
                <a:latin typeface="メイリオ" panose="020B0604030504040204" pitchFamily="50" charset="-128"/>
              </a:rPr>
              <a:t>LAN</a:t>
            </a:r>
            <a:r>
              <a:rPr lang="ja-JP" altLang="en-US" sz="2400" dirty="0">
                <a:latin typeface="メイリオ" panose="020B0604030504040204" pitchFamily="50" charset="-128"/>
              </a:rPr>
              <a:t>の盗聴対策や不正アクセスなどの無断使用を防止するようにセキュリティ設定をしましょう。</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176E57B-3ED7-4A7A-80FE-5851ED5CC904}"/>
              </a:ext>
            </a:extLst>
          </p:cNvPr>
          <p:cNvSpPr>
            <a:spLocks noGrp="1" noChangeArrowheads="1"/>
          </p:cNvSpPr>
          <p:nvPr>
            <p:ph type="title"/>
          </p:nvPr>
        </p:nvSpPr>
        <p:spPr/>
        <p:txBody>
          <a:bodyPr/>
          <a:lstStyle/>
          <a:p>
            <a:pPr eaLnBrk="1" hangingPunct="1"/>
            <a:r>
              <a:rPr lang="ja-JP" altLang="en-US" b="1" dirty="0">
                <a:latin typeface="メイリオ" panose="020B0604030504040204" pitchFamily="50" charset="-128"/>
                <a:ea typeface="メイリオ" panose="020B0604030504040204" pitchFamily="50" charset="-128"/>
              </a:rPr>
              <a:t>情報セキュリティの目的</a:t>
            </a:r>
          </a:p>
        </p:txBody>
      </p:sp>
      <p:sp>
        <p:nvSpPr>
          <p:cNvPr id="17411" name="Rectangle 3">
            <a:extLst>
              <a:ext uri="{FF2B5EF4-FFF2-40B4-BE49-F238E27FC236}">
                <a16:creationId xmlns:a16="http://schemas.microsoft.com/office/drawing/2014/main" id="{7BFAC6CA-79F5-4F0D-8E71-7436CB0652E6}"/>
              </a:ext>
            </a:extLst>
          </p:cNvPr>
          <p:cNvSpPr>
            <a:spLocks noGrp="1" noChangeArrowheads="1"/>
          </p:cNvSpPr>
          <p:nvPr>
            <p:ph idx="1"/>
          </p:nvPr>
        </p:nvSpPr>
        <p:spPr>
          <a:xfrm>
            <a:off x="498474" y="1412875"/>
            <a:ext cx="8538021" cy="3312269"/>
          </a:xfrm>
        </p:spPr>
        <p:txBody>
          <a:bodyPr/>
          <a:lstStyle/>
          <a:p>
            <a:pPr eaLnBrk="1" hangingPunct="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どのような組織でも電子データや書類などの情報を利用して業務を行っています。</a:t>
            </a:r>
            <a:endParaRPr lang="en-US" altLang="ja-JP" sz="24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ビジネスで活用し、組織にとって価値がある重要な情報</a:t>
            </a:r>
            <a:r>
              <a:rPr lang="en-US" altLang="ja-JP" sz="2400" baseline="30000" dirty="0">
                <a:latin typeface="メイリオ" panose="020B0604030504040204" pitchFamily="50" charset="-128"/>
                <a:ea typeface="メイリオ" panose="020B0604030504040204" pitchFamily="50" charset="-128"/>
              </a:rPr>
              <a:t>※</a:t>
            </a:r>
            <a:r>
              <a:rPr lang="ja-JP" altLang="en-US" sz="2400" dirty="0" err="1">
                <a:latin typeface="メイリオ" panose="020B0604030504040204" pitchFamily="50" charset="-128"/>
                <a:ea typeface="メイリオ" panose="020B0604030504040204" pitchFamily="50" charset="-128"/>
              </a:rPr>
              <a:t>には</a:t>
            </a:r>
            <a:r>
              <a:rPr lang="ja-JP" altLang="en-US" sz="2400" dirty="0">
                <a:latin typeface="メイリオ" panose="020B0604030504040204" pitchFamily="50" charset="-128"/>
                <a:ea typeface="メイリオ" panose="020B0604030504040204" pitchFamily="50" charset="-128"/>
              </a:rPr>
              <a:t>様々なものがあります。</a:t>
            </a:r>
            <a:endParaRPr lang="en-US" altLang="ja-JP" sz="24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情報セキュリティの目的は、それら重要な情報の機密性、完全性、および可用性を維持することです。</a:t>
            </a:r>
          </a:p>
        </p:txBody>
      </p:sp>
      <p:sp>
        <p:nvSpPr>
          <p:cNvPr id="3" name="テキスト ボックス 2">
            <a:extLst>
              <a:ext uri="{FF2B5EF4-FFF2-40B4-BE49-F238E27FC236}">
                <a16:creationId xmlns:a16="http://schemas.microsoft.com/office/drawing/2014/main" id="{F0FB8F71-7E1A-4D02-8114-92D1F4E27B87}"/>
              </a:ext>
            </a:extLst>
          </p:cNvPr>
          <p:cNvSpPr txBox="1"/>
          <p:nvPr/>
        </p:nvSpPr>
        <p:spPr>
          <a:xfrm>
            <a:off x="893186" y="4725144"/>
            <a:ext cx="6876256" cy="1488934"/>
          </a:xfrm>
          <a:prstGeom prst="rect">
            <a:avLst/>
          </a:prstGeom>
          <a:noFill/>
        </p:spPr>
        <p:txBody>
          <a:bodyPr wrap="square" rtlCol="0">
            <a:spAutoFit/>
          </a:bodyPr>
          <a:lstStyle/>
          <a:p>
            <a:pPr>
              <a:lnSpc>
                <a:spcPts val="2800"/>
              </a:lnSpc>
            </a:pPr>
            <a:r>
              <a:rPr kumimoji="1" lang="ja-JP" altLang="en-US" sz="1800" b="1" dirty="0">
                <a:latin typeface="Meiryo UI" panose="020B0604030504040204" pitchFamily="50" charset="-128"/>
                <a:ea typeface="Meiryo UI" panose="020B0604030504040204" pitchFamily="50" charset="-128"/>
              </a:rPr>
              <a:t>機密性　許可された者だけが情報にアクセスできるようにすること</a:t>
            </a:r>
            <a:endParaRPr kumimoji="1" lang="en-US" altLang="ja-JP" sz="1800" b="1" dirty="0">
              <a:latin typeface="Meiryo UI" panose="020B0604030504040204" pitchFamily="50" charset="-128"/>
              <a:ea typeface="Meiryo UI" panose="020B0604030504040204" pitchFamily="50" charset="-128"/>
            </a:endParaRPr>
          </a:p>
          <a:p>
            <a:pPr>
              <a:lnSpc>
                <a:spcPts val="2800"/>
              </a:lnSpc>
            </a:pPr>
            <a:r>
              <a:rPr lang="ja-JP" altLang="en-US" sz="1800" b="1" dirty="0">
                <a:latin typeface="Meiryo UI" panose="020B0604030504040204" pitchFamily="50" charset="-128"/>
                <a:ea typeface="Meiryo UI" panose="020B0604030504040204" pitchFamily="50" charset="-128"/>
              </a:rPr>
              <a:t>完全性　情報や情報の処理方法が、正確で完全であるようにすること</a:t>
            </a:r>
            <a:endParaRPr lang="en-US" altLang="ja-JP" sz="1800" b="1" dirty="0">
              <a:latin typeface="Meiryo UI" panose="020B0604030504040204" pitchFamily="50" charset="-128"/>
              <a:ea typeface="Meiryo UI" panose="020B0604030504040204" pitchFamily="50" charset="-128"/>
            </a:endParaRPr>
          </a:p>
          <a:p>
            <a:pPr>
              <a:lnSpc>
                <a:spcPts val="2800"/>
              </a:lnSpc>
              <a:tabLst>
                <a:tab pos="806450" algn="l"/>
              </a:tabLst>
            </a:pPr>
            <a:r>
              <a:rPr lang="ja-JP" altLang="en-US" sz="1800" b="1" dirty="0">
                <a:latin typeface="Meiryo UI" panose="020B0604030504040204" pitchFamily="50" charset="-128"/>
                <a:ea typeface="Meiryo UI" panose="020B0604030504040204" pitchFamily="50" charset="-128"/>
              </a:rPr>
              <a:t>可用性　許可されたものが、必要な時に情報や情報資産にアクセスで</a:t>
            </a:r>
            <a:r>
              <a:rPr lang="en-US" altLang="ja-JP" sz="1800" b="1" dirty="0">
                <a:latin typeface="Meiryo UI" panose="020B0604030504040204" pitchFamily="50" charset="-128"/>
                <a:ea typeface="Meiryo UI" panose="020B0604030504040204" pitchFamily="50" charset="-128"/>
              </a:rPr>
              <a:t>	</a:t>
            </a:r>
            <a:r>
              <a:rPr lang="ja-JP" altLang="en-US" sz="1800" b="1" dirty="0">
                <a:latin typeface="Meiryo UI" panose="020B0604030504040204" pitchFamily="50" charset="-128"/>
                <a:ea typeface="Meiryo UI" panose="020B0604030504040204" pitchFamily="50" charset="-128"/>
              </a:rPr>
              <a:t>きることを確実にすること</a:t>
            </a:r>
            <a:endParaRPr kumimoji="1" lang="en-US" altLang="ja-JP" sz="1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B2007E6-6324-4667-899E-5A4565E529C5}"/>
              </a:ext>
            </a:extLst>
          </p:cNvPr>
          <p:cNvSpPr txBox="1"/>
          <p:nvPr/>
        </p:nvSpPr>
        <p:spPr>
          <a:xfrm>
            <a:off x="899592" y="4362019"/>
            <a:ext cx="4680520"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 重要な情報を「情報資産」ということがあります。</a:t>
            </a:r>
            <a:endParaRPr lang="en-US" altLang="ja-JP" sz="1600" dirty="0">
              <a:latin typeface="Meiryo UI" panose="020B0604030504040204" pitchFamily="50" charset="-128"/>
              <a:ea typeface="Meiryo UI" panose="020B0604030504040204" pitchFamily="50" charset="-12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タイトル 3">
            <a:extLst>
              <a:ext uri="{FF2B5EF4-FFF2-40B4-BE49-F238E27FC236}">
                <a16:creationId xmlns:a16="http://schemas.microsoft.com/office/drawing/2014/main" id="{75694189-B7E5-42CA-9050-9F6AF5BA2674}"/>
              </a:ext>
            </a:extLst>
          </p:cNvPr>
          <p:cNvSpPr>
            <a:spLocks noGrp="1" noChangeArrowheads="1"/>
          </p:cNvSpPr>
          <p:nvPr>
            <p:ph type="title"/>
          </p:nvPr>
        </p:nvSpPr>
        <p:spPr>
          <a:xfrm>
            <a:off x="395288" y="347886"/>
            <a:ext cx="7273925" cy="704850"/>
          </a:xfrm>
        </p:spPr>
        <p:txBody>
          <a:bodyPr/>
          <a:lstStyle/>
          <a:p>
            <a:r>
              <a:rPr lang="ja-JP" altLang="en-US" b="1" dirty="0">
                <a:latin typeface="メイリオ" panose="020B0604030504040204" pitchFamily="50" charset="-128"/>
                <a:ea typeface="メイリオ" panose="020B0604030504040204" pitchFamily="50" charset="-128"/>
              </a:rPr>
              <a:t>通信の暗号化による盗聴対策</a:t>
            </a:r>
          </a:p>
        </p:txBody>
      </p:sp>
      <p:sp>
        <p:nvSpPr>
          <p:cNvPr id="129027" name="コンテンツ プレースホルダー 4">
            <a:extLst>
              <a:ext uri="{FF2B5EF4-FFF2-40B4-BE49-F238E27FC236}">
                <a16:creationId xmlns:a16="http://schemas.microsoft.com/office/drawing/2014/main" id="{AB69F18B-C98A-4B2F-84B4-0F867AB5D416}"/>
              </a:ext>
            </a:extLst>
          </p:cNvPr>
          <p:cNvSpPr>
            <a:spLocks noGrp="1" noChangeArrowheads="1"/>
          </p:cNvSpPr>
          <p:nvPr>
            <p:ph idx="1"/>
          </p:nvPr>
        </p:nvSpPr>
        <p:spPr>
          <a:xfrm>
            <a:off x="395288" y="1440924"/>
            <a:ext cx="8713216" cy="4076308"/>
          </a:xfrm>
        </p:spPr>
        <p:txBody>
          <a:bodyPr/>
          <a:lstStyle/>
          <a:p>
            <a:pPr>
              <a:spcBef>
                <a:spcPts val="1800"/>
              </a:spcBef>
              <a:buSzPct val="150000"/>
              <a:buBlip>
                <a:blip r:embed="rId3"/>
              </a:buBlip>
            </a:pPr>
            <a:r>
              <a:rPr lang="ja-JP" altLang="en-US" sz="2400" dirty="0"/>
              <a:t>暗号化方式のうち、強力な</a:t>
            </a:r>
            <a:r>
              <a:rPr lang="en-US" altLang="ja-JP" sz="2400" dirty="0">
                <a:solidFill>
                  <a:srgbClr val="ED656B"/>
                </a:solidFill>
              </a:rPr>
              <a:t>｢WPA2-PSK｣</a:t>
            </a:r>
            <a:r>
              <a:rPr lang="ja-JP" altLang="en-US" sz="2400" dirty="0"/>
              <a:t>または機器が対応している場合はさらに強力な</a:t>
            </a:r>
            <a:r>
              <a:rPr lang="en-US" altLang="ja-JP" sz="2400" dirty="0">
                <a:solidFill>
                  <a:srgbClr val="ED656B"/>
                </a:solidFill>
              </a:rPr>
              <a:t>｢WPA3｣</a:t>
            </a:r>
            <a:r>
              <a:rPr lang="ja-JP" altLang="ja-JP" sz="2400" dirty="0"/>
              <a:t>を</a:t>
            </a:r>
            <a:r>
              <a:rPr lang="ja-JP" altLang="en-US" sz="2400" dirty="0"/>
              <a:t>選択する。</a:t>
            </a:r>
            <a:endParaRPr lang="ja-JP" altLang="ja-JP" sz="2400" dirty="0"/>
          </a:p>
          <a:p>
            <a:pPr>
              <a:spcBef>
                <a:spcPts val="1800"/>
              </a:spcBef>
              <a:buSzPct val="150000"/>
              <a:buBlip>
                <a:blip r:embed="rId3"/>
              </a:buBlip>
            </a:pPr>
            <a:r>
              <a:rPr lang="ja-JP" altLang="en-US" sz="2400" dirty="0"/>
              <a:t>以下の条件を満たす暗号化キー</a:t>
            </a:r>
            <a:r>
              <a:rPr lang="en-US" altLang="ja-JP" sz="2400" baseline="30000" dirty="0"/>
              <a:t>※</a:t>
            </a:r>
            <a:r>
              <a:rPr lang="ja-JP" altLang="en-US" sz="2400" dirty="0"/>
              <a:t>を設定する。</a:t>
            </a:r>
            <a:endParaRPr lang="en-US" altLang="ja-JP" sz="2400" dirty="0"/>
          </a:p>
          <a:p>
            <a:pPr marL="0" indent="0">
              <a:spcBef>
                <a:spcPts val="600"/>
              </a:spcBef>
              <a:buNone/>
            </a:pPr>
            <a:endParaRPr lang="en-US" altLang="ja-JP" sz="1200" dirty="0">
              <a:latin typeface="メイリオ" panose="020B0604030504040204" pitchFamily="50" charset="-128"/>
            </a:endParaRPr>
          </a:p>
          <a:p>
            <a:pPr marL="623888">
              <a:lnSpc>
                <a:spcPts val="1800"/>
              </a:lnSpc>
              <a:spcBef>
                <a:spcPts val="0"/>
              </a:spcBef>
              <a:buFontTx/>
              <a:buBlip>
                <a:blip r:embed="rId4"/>
              </a:buBlip>
            </a:pPr>
            <a:r>
              <a:rPr lang="ja-JP" altLang="en-US" sz="2400" dirty="0"/>
              <a:t>英語の辞書に載っている単語を使わない</a:t>
            </a:r>
            <a:endParaRPr lang="en-US" altLang="ja-JP" sz="2400" dirty="0"/>
          </a:p>
          <a:p>
            <a:pPr marL="623888">
              <a:lnSpc>
                <a:spcPts val="3200"/>
              </a:lnSpc>
              <a:spcBef>
                <a:spcPts val="0"/>
              </a:spcBef>
              <a:buFontTx/>
              <a:buBlip>
                <a:blip r:embed="rId4"/>
              </a:buBlip>
            </a:pPr>
            <a:r>
              <a:rPr lang="ja-JP" altLang="en-US" sz="2400" dirty="0"/>
              <a:t>大文字、小文字、数字、記号の全てを含む文字列とする</a:t>
            </a:r>
            <a:endParaRPr lang="en-US" altLang="ja-JP" sz="2400" dirty="0"/>
          </a:p>
          <a:p>
            <a:pPr marL="623888">
              <a:lnSpc>
                <a:spcPts val="3200"/>
              </a:lnSpc>
              <a:spcBef>
                <a:spcPts val="0"/>
              </a:spcBef>
              <a:buBlip>
                <a:blip r:embed="rId5"/>
              </a:buBlip>
              <a:defRPr/>
            </a:pPr>
            <a:r>
              <a:rPr lang="ja-JP" altLang="en-US" sz="2400" dirty="0"/>
              <a:t>文字数は</a:t>
            </a:r>
            <a:r>
              <a:rPr lang="ja-JP" altLang="en-US" sz="2400" dirty="0">
                <a:solidFill>
                  <a:srgbClr val="ED656B"/>
                </a:solidFill>
              </a:rPr>
              <a:t>最低でも</a:t>
            </a:r>
            <a:r>
              <a:rPr lang="en-US" altLang="ja-JP" sz="2400" dirty="0">
                <a:solidFill>
                  <a:srgbClr val="ED656B"/>
                </a:solidFill>
              </a:rPr>
              <a:t>20</a:t>
            </a:r>
            <a:r>
              <a:rPr lang="ja-JP" altLang="en-US" sz="2400" dirty="0">
                <a:solidFill>
                  <a:srgbClr val="ED656B"/>
                </a:solidFill>
              </a:rPr>
              <a:t>文字</a:t>
            </a:r>
            <a:r>
              <a:rPr lang="en-US" altLang="ja-JP" sz="2400" dirty="0"/>
              <a:t>(</a:t>
            </a:r>
            <a:r>
              <a:rPr lang="ja-JP" altLang="en-US" sz="2400" dirty="0"/>
              <a:t>半角英数字＋記号の場合。最大で</a:t>
            </a:r>
            <a:r>
              <a:rPr lang="en-US" altLang="ja-JP" sz="2400" dirty="0"/>
              <a:t>63</a:t>
            </a:r>
            <a:r>
              <a:rPr lang="ja-JP" altLang="en-US" sz="2400" dirty="0"/>
              <a:t>文字</a:t>
            </a:r>
            <a:r>
              <a:rPr lang="en-US" altLang="ja-JP" sz="2400" dirty="0"/>
              <a:t>)</a:t>
            </a:r>
            <a:endParaRPr lang="ja-JP" altLang="ja-JP" sz="2400" dirty="0"/>
          </a:p>
        </p:txBody>
      </p:sp>
      <p:sp>
        <p:nvSpPr>
          <p:cNvPr id="16" name="テキスト ボックス 15">
            <a:extLst>
              <a:ext uri="{FF2B5EF4-FFF2-40B4-BE49-F238E27FC236}">
                <a16:creationId xmlns:a16="http://schemas.microsoft.com/office/drawing/2014/main" id="{368CCA07-8C8B-44CC-B1E8-B1924AC14F42}"/>
              </a:ext>
            </a:extLst>
          </p:cNvPr>
          <p:cNvSpPr txBox="1"/>
          <p:nvPr/>
        </p:nvSpPr>
        <p:spPr>
          <a:xfrm>
            <a:off x="488369" y="4861941"/>
            <a:ext cx="8527053" cy="584775"/>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暗号化キー</a:t>
            </a:r>
            <a:r>
              <a:rPr lang="ja-JP" altLang="en-US" sz="1600" dirty="0">
                <a:latin typeface="Meiryo UI" panose="020B0604030504040204" pitchFamily="50" charset="-128"/>
                <a:ea typeface="Meiryo UI" panose="020B0604030504040204" pitchFamily="50" charset="-128"/>
              </a:rPr>
              <a:t>は「パスワード」「セキュリティキー」「パスフレーズ」などとも表示されるが、知られてしまうと暗号化しても解読される可能性がある</a:t>
            </a:r>
            <a:endParaRPr lang="en-US" altLang="ja-JP" sz="1600" dirty="0">
              <a:latin typeface="Century" panose="02040604050505020304" pitchFamily="18" charset="0"/>
              <a:ea typeface="Meiryo UI" panose="020B0604030504040204" pitchFamily="50" charset="-128"/>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FA8520A-2765-4759-A386-FDE743552D10}"/>
              </a:ext>
            </a:extLst>
          </p:cNvPr>
          <p:cNvSpPr txBox="1">
            <a:spLocks noChangeArrowheads="1"/>
          </p:cNvSpPr>
          <p:nvPr/>
        </p:nvSpPr>
        <p:spPr bwMode="auto">
          <a:xfrm>
            <a:off x="395288" y="347886"/>
            <a:ext cx="72739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600">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kumimoji="1" sz="36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36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36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3600">
                <a:solidFill>
                  <a:schemeClr val="tx1"/>
                </a:solidFill>
                <a:latin typeface="Arial" charset="0"/>
                <a:ea typeface="ＭＳ Ｐゴシック" pitchFamily="50" charset="-128"/>
              </a:defRPr>
            </a:lvl5pPr>
            <a:lvl6pPr marL="457200" algn="l" rtl="0" fontAlgn="base">
              <a:spcBef>
                <a:spcPct val="0"/>
              </a:spcBef>
              <a:spcAft>
                <a:spcPct val="0"/>
              </a:spcAft>
              <a:defRPr kumimoji="1" sz="3600">
                <a:solidFill>
                  <a:schemeClr val="tx1"/>
                </a:solidFill>
                <a:latin typeface="Arial" charset="0"/>
                <a:ea typeface="ＭＳ Ｐゴシック" pitchFamily="50" charset="-128"/>
              </a:defRPr>
            </a:lvl6pPr>
            <a:lvl7pPr marL="914400" algn="l" rtl="0" fontAlgn="base">
              <a:spcBef>
                <a:spcPct val="0"/>
              </a:spcBef>
              <a:spcAft>
                <a:spcPct val="0"/>
              </a:spcAft>
              <a:defRPr kumimoji="1" sz="3600">
                <a:solidFill>
                  <a:schemeClr val="tx1"/>
                </a:solidFill>
                <a:latin typeface="Arial" charset="0"/>
                <a:ea typeface="ＭＳ Ｐゴシック" pitchFamily="50" charset="-128"/>
              </a:defRPr>
            </a:lvl7pPr>
            <a:lvl8pPr marL="1371600" algn="l" rtl="0" fontAlgn="base">
              <a:spcBef>
                <a:spcPct val="0"/>
              </a:spcBef>
              <a:spcAft>
                <a:spcPct val="0"/>
              </a:spcAft>
              <a:defRPr kumimoji="1" sz="3600">
                <a:solidFill>
                  <a:schemeClr val="tx1"/>
                </a:solidFill>
                <a:latin typeface="Arial" charset="0"/>
                <a:ea typeface="ＭＳ Ｐゴシック" pitchFamily="50" charset="-128"/>
              </a:defRPr>
            </a:lvl8pPr>
            <a:lvl9pPr marL="1828800" algn="l" rtl="0" fontAlgn="base">
              <a:spcBef>
                <a:spcPct val="0"/>
              </a:spcBef>
              <a:spcAft>
                <a:spcPct val="0"/>
              </a:spcAft>
              <a:defRPr kumimoji="1" sz="3600">
                <a:solidFill>
                  <a:schemeClr val="tx1"/>
                </a:solidFill>
                <a:latin typeface="Arial" charset="0"/>
                <a:ea typeface="ＭＳ Ｐゴシック" pitchFamily="50" charset="-128"/>
              </a:defRPr>
            </a:lvl9pPr>
          </a:lstStyle>
          <a:p>
            <a:r>
              <a:rPr lang="ja-JP" altLang="en-US" b="1" kern="0" dirty="0"/>
              <a:t>認証強化による不正アクセス対策</a:t>
            </a:r>
          </a:p>
        </p:txBody>
      </p:sp>
      <p:sp>
        <p:nvSpPr>
          <p:cNvPr id="21" name="コンテンツ プレースホルダー 4">
            <a:extLst>
              <a:ext uri="{FF2B5EF4-FFF2-40B4-BE49-F238E27FC236}">
                <a16:creationId xmlns:a16="http://schemas.microsoft.com/office/drawing/2014/main" id="{E383CB1E-AE84-47E8-A4B0-AA624DB2A8D5}"/>
              </a:ext>
            </a:extLst>
          </p:cNvPr>
          <p:cNvSpPr>
            <a:spLocks noGrp="1" noChangeArrowheads="1"/>
          </p:cNvSpPr>
          <p:nvPr>
            <p:ph idx="1"/>
          </p:nvPr>
        </p:nvSpPr>
        <p:spPr>
          <a:xfrm>
            <a:off x="395288" y="1466911"/>
            <a:ext cx="8713216" cy="4410361"/>
          </a:xfrm>
        </p:spPr>
        <p:txBody>
          <a:bodyPr/>
          <a:lstStyle/>
          <a:p>
            <a:pPr>
              <a:spcBef>
                <a:spcPts val="1800"/>
              </a:spcBef>
              <a:buSzPct val="150000"/>
              <a:buBlip>
                <a:blip r:embed="rId3"/>
              </a:buBlip>
            </a:pPr>
            <a:r>
              <a:rPr lang="en-US" altLang="ja-JP" sz="2400" dirty="0"/>
              <a:t>SSID</a:t>
            </a:r>
            <a:r>
              <a:rPr lang="en-US" altLang="ja-JP" sz="2400" baseline="30000" dirty="0"/>
              <a:t>※</a:t>
            </a:r>
            <a:r>
              <a:rPr lang="ja-JP" altLang="en-US" sz="2400" dirty="0"/>
              <a:t>は無線</a:t>
            </a:r>
            <a:r>
              <a:rPr lang="en-US" altLang="ja-JP" sz="2400" dirty="0"/>
              <a:t>LAN</a:t>
            </a:r>
            <a:r>
              <a:rPr lang="ja-JP" altLang="en-US" sz="2400" dirty="0"/>
              <a:t>機器の機種</a:t>
            </a:r>
            <a:r>
              <a:rPr lang="en-US" altLang="ja-JP" sz="2400" dirty="0"/>
              <a:t>､</a:t>
            </a:r>
            <a:r>
              <a:rPr lang="ja-JP" altLang="en-US" sz="2400" dirty="0"/>
              <a:t>使用者</a:t>
            </a:r>
            <a:r>
              <a:rPr lang="en-US" altLang="ja-JP" sz="2400" dirty="0"/>
              <a:t>､</a:t>
            </a:r>
            <a:r>
              <a:rPr lang="ja-JP" altLang="en-US" sz="2400" dirty="0"/>
              <a:t>部署</a:t>
            </a:r>
            <a:r>
              <a:rPr lang="en-US" altLang="ja-JP" sz="2400" dirty="0"/>
              <a:t>､</a:t>
            </a:r>
            <a:r>
              <a:rPr lang="ja-JP" altLang="en-US" sz="2400" dirty="0"/>
              <a:t>企業名などを</a:t>
            </a:r>
            <a:r>
              <a:rPr lang="ja-JP" altLang="en-US" sz="2400" dirty="0">
                <a:solidFill>
                  <a:srgbClr val="ED656B"/>
                </a:solidFill>
              </a:rPr>
              <a:t>想起しにくい値</a:t>
            </a:r>
            <a:r>
              <a:rPr lang="ja-JP" altLang="en-US" sz="2400" dirty="0"/>
              <a:t>にする。</a:t>
            </a:r>
            <a:endParaRPr lang="en-US" altLang="ja-JP" sz="2400" dirty="0"/>
          </a:p>
          <a:p>
            <a:pPr>
              <a:spcBef>
                <a:spcPts val="1800"/>
              </a:spcBef>
              <a:buSzPct val="150000"/>
              <a:buBlip>
                <a:blip r:embed="rId3"/>
              </a:buBlip>
            </a:pPr>
            <a:r>
              <a:rPr lang="ja-JP" altLang="en-US" sz="2400" dirty="0">
                <a:solidFill>
                  <a:srgbClr val="ED656B"/>
                </a:solidFill>
              </a:rPr>
              <a:t>暗号化キーは推測しにくい値</a:t>
            </a:r>
            <a:r>
              <a:rPr lang="ja-JP" altLang="en-US" sz="2400" dirty="0"/>
              <a:t>にする。</a:t>
            </a:r>
            <a:endParaRPr lang="ja-JP" altLang="ja-JP" sz="2400" dirty="0"/>
          </a:p>
          <a:p>
            <a:pPr>
              <a:spcBef>
                <a:spcPts val="1800"/>
              </a:spcBef>
              <a:buSzPct val="150000"/>
              <a:buBlip>
                <a:blip r:embed="rId3"/>
              </a:buBlip>
            </a:pPr>
            <a:r>
              <a:rPr lang="ja-JP" altLang="en-US" sz="2400" dirty="0"/>
              <a:t>複数の機器を一括管理できる</a:t>
            </a:r>
            <a:r>
              <a:rPr lang="ja-JP" altLang="ja-JP" sz="2400" dirty="0"/>
              <a:t>無線</a:t>
            </a:r>
            <a:r>
              <a:rPr lang="en-US" altLang="ja-JP" sz="2400" dirty="0"/>
              <a:t>LAN</a:t>
            </a:r>
            <a:r>
              <a:rPr lang="ja-JP" altLang="ja-JP" sz="2400" dirty="0"/>
              <a:t>スイッチ</a:t>
            </a:r>
            <a:r>
              <a:rPr lang="ja-JP" altLang="en-US" sz="2400" dirty="0"/>
              <a:t>や、ユーザーを判別する</a:t>
            </a:r>
            <a:r>
              <a:rPr lang="ja-JP" altLang="ja-JP" sz="2400" dirty="0"/>
              <a:t>認証</a:t>
            </a:r>
            <a:r>
              <a:rPr lang="ja-JP" altLang="en-US" sz="2400" dirty="0"/>
              <a:t>サーバーなどの技術</a:t>
            </a:r>
            <a:r>
              <a:rPr lang="ja-JP" altLang="ja-JP" sz="2400" dirty="0"/>
              <a:t>を利用</a:t>
            </a:r>
            <a:r>
              <a:rPr lang="ja-JP" altLang="en-US" sz="2400" dirty="0"/>
              <a:t>する。</a:t>
            </a:r>
            <a:endParaRPr lang="en-US" altLang="ja-JP" sz="2400" dirty="0"/>
          </a:p>
        </p:txBody>
      </p:sp>
    </p:spTree>
    <p:extLst>
      <p:ext uri="{BB962C8B-B14F-4D97-AF65-F5344CB8AC3E}">
        <p14:creationId xmlns:p14="http://schemas.microsoft.com/office/powerpoint/2010/main" val="1957181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タイトル 3">
            <a:extLst>
              <a:ext uri="{FF2B5EF4-FFF2-40B4-BE49-F238E27FC236}">
                <a16:creationId xmlns:a16="http://schemas.microsoft.com/office/drawing/2014/main" id="{75694189-B7E5-42CA-9050-9F6AF5BA2674}"/>
              </a:ext>
            </a:extLst>
          </p:cNvPr>
          <p:cNvSpPr>
            <a:spLocks noGrp="1" noChangeArrowheads="1"/>
          </p:cNvSpPr>
          <p:nvPr>
            <p:ph type="title"/>
          </p:nvPr>
        </p:nvSpPr>
        <p:spPr>
          <a:xfrm>
            <a:off x="395288" y="347886"/>
            <a:ext cx="7273925" cy="704850"/>
          </a:xfrm>
        </p:spPr>
        <p:txBody>
          <a:bodyPr/>
          <a:lstStyle/>
          <a:p>
            <a:r>
              <a:rPr lang="ja-JP" altLang="en-US" b="1" dirty="0">
                <a:latin typeface="メイリオ" panose="020B0604030504040204" pitchFamily="50" charset="-128"/>
                <a:ea typeface="メイリオ" panose="020B0604030504040204" pitchFamily="50" charset="-128"/>
              </a:rPr>
              <a:t>無線</a:t>
            </a:r>
            <a:r>
              <a:rPr lang="en-US" altLang="ja-JP" b="1" dirty="0">
                <a:latin typeface="メイリオ" panose="020B0604030504040204" pitchFamily="50" charset="-128"/>
                <a:ea typeface="メイリオ" panose="020B0604030504040204" pitchFamily="50" charset="-128"/>
              </a:rPr>
              <a:t>LAN</a:t>
            </a:r>
            <a:r>
              <a:rPr lang="ja-JP" altLang="en-US" b="1" dirty="0"/>
              <a:t> </a:t>
            </a:r>
            <a:r>
              <a:rPr lang="ja-JP" altLang="en-US" b="1" dirty="0">
                <a:latin typeface="メイリオ" panose="020B0604030504040204" pitchFamily="50" charset="-128"/>
                <a:ea typeface="メイリオ" panose="020B0604030504040204" pitchFamily="50" charset="-128"/>
              </a:rPr>
              <a:t>その他の対策</a:t>
            </a:r>
          </a:p>
        </p:txBody>
      </p:sp>
      <p:sp>
        <p:nvSpPr>
          <p:cNvPr id="129027" name="コンテンツ プレースホルダー 4">
            <a:extLst>
              <a:ext uri="{FF2B5EF4-FFF2-40B4-BE49-F238E27FC236}">
                <a16:creationId xmlns:a16="http://schemas.microsoft.com/office/drawing/2014/main" id="{AB69F18B-C98A-4B2F-84B4-0F867AB5D416}"/>
              </a:ext>
            </a:extLst>
          </p:cNvPr>
          <p:cNvSpPr>
            <a:spLocks noGrp="1" noChangeArrowheads="1"/>
          </p:cNvSpPr>
          <p:nvPr>
            <p:ph idx="1"/>
          </p:nvPr>
        </p:nvSpPr>
        <p:spPr>
          <a:xfrm>
            <a:off x="287016" y="1520788"/>
            <a:ext cx="8677472" cy="2664295"/>
          </a:xfrm>
        </p:spPr>
        <p:txBody>
          <a:bodyPr/>
          <a:lstStyle/>
          <a:p>
            <a:pPr>
              <a:spcBef>
                <a:spcPts val="1800"/>
              </a:spcBef>
              <a:buSzPct val="150000"/>
              <a:buBlip>
                <a:blip r:embed="rId3"/>
              </a:buBlip>
            </a:pPr>
            <a:r>
              <a:rPr lang="ja-JP" altLang="en-US" sz="2400" dirty="0"/>
              <a:t>攻撃や不正アクセスを早期に検出し、</a:t>
            </a:r>
            <a:r>
              <a:rPr lang="ja-JP" altLang="ja-JP" sz="2400" dirty="0"/>
              <a:t>迅速に対応するため</a:t>
            </a:r>
            <a:r>
              <a:rPr lang="ja-JP" altLang="ja-JP" sz="2400" dirty="0">
                <a:solidFill>
                  <a:srgbClr val="ED656B"/>
                </a:solidFill>
              </a:rPr>
              <a:t>ログを収集</a:t>
            </a:r>
            <a:r>
              <a:rPr lang="ja-JP" altLang="en-US" sz="2400" dirty="0"/>
              <a:t>する。</a:t>
            </a:r>
            <a:endParaRPr lang="ja-JP" altLang="ja-JP" sz="2400" dirty="0"/>
          </a:p>
          <a:p>
            <a:pPr>
              <a:spcBef>
                <a:spcPts val="1800"/>
              </a:spcBef>
              <a:buSzPct val="150000"/>
              <a:buBlip>
                <a:blip r:embed="rId3"/>
              </a:buBlip>
            </a:pPr>
            <a:r>
              <a:rPr lang="ja-JP" altLang="ja-JP" sz="2400" dirty="0"/>
              <a:t>従業</a:t>
            </a:r>
            <a:r>
              <a:rPr lang="ja-JP" altLang="en-US" sz="2400" dirty="0"/>
              <a:t>員</a:t>
            </a:r>
            <a:r>
              <a:rPr lang="ja-JP" altLang="ja-JP" sz="2400" dirty="0"/>
              <a:t>に無線</a:t>
            </a:r>
            <a:r>
              <a:rPr lang="en-US" altLang="ja-JP" sz="2400" dirty="0"/>
              <a:t>LAN</a:t>
            </a:r>
            <a:r>
              <a:rPr lang="ja-JP" altLang="en-US" sz="2400" dirty="0"/>
              <a:t>特有</a:t>
            </a:r>
            <a:r>
              <a:rPr lang="ja-JP" altLang="ja-JP" sz="2400" dirty="0"/>
              <a:t>の</a:t>
            </a:r>
            <a:r>
              <a:rPr lang="ja-JP" altLang="ja-JP" sz="2400" dirty="0">
                <a:solidFill>
                  <a:srgbClr val="ED656B"/>
                </a:solidFill>
              </a:rPr>
              <a:t>リスク</a:t>
            </a:r>
            <a:r>
              <a:rPr lang="ja-JP" altLang="en-US" sz="2400" dirty="0">
                <a:solidFill>
                  <a:srgbClr val="ED656B"/>
                </a:solidFill>
              </a:rPr>
              <a:t>や対策を</a:t>
            </a:r>
            <a:r>
              <a:rPr lang="ja-JP" altLang="ja-JP" sz="2400" dirty="0">
                <a:solidFill>
                  <a:srgbClr val="ED656B"/>
                </a:solidFill>
              </a:rPr>
              <a:t>教育</a:t>
            </a:r>
            <a:r>
              <a:rPr lang="ja-JP" altLang="en-US" sz="2400" dirty="0"/>
              <a:t>する。</a:t>
            </a:r>
            <a:endParaRPr lang="ja-JP" altLang="ja-JP" sz="2400" dirty="0"/>
          </a:p>
          <a:p>
            <a:pPr>
              <a:spcBef>
                <a:spcPts val="1800"/>
              </a:spcBef>
              <a:buSzPct val="150000"/>
              <a:buBlip>
                <a:blip r:embed="rId3"/>
              </a:buBlip>
            </a:pPr>
            <a:r>
              <a:rPr lang="ja-JP" altLang="ja-JP" sz="2400" dirty="0"/>
              <a:t>電波</a:t>
            </a:r>
            <a:r>
              <a:rPr lang="ja-JP" altLang="en-US" sz="2400" dirty="0"/>
              <a:t>が社外に</a:t>
            </a:r>
            <a:r>
              <a:rPr lang="ja-JP" altLang="ja-JP" sz="2400" dirty="0"/>
              <a:t>漏れ</a:t>
            </a:r>
            <a:r>
              <a:rPr lang="ja-JP" altLang="en-US" sz="2400" dirty="0"/>
              <a:t>ることを</a:t>
            </a:r>
            <a:r>
              <a:rPr lang="ja-JP" altLang="ja-JP" sz="2400" dirty="0"/>
              <a:t>防ぐ</a:t>
            </a:r>
            <a:r>
              <a:rPr lang="ja-JP" altLang="en-US" sz="2400" dirty="0"/>
              <a:t>ため</a:t>
            </a:r>
            <a:r>
              <a:rPr lang="ja-JP" altLang="ja-JP" sz="2400" dirty="0"/>
              <a:t>、</a:t>
            </a:r>
            <a:r>
              <a:rPr lang="ja-JP" altLang="en-US" sz="2400" dirty="0"/>
              <a:t>電波の届く範囲</a:t>
            </a:r>
            <a:r>
              <a:rPr lang="ja-JP" altLang="ja-JP" sz="2400" dirty="0"/>
              <a:t>を把握し、</a:t>
            </a:r>
            <a:r>
              <a:rPr lang="ja-JP" altLang="en-US" sz="2400" dirty="0">
                <a:solidFill>
                  <a:srgbClr val="ED656B"/>
                </a:solidFill>
              </a:rPr>
              <a:t>無線</a:t>
            </a:r>
            <a:r>
              <a:rPr lang="en-US" altLang="ja-JP" sz="2400" dirty="0">
                <a:solidFill>
                  <a:srgbClr val="ED656B"/>
                </a:solidFill>
              </a:rPr>
              <a:t>LAN</a:t>
            </a:r>
            <a:r>
              <a:rPr lang="ja-JP" altLang="en-US" sz="2400" dirty="0">
                <a:solidFill>
                  <a:srgbClr val="ED656B"/>
                </a:solidFill>
              </a:rPr>
              <a:t>機器の選定や設置場所を考慮</a:t>
            </a:r>
            <a:r>
              <a:rPr lang="ja-JP" altLang="ja-JP" sz="2400" dirty="0"/>
              <a:t>するか、電波の漏れない環境を構築</a:t>
            </a:r>
            <a:r>
              <a:rPr lang="ja-JP" altLang="en-US" sz="2400" dirty="0"/>
              <a:t>する。</a:t>
            </a:r>
          </a:p>
        </p:txBody>
      </p:sp>
    </p:spTree>
    <p:extLst>
      <p:ext uri="{BB962C8B-B14F-4D97-AF65-F5344CB8AC3E}">
        <p14:creationId xmlns:p14="http://schemas.microsoft.com/office/powerpoint/2010/main" val="1864544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タイトル 3">
            <a:extLst>
              <a:ext uri="{FF2B5EF4-FFF2-40B4-BE49-F238E27FC236}">
                <a16:creationId xmlns:a16="http://schemas.microsoft.com/office/drawing/2014/main" id="{75694189-B7E5-42CA-9050-9F6AF5BA2674}"/>
              </a:ext>
            </a:extLst>
          </p:cNvPr>
          <p:cNvSpPr>
            <a:spLocks noGrp="1" noChangeArrowheads="1"/>
          </p:cNvSpPr>
          <p:nvPr>
            <p:ph type="title"/>
          </p:nvPr>
        </p:nvSpPr>
        <p:spPr>
          <a:xfrm>
            <a:off x="395288" y="347886"/>
            <a:ext cx="7561088" cy="704850"/>
          </a:xfrm>
        </p:spPr>
        <p:txBody>
          <a:bodyPr/>
          <a:lstStyle/>
          <a:p>
            <a:r>
              <a:rPr lang="ja-JP" altLang="en-US" b="1" dirty="0">
                <a:latin typeface="メイリオ" panose="020B0604030504040204" pitchFamily="50" charset="-128"/>
                <a:ea typeface="メイリオ" panose="020B0604030504040204" pitchFamily="50" charset="-128"/>
              </a:rPr>
              <a:t>公衆</a:t>
            </a:r>
            <a:r>
              <a:rPr lang="ja-JP" altLang="ja-JP" b="1" dirty="0">
                <a:latin typeface="メイリオ" panose="020B0604030504040204" pitchFamily="50" charset="-128"/>
                <a:ea typeface="メイリオ" panose="020B0604030504040204" pitchFamily="50" charset="-128"/>
              </a:rPr>
              <a:t>無線</a:t>
            </a:r>
            <a:r>
              <a:rPr lang="en-US" altLang="ja-JP" b="1" dirty="0">
                <a:latin typeface="メイリオ" panose="020B0604030504040204" pitchFamily="50" charset="-128"/>
                <a:ea typeface="メイリオ" panose="020B0604030504040204" pitchFamily="50" charset="-128"/>
              </a:rPr>
              <a:t>LAN</a:t>
            </a:r>
            <a:r>
              <a:rPr lang="ja-JP" altLang="ja-JP" b="1" dirty="0">
                <a:latin typeface="メイリオ" panose="020B0604030504040204" pitchFamily="50" charset="-128"/>
                <a:ea typeface="メイリオ" panose="020B0604030504040204" pitchFamily="50" charset="-128"/>
              </a:rPr>
              <a:t>の</a:t>
            </a:r>
            <a:r>
              <a:rPr lang="ja-JP" altLang="en-US" b="1" dirty="0">
                <a:latin typeface="メイリオ" panose="020B0604030504040204" pitchFamily="50" charset="-128"/>
                <a:ea typeface="メイリオ" panose="020B0604030504040204" pitchFamily="50" charset="-128"/>
              </a:rPr>
              <a:t>脅威と対策</a:t>
            </a:r>
          </a:p>
        </p:txBody>
      </p:sp>
      <p:sp>
        <p:nvSpPr>
          <p:cNvPr id="129027" name="コンテンツ プレースホルダー 4">
            <a:extLst>
              <a:ext uri="{FF2B5EF4-FFF2-40B4-BE49-F238E27FC236}">
                <a16:creationId xmlns:a16="http://schemas.microsoft.com/office/drawing/2014/main" id="{AB69F18B-C98A-4B2F-84B4-0F867AB5D416}"/>
              </a:ext>
            </a:extLst>
          </p:cNvPr>
          <p:cNvSpPr>
            <a:spLocks noGrp="1" noChangeArrowheads="1"/>
          </p:cNvSpPr>
          <p:nvPr>
            <p:ph idx="1"/>
          </p:nvPr>
        </p:nvSpPr>
        <p:spPr>
          <a:xfrm>
            <a:off x="395288" y="1340768"/>
            <a:ext cx="8641208" cy="2520279"/>
          </a:xfrm>
        </p:spPr>
        <p:txBody>
          <a:bodyPr/>
          <a:lstStyle/>
          <a:p>
            <a:pPr>
              <a:spcBef>
                <a:spcPts val="1200"/>
              </a:spcBef>
              <a:buFont typeface="Arial" panose="020B0604020202020204" pitchFamily="34" charset="0"/>
              <a:buChar char="•"/>
            </a:pPr>
            <a:r>
              <a:rPr lang="ja-JP" altLang="en-US" sz="2400" dirty="0">
                <a:latin typeface="メイリオ" panose="020B0604030504040204" pitchFamily="50" charset="-128"/>
              </a:rPr>
              <a:t>公衆無線</a:t>
            </a:r>
            <a:r>
              <a:rPr lang="en-US" altLang="ja-JP" sz="2400" dirty="0"/>
              <a:t>LAN(</a:t>
            </a:r>
            <a:r>
              <a:rPr lang="ja-JP" altLang="en-US" sz="2400" dirty="0"/>
              <a:t>以下</a:t>
            </a:r>
            <a:r>
              <a:rPr lang="en-US" altLang="ja-JP" sz="2400" dirty="0"/>
              <a:t>｢</a:t>
            </a:r>
            <a:r>
              <a:rPr lang="ja-JP" altLang="en-US" sz="2400" dirty="0"/>
              <a:t>公衆</a:t>
            </a:r>
            <a:r>
              <a:rPr lang="en-US" altLang="ja-JP" sz="2400" dirty="0"/>
              <a:t>Wi-Fi</a:t>
            </a:r>
            <a:r>
              <a:rPr lang="en-US" altLang="ja-JP" sz="2400" baseline="30000" dirty="0"/>
              <a:t>※</a:t>
            </a:r>
            <a:r>
              <a:rPr lang="en-US" altLang="ja-JP" sz="2400" dirty="0"/>
              <a:t>)</a:t>
            </a:r>
            <a:r>
              <a:rPr lang="ja-JP" altLang="en-US" sz="2400" dirty="0">
                <a:latin typeface="メイリオ" panose="020B0604030504040204" pitchFamily="50" charset="-128"/>
              </a:rPr>
              <a:t>は、電波の届く範囲内の</a:t>
            </a:r>
            <a:r>
              <a:rPr lang="ja-JP" altLang="en-US" sz="2400" dirty="0">
                <a:solidFill>
                  <a:srgbClr val="ED656B"/>
                </a:solidFill>
                <a:latin typeface="メイリオ" panose="020B0604030504040204" pitchFamily="50" charset="-128"/>
              </a:rPr>
              <a:t>不特定多数が受信可能</a:t>
            </a:r>
            <a:r>
              <a:rPr lang="ja-JP" altLang="en-US" sz="2400" dirty="0">
                <a:latin typeface="メイリオ" panose="020B0604030504040204" pitchFamily="50" charset="-128"/>
              </a:rPr>
              <a:t>なため、</a:t>
            </a:r>
            <a:r>
              <a:rPr lang="ja-JP" altLang="en-US" sz="2400" dirty="0"/>
              <a:t>悪意のある第三者による盗聴や、なりすましによる不正アクセスなど、思わぬ被害を受ける可能性があります。</a:t>
            </a:r>
          </a:p>
          <a:p>
            <a:pPr eaLnBrk="1" hangingPunct="1">
              <a:buFont typeface="Arial" panose="020B0604020202020204" pitchFamily="34" charset="0"/>
              <a:buChar char="•"/>
            </a:pPr>
            <a:r>
              <a:rPr lang="ja-JP" altLang="en-US" sz="2400" dirty="0"/>
              <a:t>利用する機会が増えている公衆</a:t>
            </a:r>
            <a:r>
              <a:rPr lang="en-US" altLang="ja-JP" sz="2400" dirty="0"/>
              <a:t>Wi-Fi</a:t>
            </a:r>
            <a:r>
              <a:rPr lang="ja-JP" altLang="en-US" sz="2400" dirty="0"/>
              <a:t>を安全に利用するために、必要なセキュリティ対策を実施しましょう。</a:t>
            </a:r>
          </a:p>
        </p:txBody>
      </p:sp>
      <p:sp>
        <p:nvSpPr>
          <p:cNvPr id="4" name="テキスト ボックス 3">
            <a:extLst>
              <a:ext uri="{FF2B5EF4-FFF2-40B4-BE49-F238E27FC236}">
                <a16:creationId xmlns:a16="http://schemas.microsoft.com/office/drawing/2014/main" id="{20B20080-C13C-4F77-BB65-43B26A0450BE}"/>
              </a:ext>
            </a:extLst>
          </p:cNvPr>
          <p:cNvSpPr txBox="1"/>
          <p:nvPr/>
        </p:nvSpPr>
        <p:spPr>
          <a:xfrm>
            <a:off x="683568" y="3645024"/>
            <a:ext cx="8065144" cy="830997"/>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公衆無線</a:t>
            </a:r>
            <a:r>
              <a:rPr lang="en-US" altLang="ja-JP" sz="1600" dirty="0">
                <a:latin typeface="Meiryo UI" panose="020B0604030504040204" pitchFamily="50" charset="-128"/>
                <a:ea typeface="Meiryo UI" panose="020B0604030504040204" pitchFamily="50" charset="-128"/>
              </a:rPr>
              <a:t>LAN</a:t>
            </a:r>
            <a:r>
              <a:rPr lang="ja-JP" altLang="en-US" sz="1600" dirty="0">
                <a:latin typeface="Meiryo UI" panose="020B0604030504040204" pitchFamily="50" charset="-128"/>
                <a:ea typeface="Meiryo UI" panose="020B0604030504040204" pitchFamily="50" charset="-128"/>
              </a:rPr>
              <a:t>を</a:t>
            </a:r>
            <a:r>
              <a:rPr lang="en-US" altLang="ja-JP" sz="1600" b="1" dirty="0">
                <a:latin typeface="Meiryo UI" panose="020B0604030504040204" pitchFamily="50" charset="-128"/>
                <a:ea typeface="Meiryo UI" panose="020B0604030504040204" pitchFamily="50" charset="-128"/>
              </a:rPr>
              <a:t>Wi-Fi</a:t>
            </a:r>
            <a:r>
              <a:rPr lang="ja-JP" altLang="en-US" sz="1600" dirty="0">
                <a:latin typeface="Meiryo UI" panose="020B0604030504040204" pitchFamily="50" charset="-128"/>
                <a:ea typeface="Meiryo UI" panose="020B0604030504040204" pitchFamily="50" charset="-128"/>
              </a:rPr>
              <a:t>ということがあるが、 </a:t>
            </a:r>
            <a:r>
              <a:rPr lang="en-US" altLang="ja-JP" sz="1600" b="1" dirty="0">
                <a:latin typeface="Meiryo UI" panose="020B0604030504040204" pitchFamily="50" charset="-128"/>
                <a:ea typeface="Meiryo UI" panose="020B0604030504040204" pitchFamily="50" charset="-128"/>
              </a:rPr>
              <a:t>Wi-Fi</a:t>
            </a:r>
            <a:r>
              <a:rPr lang="ja-JP" altLang="en-US" sz="1600" dirty="0">
                <a:latin typeface="Meiryo UI" panose="020B0604030504040204" pitchFamily="50" charset="-128"/>
                <a:ea typeface="Meiryo UI" panose="020B0604030504040204" pitchFamily="50" charset="-128"/>
              </a:rPr>
              <a:t>は無線</a:t>
            </a:r>
            <a:r>
              <a:rPr lang="en-US" altLang="ja-JP" sz="1600" dirty="0">
                <a:latin typeface="Meiryo UI" panose="020B0604030504040204" pitchFamily="50" charset="-128"/>
                <a:ea typeface="Meiryo UI" panose="020B0604030504040204" pitchFamily="50" charset="-128"/>
              </a:rPr>
              <a:t>LAN</a:t>
            </a:r>
            <a:r>
              <a:rPr lang="ja-JP" altLang="en-US" sz="1600" dirty="0">
                <a:latin typeface="Meiryo UI" panose="020B0604030504040204" pitchFamily="50" charset="-128"/>
                <a:ea typeface="Meiryo UI" panose="020B0604030504040204" pitchFamily="50" charset="-128"/>
              </a:rPr>
              <a:t>の普及・促進を行う業界団体</a:t>
            </a:r>
            <a:r>
              <a:rPr lang="en-US" altLang="ja-JP" sz="1600" dirty="0">
                <a:latin typeface="Meiryo UI" panose="020B0604030504040204" pitchFamily="50" charset="-128"/>
                <a:ea typeface="Meiryo UI" panose="020B0604030504040204" pitchFamily="50" charset="-128"/>
              </a:rPr>
              <a:t>Wi-Fi Alliance</a:t>
            </a:r>
            <a:r>
              <a:rPr lang="ja-JP" altLang="en-US" sz="1600" dirty="0">
                <a:latin typeface="Meiryo UI" panose="020B0604030504040204" pitchFamily="50" charset="-128"/>
                <a:ea typeface="Meiryo UI" panose="020B0604030504040204" pitchFamily="50" charset="-128"/>
              </a:rPr>
              <a:t>が定めた無線</a:t>
            </a:r>
            <a:r>
              <a:rPr lang="en-US" altLang="ja-JP" sz="1600" dirty="0">
                <a:latin typeface="Meiryo UI" panose="020B0604030504040204" pitchFamily="50" charset="-128"/>
                <a:ea typeface="Meiryo UI" panose="020B0604030504040204" pitchFamily="50" charset="-128"/>
              </a:rPr>
              <a:t>LAN</a:t>
            </a:r>
            <a:r>
              <a:rPr lang="ja-JP" altLang="en-US" sz="1600" dirty="0">
                <a:latin typeface="Meiryo UI" panose="020B0604030504040204" pitchFamily="50" charset="-128"/>
                <a:ea typeface="Meiryo UI" panose="020B0604030504040204" pitchFamily="50" charset="-128"/>
              </a:rPr>
              <a:t>の規格の一つで、今では無線</a:t>
            </a:r>
            <a:r>
              <a:rPr lang="en-US" altLang="ja-JP" sz="1600" dirty="0">
                <a:latin typeface="Meiryo UI" panose="020B0604030504040204" pitchFamily="50" charset="-128"/>
                <a:ea typeface="Meiryo UI" panose="020B0604030504040204" pitchFamily="50" charset="-128"/>
              </a:rPr>
              <a:t>LAN</a:t>
            </a:r>
            <a:r>
              <a:rPr lang="ja-JP" altLang="en-US" sz="1600" dirty="0">
                <a:latin typeface="Meiryo UI" panose="020B0604030504040204" pitchFamily="50" charset="-128"/>
                <a:ea typeface="Meiryo UI" panose="020B0604030504040204" pitchFamily="50" charset="-128"/>
              </a:rPr>
              <a:t>全般を意味するようになっている。</a:t>
            </a:r>
            <a:endParaRPr lang="en-US" altLang="ja-JP"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4A5F9CD2-39CA-4030-8867-EBC1A13D7B06}"/>
              </a:ext>
            </a:extLst>
          </p:cNvPr>
          <p:cNvSpPr txBox="1"/>
          <p:nvPr/>
        </p:nvSpPr>
        <p:spPr>
          <a:xfrm>
            <a:off x="323528" y="5348662"/>
            <a:ext cx="1698351" cy="830997"/>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IPA</a:t>
            </a:r>
            <a:r>
              <a:rPr lang="ja-JP" altLang="en-US" sz="1600" dirty="0">
                <a:latin typeface="Meiryo UI" panose="020B0604030504040204" pitchFamily="50" charset="-128"/>
                <a:ea typeface="Meiryo UI" panose="020B0604030504040204" pitchFamily="50" charset="-128"/>
              </a:rPr>
              <a:t>「公衆無線</a:t>
            </a:r>
            <a:r>
              <a:rPr lang="en-US" altLang="ja-JP" sz="1600" dirty="0">
                <a:latin typeface="Meiryo UI" panose="020B0604030504040204" pitchFamily="50" charset="-128"/>
                <a:ea typeface="Meiryo UI" panose="020B0604030504040204" pitchFamily="50" charset="-128"/>
              </a:rPr>
              <a:t>LAN</a:t>
            </a:r>
            <a:r>
              <a:rPr lang="ja-JP" altLang="en-US" sz="1600" dirty="0">
                <a:latin typeface="Meiryo UI" panose="020B0604030504040204" pitchFamily="50" charset="-128"/>
                <a:ea typeface="Meiryo UI" panose="020B0604030504040204" pitchFamily="50" charset="-128"/>
              </a:rPr>
              <a:t>利用に係わる脅威と対策」から</a:t>
            </a:r>
            <a:endParaRPr lang="en-US" altLang="ja-JP" sz="16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F49E0799-109D-4CB4-AAB2-E0DC5BD7E3E4}"/>
              </a:ext>
            </a:extLst>
          </p:cNvPr>
          <p:cNvPicPr>
            <a:picLocks noChangeAspect="1"/>
          </p:cNvPicPr>
          <p:nvPr/>
        </p:nvPicPr>
        <p:blipFill>
          <a:blip r:embed="rId3"/>
          <a:stretch>
            <a:fillRect/>
          </a:stretch>
        </p:blipFill>
        <p:spPr>
          <a:xfrm>
            <a:off x="2093639" y="4366690"/>
            <a:ext cx="6942857" cy="2143424"/>
          </a:xfrm>
          <a:prstGeom prst="rect">
            <a:avLst/>
          </a:prstGeom>
        </p:spPr>
      </p:pic>
    </p:spTree>
    <p:extLst>
      <p:ext uri="{BB962C8B-B14F-4D97-AF65-F5344CB8AC3E}">
        <p14:creationId xmlns:p14="http://schemas.microsoft.com/office/powerpoint/2010/main" val="27325567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タイトル 3">
            <a:extLst>
              <a:ext uri="{FF2B5EF4-FFF2-40B4-BE49-F238E27FC236}">
                <a16:creationId xmlns:a16="http://schemas.microsoft.com/office/drawing/2014/main" id="{75694189-B7E5-42CA-9050-9F6AF5BA2674}"/>
              </a:ext>
            </a:extLst>
          </p:cNvPr>
          <p:cNvSpPr>
            <a:spLocks noGrp="1" noChangeArrowheads="1"/>
          </p:cNvSpPr>
          <p:nvPr>
            <p:ph type="title"/>
          </p:nvPr>
        </p:nvSpPr>
        <p:spPr>
          <a:xfrm>
            <a:off x="395288" y="347886"/>
            <a:ext cx="7561088" cy="704850"/>
          </a:xfrm>
        </p:spPr>
        <p:txBody>
          <a:bodyPr/>
          <a:lstStyle/>
          <a:p>
            <a:r>
              <a:rPr lang="ja-JP" altLang="en-US" b="1" dirty="0">
                <a:latin typeface="メイリオ" panose="020B0604030504040204" pitchFamily="50" charset="-128"/>
                <a:ea typeface="メイリオ" panose="020B0604030504040204" pitchFamily="50" charset="-128"/>
              </a:rPr>
              <a:t>公衆</a:t>
            </a:r>
            <a:r>
              <a:rPr lang="ja-JP" altLang="ja-JP" b="1" dirty="0">
                <a:latin typeface="メイリオ" panose="020B0604030504040204" pitchFamily="50" charset="-128"/>
                <a:ea typeface="メイリオ" panose="020B0604030504040204" pitchFamily="50" charset="-128"/>
              </a:rPr>
              <a:t>無線</a:t>
            </a:r>
            <a:r>
              <a:rPr lang="en-US" altLang="ja-JP" b="1" dirty="0">
                <a:latin typeface="メイリオ" panose="020B0604030504040204" pitchFamily="50" charset="-128"/>
                <a:ea typeface="メイリオ" panose="020B0604030504040204" pitchFamily="50" charset="-128"/>
              </a:rPr>
              <a:t>LAN</a:t>
            </a:r>
            <a:r>
              <a:rPr lang="ja-JP" altLang="ja-JP" b="1" dirty="0">
                <a:latin typeface="メイリオ" panose="020B0604030504040204" pitchFamily="50" charset="-128"/>
                <a:ea typeface="メイリオ" panose="020B0604030504040204" pitchFamily="50" charset="-128"/>
              </a:rPr>
              <a:t>の</a:t>
            </a:r>
            <a:r>
              <a:rPr lang="ja-JP" altLang="en-US" b="1" dirty="0">
                <a:latin typeface="メイリオ" panose="020B0604030504040204" pitchFamily="50" charset="-128"/>
                <a:ea typeface="メイリオ" panose="020B0604030504040204" pitchFamily="50" charset="-128"/>
              </a:rPr>
              <a:t>盗聴対策</a:t>
            </a:r>
          </a:p>
        </p:txBody>
      </p:sp>
      <p:sp>
        <p:nvSpPr>
          <p:cNvPr id="129027" name="コンテンツ プレースホルダー 4">
            <a:extLst>
              <a:ext uri="{FF2B5EF4-FFF2-40B4-BE49-F238E27FC236}">
                <a16:creationId xmlns:a16="http://schemas.microsoft.com/office/drawing/2014/main" id="{AB69F18B-C98A-4B2F-84B4-0F867AB5D416}"/>
              </a:ext>
            </a:extLst>
          </p:cNvPr>
          <p:cNvSpPr>
            <a:spLocks noGrp="1" noChangeArrowheads="1"/>
          </p:cNvSpPr>
          <p:nvPr>
            <p:ph idx="1"/>
          </p:nvPr>
        </p:nvSpPr>
        <p:spPr>
          <a:xfrm>
            <a:off x="395288" y="1510045"/>
            <a:ext cx="8748712" cy="4752999"/>
          </a:xfrm>
        </p:spPr>
        <p:txBody>
          <a:bodyPr/>
          <a:lstStyle/>
          <a:p>
            <a:pPr>
              <a:spcBef>
                <a:spcPts val="1200"/>
              </a:spcBef>
              <a:buSzPct val="150000"/>
              <a:buBlip>
                <a:blip r:embed="rId3"/>
              </a:buBlip>
            </a:pPr>
            <a:r>
              <a:rPr lang="ja-JP" altLang="en-US" sz="2400" dirty="0"/>
              <a:t>接続するアクセスポイントが暗号化に対応しているか確認し、</a:t>
            </a:r>
            <a:r>
              <a:rPr lang="en-US" altLang="ja-JP" sz="2400" dirty="0">
                <a:solidFill>
                  <a:srgbClr val="ED656B"/>
                </a:solidFill>
              </a:rPr>
              <a:t>｢</a:t>
            </a:r>
            <a:r>
              <a:rPr lang="ja-JP" altLang="en-US" sz="2400" dirty="0">
                <a:solidFill>
                  <a:srgbClr val="ED656B"/>
                </a:solidFill>
              </a:rPr>
              <a:t>暗号化なし</a:t>
            </a:r>
            <a:r>
              <a:rPr lang="en-US" altLang="ja-JP" sz="2400" dirty="0">
                <a:solidFill>
                  <a:srgbClr val="ED656B"/>
                </a:solidFill>
              </a:rPr>
              <a:t>｣｢WEP</a:t>
            </a:r>
            <a:r>
              <a:rPr lang="ja-JP" altLang="en-US" sz="2400" dirty="0">
                <a:solidFill>
                  <a:srgbClr val="ED656B"/>
                </a:solidFill>
              </a:rPr>
              <a:t>で保護</a:t>
            </a:r>
            <a:r>
              <a:rPr lang="en-US" altLang="ja-JP" sz="2400" dirty="0">
                <a:solidFill>
                  <a:srgbClr val="ED656B"/>
                </a:solidFill>
              </a:rPr>
              <a:t>｣</a:t>
            </a:r>
            <a:r>
              <a:rPr lang="ja-JP" altLang="en-US" sz="2400" dirty="0"/>
              <a:t>の場合は、重要な情報を入力・表示しない。</a:t>
            </a:r>
            <a:endParaRPr lang="en-US" altLang="ja-JP" sz="2400" dirty="0"/>
          </a:p>
          <a:p>
            <a:pPr>
              <a:spcBef>
                <a:spcPts val="1200"/>
              </a:spcBef>
              <a:buSzPct val="150000"/>
              <a:buBlip>
                <a:blip r:embed="rId3"/>
              </a:buBlip>
            </a:pPr>
            <a:r>
              <a:rPr lang="ja-JP" altLang="en-US" sz="2400" dirty="0"/>
              <a:t>強度の高い方式で暗号化されていても、</a:t>
            </a:r>
            <a:r>
              <a:rPr lang="ja-JP" altLang="en-US" sz="2400" dirty="0">
                <a:solidFill>
                  <a:srgbClr val="ED656B"/>
                </a:solidFill>
              </a:rPr>
              <a:t>同じ暗号化キーを共有するフリー</a:t>
            </a:r>
            <a:r>
              <a:rPr lang="en-US" altLang="ja-JP" sz="2400" dirty="0">
                <a:solidFill>
                  <a:srgbClr val="ED656B"/>
                </a:solidFill>
              </a:rPr>
              <a:t>Wi-Fi</a:t>
            </a:r>
            <a:r>
              <a:rPr lang="ja-JP" altLang="en-US" sz="2400" dirty="0">
                <a:solidFill>
                  <a:srgbClr val="ED656B"/>
                </a:solidFill>
              </a:rPr>
              <a:t>では、</a:t>
            </a:r>
            <a:r>
              <a:rPr lang="ja-JP" altLang="en-US" sz="2400" dirty="0"/>
              <a:t>暗号化キーで解読可能なため、重要な情報を入力・表示するときには、</a:t>
            </a:r>
            <a:r>
              <a:rPr lang="en-US" altLang="ja-JP" sz="2400" dirty="0"/>
              <a:t>SSL/TLS</a:t>
            </a:r>
            <a:r>
              <a:rPr lang="en-US" altLang="ja-JP" sz="2400" baseline="30000" dirty="0"/>
              <a:t>※</a:t>
            </a:r>
            <a:r>
              <a:rPr lang="ja-JP" altLang="en-US" sz="2400" dirty="0"/>
              <a:t>を利用しているウェブサイトを使う。</a:t>
            </a:r>
            <a:endParaRPr lang="en-US" altLang="ja-JP" sz="2400" dirty="0"/>
          </a:p>
          <a:p>
            <a:pPr>
              <a:spcBef>
                <a:spcPts val="1200"/>
              </a:spcBef>
              <a:buSzPct val="150000"/>
              <a:buBlip>
                <a:blip r:embed="rId3"/>
              </a:buBlip>
            </a:pPr>
            <a:r>
              <a:rPr lang="ja-JP" altLang="en-US" sz="2400" dirty="0"/>
              <a:t>電子メールを利用する時には重要な情報を暗号化して添付する。</a:t>
            </a:r>
          </a:p>
        </p:txBody>
      </p:sp>
      <p:sp>
        <p:nvSpPr>
          <p:cNvPr id="4" name="テキスト ボックス 3">
            <a:extLst>
              <a:ext uri="{FF2B5EF4-FFF2-40B4-BE49-F238E27FC236}">
                <a16:creationId xmlns:a16="http://schemas.microsoft.com/office/drawing/2014/main" id="{AF1A82B9-81C5-416F-B572-FBF1BDC75881}"/>
              </a:ext>
            </a:extLst>
          </p:cNvPr>
          <p:cNvSpPr txBox="1"/>
          <p:nvPr/>
        </p:nvSpPr>
        <p:spPr>
          <a:xfrm>
            <a:off x="369151" y="5965538"/>
            <a:ext cx="6968595" cy="584775"/>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※SSL/TLS</a:t>
            </a:r>
            <a:r>
              <a:rPr lang="ja-JP" altLang="en-US" sz="1600" b="1"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WPA2</a:t>
            </a:r>
            <a:r>
              <a:rPr lang="ja-JP" altLang="en-US" sz="1600" dirty="0">
                <a:latin typeface="Meiryo UI" panose="020B0604030504040204" pitchFamily="50" charset="-128"/>
                <a:ea typeface="Meiryo UI" panose="020B0604030504040204" pitchFamily="50" charset="-128"/>
              </a:rPr>
              <a:t>など無線</a:t>
            </a:r>
            <a:r>
              <a:rPr lang="en-US" altLang="ja-JP" sz="1600" dirty="0">
                <a:latin typeface="Meiryo UI" panose="020B0604030504040204" pitchFamily="50" charset="-128"/>
                <a:ea typeface="Meiryo UI" panose="020B0604030504040204" pitchFamily="50" charset="-128"/>
              </a:rPr>
              <a:t>LAN</a:t>
            </a:r>
            <a:r>
              <a:rPr lang="ja-JP" altLang="en-US" sz="1600" dirty="0">
                <a:latin typeface="Meiryo UI" panose="020B0604030504040204" pitchFamily="50" charset="-128"/>
                <a:ea typeface="Meiryo UI" panose="020B0604030504040204" pitchFamily="50" charset="-128"/>
              </a:rPr>
              <a:t>の暗号化方式とは別にウェブサイトで入力・表示するデータを暗号化する技術</a:t>
            </a:r>
            <a:endParaRPr lang="en-US" altLang="ja-JP" sz="1600" dirty="0">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3B434B8-B59B-4827-B3E5-FB6560DA929C}"/>
              </a:ext>
            </a:extLst>
          </p:cNvPr>
          <p:cNvPicPr>
            <a:picLocks noChangeAspect="1"/>
          </p:cNvPicPr>
          <p:nvPr/>
        </p:nvPicPr>
        <p:blipFill>
          <a:blip r:embed="rId4"/>
          <a:stretch>
            <a:fillRect/>
          </a:stretch>
        </p:blipFill>
        <p:spPr>
          <a:xfrm>
            <a:off x="3178201" y="5092727"/>
            <a:ext cx="733333" cy="542857"/>
          </a:xfrm>
          <a:prstGeom prst="rect">
            <a:avLst/>
          </a:prstGeom>
        </p:spPr>
      </p:pic>
      <p:pic>
        <p:nvPicPr>
          <p:cNvPr id="3" name="図 2">
            <a:extLst>
              <a:ext uri="{FF2B5EF4-FFF2-40B4-BE49-F238E27FC236}">
                <a16:creationId xmlns:a16="http://schemas.microsoft.com/office/drawing/2014/main" id="{1DCAD9FC-C25A-4546-A54E-E872807F0EDB}"/>
              </a:ext>
            </a:extLst>
          </p:cNvPr>
          <p:cNvPicPr>
            <a:picLocks noChangeAspect="1"/>
          </p:cNvPicPr>
          <p:nvPr/>
        </p:nvPicPr>
        <p:blipFill>
          <a:blip r:embed="rId5"/>
          <a:stretch>
            <a:fillRect/>
          </a:stretch>
        </p:blipFill>
        <p:spPr>
          <a:xfrm>
            <a:off x="5462052" y="5140215"/>
            <a:ext cx="609524" cy="495369"/>
          </a:xfrm>
          <a:prstGeom prst="rect">
            <a:avLst/>
          </a:prstGeom>
        </p:spPr>
      </p:pic>
      <p:sp>
        <p:nvSpPr>
          <p:cNvPr id="24" name="テキスト ボックス 23">
            <a:extLst>
              <a:ext uri="{FF2B5EF4-FFF2-40B4-BE49-F238E27FC236}">
                <a16:creationId xmlns:a16="http://schemas.microsoft.com/office/drawing/2014/main" id="{999BE91C-37DA-45A1-A12C-6A3CD434D2F9}"/>
              </a:ext>
            </a:extLst>
          </p:cNvPr>
          <p:cNvSpPr txBox="1"/>
          <p:nvPr/>
        </p:nvSpPr>
        <p:spPr>
          <a:xfrm>
            <a:off x="2417925" y="5512694"/>
            <a:ext cx="2253883"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　</a:t>
            </a:r>
            <a:r>
              <a:rPr lang="ja-JP" altLang="en-US" sz="1600" b="1" dirty="0">
                <a:solidFill>
                  <a:srgbClr val="FF0000"/>
                </a:solidFill>
                <a:latin typeface="Meiryo UI" panose="020B0604030504040204" pitchFamily="50" charset="-128"/>
                <a:ea typeface="Meiryo UI" panose="020B0604030504040204" pitchFamily="50" charset="-128"/>
              </a:rPr>
              <a:t>鍵マークあり：暗号化</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5D6007C0-A7C4-4D31-BD5A-BD24EC068A17}"/>
              </a:ext>
            </a:extLst>
          </p:cNvPr>
          <p:cNvSpPr txBox="1"/>
          <p:nvPr/>
        </p:nvSpPr>
        <p:spPr>
          <a:xfrm>
            <a:off x="4557087" y="5510249"/>
            <a:ext cx="2535193"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　</a:t>
            </a:r>
            <a:r>
              <a:rPr lang="ja-JP" altLang="en-US" sz="1600" b="1" dirty="0">
                <a:solidFill>
                  <a:srgbClr val="FF0000"/>
                </a:solidFill>
                <a:latin typeface="Meiryo UI" panose="020B0604030504040204" pitchFamily="50" charset="-128"/>
                <a:ea typeface="Meiryo UI" panose="020B0604030504040204" pitchFamily="50" charset="-128"/>
              </a:rPr>
              <a:t>鍵マークなし：暗号化なし</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22" name="吹き出し: 角を丸めた四角形 21">
            <a:extLst>
              <a:ext uri="{FF2B5EF4-FFF2-40B4-BE49-F238E27FC236}">
                <a16:creationId xmlns:a16="http://schemas.microsoft.com/office/drawing/2014/main" id="{7B78A9B8-3471-4531-8BF3-C98B62EEFB67}"/>
              </a:ext>
            </a:extLst>
          </p:cNvPr>
          <p:cNvSpPr/>
          <p:nvPr/>
        </p:nvSpPr>
        <p:spPr bwMode="auto">
          <a:xfrm>
            <a:off x="2417925" y="4936160"/>
            <a:ext cx="4757434" cy="974268"/>
          </a:xfrm>
          <a:prstGeom prst="wedgeRoundRectCallout">
            <a:avLst>
              <a:gd name="adj1" fmla="val 56199"/>
              <a:gd name="adj2" fmla="val 9226"/>
              <a:gd name="adj3" fmla="val 16667"/>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9468805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タイトル 3">
            <a:extLst>
              <a:ext uri="{FF2B5EF4-FFF2-40B4-BE49-F238E27FC236}">
                <a16:creationId xmlns:a16="http://schemas.microsoft.com/office/drawing/2014/main" id="{75694189-B7E5-42CA-9050-9F6AF5BA2674}"/>
              </a:ext>
            </a:extLst>
          </p:cNvPr>
          <p:cNvSpPr>
            <a:spLocks noGrp="1" noChangeArrowheads="1"/>
          </p:cNvSpPr>
          <p:nvPr>
            <p:ph type="title"/>
          </p:nvPr>
        </p:nvSpPr>
        <p:spPr>
          <a:xfrm>
            <a:off x="395288" y="347886"/>
            <a:ext cx="7561088" cy="704850"/>
          </a:xfrm>
        </p:spPr>
        <p:txBody>
          <a:bodyPr/>
          <a:lstStyle/>
          <a:p>
            <a:r>
              <a:rPr lang="ja-JP" altLang="en-US" b="1" dirty="0">
                <a:latin typeface="メイリオ" panose="020B0604030504040204" pitchFamily="50" charset="-128"/>
                <a:ea typeface="メイリオ" panose="020B0604030504040204" pitchFamily="50" charset="-128"/>
              </a:rPr>
              <a:t>公衆</a:t>
            </a:r>
            <a:r>
              <a:rPr lang="ja-JP" altLang="ja-JP" b="1" dirty="0">
                <a:latin typeface="メイリオ" panose="020B0604030504040204" pitchFamily="50" charset="-128"/>
                <a:ea typeface="メイリオ" panose="020B0604030504040204" pitchFamily="50" charset="-128"/>
              </a:rPr>
              <a:t>無線</a:t>
            </a:r>
            <a:r>
              <a:rPr lang="en-US" altLang="ja-JP" b="1" dirty="0">
                <a:latin typeface="メイリオ" panose="020B0604030504040204" pitchFamily="50" charset="-128"/>
                <a:ea typeface="メイリオ" panose="020B0604030504040204" pitchFamily="50" charset="-128"/>
              </a:rPr>
              <a:t>LAN</a:t>
            </a:r>
            <a:r>
              <a:rPr lang="ja-JP" altLang="ja-JP" b="1" dirty="0">
                <a:latin typeface="メイリオ" panose="020B0604030504040204" pitchFamily="50" charset="-128"/>
                <a:ea typeface="メイリオ" panose="020B0604030504040204" pitchFamily="50" charset="-128"/>
              </a:rPr>
              <a:t>の</a:t>
            </a:r>
            <a:r>
              <a:rPr lang="ja-JP" altLang="en-US" b="1" dirty="0">
                <a:latin typeface="メイリオ" panose="020B0604030504040204" pitchFamily="50" charset="-128"/>
                <a:ea typeface="メイリオ" panose="020B0604030504040204" pitchFamily="50" charset="-128"/>
              </a:rPr>
              <a:t>不正アクセス対策</a:t>
            </a:r>
          </a:p>
        </p:txBody>
      </p:sp>
      <p:sp>
        <p:nvSpPr>
          <p:cNvPr id="129027" name="コンテンツ プレースホルダー 4">
            <a:extLst>
              <a:ext uri="{FF2B5EF4-FFF2-40B4-BE49-F238E27FC236}">
                <a16:creationId xmlns:a16="http://schemas.microsoft.com/office/drawing/2014/main" id="{AB69F18B-C98A-4B2F-84B4-0F867AB5D416}"/>
              </a:ext>
            </a:extLst>
          </p:cNvPr>
          <p:cNvSpPr>
            <a:spLocks noGrp="1" noChangeArrowheads="1"/>
          </p:cNvSpPr>
          <p:nvPr>
            <p:ph idx="1"/>
          </p:nvPr>
        </p:nvSpPr>
        <p:spPr>
          <a:xfrm>
            <a:off x="395288" y="1484784"/>
            <a:ext cx="8569200" cy="2451665"/>
          </a:xfrm>
        </p:spPr>
        <p:txBody>
          <a:bodyPr/>
          <a:lstStyle/>
          <a:p>
            <a:pPr>
              <a:lnSpc>
                <a:spcPts val="2400"/>
              </a:lnSpc>
              <a:spcBef>
                <a:spcPts val="1200"/>
              </a:spcBef>
              <a:buSzPct val="150000"/>
              <a:buBlip>
                <a:blip r:embed="rId3"/>
              </a:buBlip>
            </a:pPr>
            <a:r>
              <a:rPr lang="en-US" altLang="ja-JP" sz="2400" dirty="0">
                <a:solidFill>
                  <a:srgbClr val="ED656B"/>
                </a:solidFill>
              </a:rPr>
              <a:t>SSID</a:t>
            </a:r>
            <a:r>
              <a:rPr lang="ja-JP" altLang="en-US" sz="2400" dirty="0">
                <a:solidFill>
                  <a:srgbClr val="ED656B"/>
                </a:solidFill>
              </a:rPr>
              <a:t>が偽ではないことを確認</a:t>
            </a:r>
            <a:r>
              <a:rPr lang="ja-JP" altLang="en-US" sz="2400" dirty="0"/>
              <a:t>してから接続する。</a:t>
            </a:r>
            <a:endParaRPr lang="en-US" altLang="ja-JP" sz="2400" dirty="0"/>
          </a:p>
          <a:p>
            <a:pPr>
              <a:lnSpc>
                <a:spcPts val="2400"/>
              </a:lnSpc>
              <a:spcBef>
                <a:spcPts val="1200"/>
              </a:spcBef>
              <a:buSzPct val="150000"/>
              <a:buBlip>
                <a:blip r:embed="rId3"/>
              </a:buBlip>
            </a:pPr>
            <a:r>
              <a:rPr lang="ja-JP" altLang="en-US" sz="2400" dirty="0"/>
              <a:t>公衆無線</a:t>
            </a:r>
            <a:r>
              <a:rPr lang="en-US" altLang="ja-JP" sz="2400" dirty="0"/>
              <a:t>LAN</a:t>
            </a:r>
            <a:r>
              <a:rPr lang="ja-JP" altLang="en-US" sz="2400" dirty="0"/>
              <a:t>サービスのログイン画面で</a:t>
            </a:r>
            <a:r>
              <a:rPr lang="ja-JP" altLang="en-US" sz="2400" dirty="0">
                <a:solidFill>
                  <a:srgbClr val="ED656B"/>
                </a:solidFill>
              </a:rPr>
              <a:t>電子証明書エラーが表示</a:t>
            </a:r>
            <a:r>
              <a:rPr lang="ja-JP" altLang="en-US" sz="2400" dirty="0"/>
              <a:t>されたら接続しない。</a:t>
            </a:r>
            <a:endParaRPr lang="en-US" altLang="ja-JP" sz="2400" dirty="0"/>
          </a:p>
          <a:p>
            <a:pPr>
              <a:lnSpc>
                <a:spcPts val="2400"/>
              </a:lnSpc>
              <a:spcBef>
                <a:spcPts val="1200"/>
              </a:spcBef>
              <a:buSzPct val="150000"/>
              <a:buBlip>
                <a:blip r:embed="rId3"/>
              </a:buBlip>
            </a:pPr>
            <a:r>
              <a:rPr lang="ja-JP" altLang="en-US" sz="2400" dirty="0">
                <a:solidFill>
                  <a:srgbClr val="ED656B"/>
                </a:solidFill>
              </a:rPr>
              <a:t>知らないアクセスポイント</a:t>
            </a:r>
            <a:r>
              <a:rPr lang="ja-JP" altLang="en-US" sz="2400" dirty="0"/>
              <a:t>には接続しない。</a:t>
            </a:r>
            <a:endParaRPr lang="en-US" altLang="ja-JP" sz="2400" dirty="0"/>
          </a:p>
          <a:p>
            <a:pPr>
              <a:lnSpc>
                <a:spcPts val="2400"/>
              </a:lnSpc>
              <a:spcBef>
                <a:spcPts val="1200"/>
              </a:spcBef>
              <a:buSzPct val="150000"/>
              <a:buBlip>
                <a:blip r:embed="rId3"/>
              </a:buBlip>
            </a:pPr>
            <a:r>
              <a:rPr lang="ja-JP" altLang="en-US" sz="2400" dirty="0"/>
              <a:t>パソコンやスマホの</a:t>
            </a:r>
            <a:r>
              <a:rPr lang="ja-JP" altLang="en-US" sz="2400" dirty="0">
                <a:solidFill>
                  <a:srgbClr val="ED656B"/>
                </a:solidFill>
              </a:rPr>
              <a:t>ファイル共有機能を解除</a:t>
            </a:r>
            <a:r>
              <a:rPr lang="ja-JP" altLang="en-US" sz="2400" dirty="0"/>
              <a:t>する。</a:t>
            </a:r>
            <a:endParaRPr lang="en-US" altLang="ja-JP" sz="2400" dirty="0"/>
          </a:p>
          <a:p>
            <a:pPr marL="0" indent="0">
              <a:spcBef>
                <a:spcPts val="1200"/>
              </a:spcBef>
              <a:buSzPct val="150000"/>
              <a:buNone/>
            </a:pPr>
            <a:endParaRPr lang="en-US" altLang="ja-JP" sz="2400" dirty="0"/>
          </a:p>
          <a:p>
            <a:pPr>
              <a:spcBef>
                <a:spcPts val="1200"/>
              </a:spcBef>
              <a:buFont typeface="Wingdings" panose="05000000000000000000" pitchFamily="2" charset="2"/>
              <a:buChar char="l"/>
            </a:pPr>
            <a:endParaRPr lang="en-US" altLang="ja-JP" sz="2000" dirty="0"/>
          </a:p>
          <a:p>
            <a:pPr marL="0" indent="0">
              <a:spcBef>
                <a:spcPts val="1200"/>
              </a:spcBef>
              <a:buNone/>
            </a:pPr>
            <a:endParaRPr lang="ja-JP" altLang="en-US" sz="2000" dirty="0">
              <a:latin typeface="メイリオ" panose="020B0604030504040204" pitchFamily="50" charset="-128"/>
            </a:endParaRPr>
          </a:p>
        </p:txBody>
      </p:sp>
      <p:pic>
        <p:nvPicPr>
          <p:cNvPr id="4" name="図 3">
            <a:extLst>
              <a:ext uri="{FF2B5EF4-FFF2-40B4-BE49-F238E27FC236}">
                <a16:creationId xmlns:a16="http://schemas.microsoft.com/office/drawing/2014/main" id="{8A81AF40-C708-4FB5-A0BA-3EF6C0A3BF97}"/>
              </a:ext>
            </a:extLst>
          </p:cNvPr>
          <p:cNvPicPr>
            <a:picLocks noChangeAspect="1"/>
          </p:cNvPicPr>
          <p:nvPr/>
        </p:nvPicPr>
        <p:blipFill>
          <a:blip r:embed="rId4"/>
          <a:stretch>
            <a:fillRect/>
          </a:stretch>
        </p:blipFill>
        <p:spPr>
          <a:xfrm>
            <a:off x="1672168" y="3677559"/>
            <a:ext cx="6437376" cy="2847785"/>
          </a:xfrm>
          <a:prstGeom prst="rect">
            <a:avLst/>
          </a:prstGeom>
        </p:spPr>
      </p:pic>
      <p:sp>
        <p:nvSpPr>
          <p:cNvPr id="5" name="吹き出し: 角を丸めた四角形 4">
            <a:extLst>
              <a:ext uri="{FF2B5EF4-FFF2-40B4-BE49-F238E27FC236}">
                <a16:creationId xmlns:a16="http://schemas.microsoft.com/office/drawing/2014/main" id="{605C06AE-AFDC-490C-A295-DFDE521DBEB5}"/>
              </a:ext>
            </a:extLst>
          </p:cNvPr>
          <p:cNvSpPr/>
          <p:nvPr/>
        </p:nvSpPr>
        <p:spPr bwMode="auto">
          <a:xfrm>
            <a:off x="6016736" y="6258086"/>
            <a:ext cx="2520280" cy="504056"/>
          </a:xfrm>
          <a:prstGeom prst="wedgeRoundRectCallout">
            <a:avLst>
              <a:gd name="adj1" fmla="val -33638"/>
              <a:gd name="adj2" fmla="val -101834"/>
              <a:gd name="adj3" fmla="val 16667"/>
            </a:avLst>
          </a:prstGeom>
          <a:solidFill>
            <a:srgbClr val="ED656B"/>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6000" tIns="45720" rIns="36000" bIns="45720" numCol="1" rtlCol="0" anchor="ctr" anchorCtr="0" compatLnSpc="1">
            <a:prstTxWarp prst="textNoShape">
              <a:avLst/>
            </a:prstTxWarp>
          </a:bodyPr>
          <a:lstStyle/>
          <a:p>
            <a:pPr algn="ctr" eaLnBrk="1" hangingPunct="1"/>
            <a:r>
              <a:rPr lang="ja-JP" altLang="en-US" sz="1600" b="1" dirty="0">
                <a:solidFill>
                  <a:schemeClr val="bg1"/>
                </a:solidFill>
                <a:latin typeface="Meiryo UI" panose="020B0604030504040204" pitchFamily="50" charset="-128"/>
                <a:ea typeface="Meiryo UI" panose="020B0604030504040204" pitchFamily="50" charset="-128"/>
              </a:rPr>
              <a:t>電子証明書エラー画面</a:t>
            </a:r>
            <a:endParaRPr lang="en-US" altLang="ja-JP" sz="1600" b="1" dirty="0">
              <a:solidFill>
                <a:schemeClr val="bg1"/>
              </a:solidFill>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C79ABCA5-B70B-49C1-B778-12D58CB28A11}"/>
              </a:ext>
            </a:extLst>
          </p:cNvPr>
          <p:cNvSpPr/>
          <p:nvPr/>
        </p:nvSpPr>
        <p:spPr bwMode="auto">
          <a:xfrm>
            <a:off x="1763688" y="4293224"/>
            <a:ext cx="4680000" cy="1188000"/>
          </a:xfrm>
          <a:prstGeom prst="roundRect">
            <a:avLst/>
          </a:prstGeom>
          <a:noFill/>
          <a:ln w="317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919492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a:extLst>
              <a:ext uri="{FF2B5EF4-FFF2-40B4-BE49-F238E27FC236}">
                <a16:creationId xmlns:a16="http://schemas.microsoft.com/office/drawing/2014/main" id="{EC65F3C5-A437-431F-88ED-4B45036EABD8}"/>
              </a:ext>
            </a:extLst>
          </p:cNvPr>
          <p:cNvSpPr>
            <a:spLocks noGrp="1" noChangeArrowheads="1"/>
          </p:cNvSpPr>
          <p:nvPr>
            <p:ph type="title"/>
          </p:nvPr>
        </p:nvSpPr>
        <p:spPr>
          <a:xfrm>
            <a:off x="323528" y="260350"/>
            <a:ext cx="8064500" cy="993775"/>
          </a:xfrm>
        </p:spPr>
        <p:txBody>
          <a:bodyPr/>
          <a:lstStyle/>
          <a:p>
            <a:pPr>
              <a:lnSpc>
                <a:spcPts val="3400"/>
              </a:lnSpc>
            </a:pPr>
            <a:r>
              <a:rPr lang="ja-JP" altLang="en-US" sz="4400" b="1" baseline="30000" dirty="0">
                <a:solidFill>
                  <a:srgbClr val="000000"/>
                </a:solidFill>
              </a:rPr>
              <a:t>診断編</a:t>
            </a:r>
            <a:r>
              <a:rPr lang="en-US" altLang="ja-JP" sz="4400" b="1" baseline="30000" dirty="0">
                <a:solidFill>
                  <a:srgbClr val="000000"/>
                </a:solidFill>
              </a:rPr>
              <a:t>№10</a:t>
            </a:r>
            <a:br>
              <a:rPr lang="en-US" altLang="ja-JP" sz="4400" b="1" baseline="30000" dirty="0">
                <a:solidFill>
                  <a:srgbClr val="000000"/>
                </a:solidFill>
              </a:rPr>
            </a:br>
            <a:r>
              <a:rPr lang="en-US" altLang="ja-JP" sz="4000" b="1" dirty="0">
                <a:solidFill>
                  <a:srgbClr val="000000"/>
                </a:solidFill>
              </a:rPr>
              <a:t> </a:t>
            </a:r>
            <a:r>
              <a:rPr lang="ja-JP" altLang="en-US" sz="4400" b="1" dirty="0">
                <a:solidFill>
                  <a:srgbClr val="000000"/>
                </a:solidFill>
              </a:rPr>
              <a:t>インターネット利用のルール</a:t>
            </a:r>
            <a:endParaRPr lang="ja-JP" altLang="en-US" sz="4400" b="1" dirty="0"/>
          </a:p>
        </p:txBody>
      </p:sp>
      <p:sp>
        <p:nvSpPr>
          <p:cNvPr id="131076" name="Rectangle 3">
            <a:extLst>
              <a:ext uri="{FF2B5EF4-FFF2-40B4-BE49-F238E27FC236}">
                <a16:creationId xmlns:a16="http://schemas.microsoft.com/office/drawing/2014/main" id="{D07B4290-AB87-44E5-8C0D-F66AA14C635D}"/>
              </a:ext>
            </a:extLst>
          </p:cNvPr>
          <p:cNvSpPr>
            <a:spLocks noGrp="1" noChangeArrowheads="1"/>
          </p:cNvSpPr>
          <p:nvPr>
            <p:ph idx="1"/>
          </p:nvPr>
        </p:nvSpPr>
        <p:spPr/>
        <p:txBody>
          <a:bodyPr/>
          <a:lstStyle/>
          <a:p>
            <a:pPr marL="0" indent="0">
              <a:buSzPct val="150000"/>
              <a:buNone/>
            </a:pPr>
            <a:r>
              <a:rPr lang="ja-JP" altLang="en-US" sz="4000" b="1" dirty="0">
                <a:latin typeface="メイリオ" panose="020B0604030504040204" pitchFamily="50" charset="-128"/>
                <a:ea typeface="メイリオ" panose="020B0604030504040204" pitchFamily="50" charset="-128"/>
              </a:rPr>
              <a:t>インターネットを介したウイルス感染や</a:t>
            </a:r>
            <a:r>
              <a:rPr lang="en-US" altLang="ja-JP" sz="4000" b="1" dirty="0">
                <a:latin typeface="メイリオ" panose="020B0604030504040204" pitchFamily="50" charset="-128"/>
                <a:ea typeface="メイリオ" panose="020B0604030504040204" pitchFamily="50" charset="-128"/>
              </a:rPr>
              <a:t>SNS</a:t>
            </a:r>
            <a:r>
              <a:rPr lang="ja-JP" altLang="en-US" sz="4000" b="1" dirty="0" err="1">
                <a:latin typeface="メイリオ" panose="020B0604030504040204" pitchFamily="50" charset="-128"/>
                <a:ea typeface="メイリオ" panose="020B0604030504040204" pitchFamily="50" charset="-128"/>
              </a:rPr>
              <a:t>への</a:t>
            </a:r>
            <a:r>
              <a:rPr lang="ja-JP" altLang="en-US" sz="4000" b="1" dirty="0">
                <a:latin typeface="メイリオ" panose="020B0604030504040204" pitchFamily="50" charset="-128"/>
                <a:ea typeface="メイリオ" panose="020B0604030504040204" pitchFamily="50" charset="-128"/>
              </a:rPr>
              <a:t>書き込みなどのトラブルへの対策をしていますか？</a:t>
            </a:r>
          </a:p>
        </p:txBody>
      </p:sp>
    </p:spTree>
  </p:cSld>
  <p:clrMapOvr>
    <a:masterClrMapping/>
  </p:clrMapOvr>
  <p:transition>
    <p:cover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1D98419D-661E-4E81-803E-9E037AE66D9F}"/>
              </a:ext>
            </a:extLst>
          </p:cNvPr>
          <p:cNvSpPr>
            <a:spLocks noGrp="1" noChangeArrowheads="1"/>
          </p:cNvSpPr>
          <p:nvPr>
            <p:ph type="title"/>
          </p:nvPr>
        </p:nvSpPr>
        <p:spPr>
          <a:xfrm>
            <a:off x="179512" y="260350"/>
            <a:ext cx="8280276" cy="993775"/>
          </a:xfrm>
        </p:spPr>
        <p:txBody>
          <a:bodyPr/>
          <a:lstStyle/>
          <a:p>
            <a:pPr eaLnBrk="1" hangingPunct="1"/>
            <a:r>
              <a:rPr lang="ja-JP" altLang="en-US" sz="3500" b="1" dirty="0">
                <a:solidFill>
                  <a:srgbClr val="000000"/>
                </a:solidFill>
                <a:ea typeface="メイリオ" panose="020B0604030504040204" pitchFamily="50" charset="-128"/>
              </a:rPr>
              <a:t>インターネットを介したトラブルを防ぐ</a:t>
            </a:r>
            <a:endParaRPr lang="ja-JP" altLang="en-US" sz="3500" b="1" dirty="0">
              <a:ea typeface="メイリオ" panose="020B0604030504040204" pitchFamily="50" charset="-128"/>
            </a:endParaRPr>
          </a:p>
        </p:txBody>
      </p:sp>
      <p:sp>
        <p:nvSpPr>
          <p:cNvPr id="133123" name="Rectangle 3">
            <a:extLst>
              <a:ext uri="{FF2B5EF4-FFF2-40B4-BE49-F238E27FC236}">
                <a16:creationId xmlns:a16="http://schemas.microsoft.com/office/drawing/2014/main" id="{24B8CC68-0201-42B2-A676-5FA80873ACD1}"/>
              </a:ext>
            </a:extLst>
          </p:cNvPr>
          <p:cNvSpPr>
            <a:spLocks noGrp="1" noChangeArrowheads="1"/>
          </p:cNvSpPr>
          <p:nvPr>
            <p:ph idx="1"/>
          </p:nvPr>
        </p:nvSpPr>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悪意のあるウェブサイトやセキュリティ上の問題があるウェブサイトを閲覧することでウイルス感染する可能性があります。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また、</a:t>
            </a:r>
            <a:r>
              <a:rPr lang="en-US" altLang="ja-JP" sz="2400" dirty="0">
                <a:latin typeface="メイリオ" panose="020B0604030504040204" pitchFamily="50" charset="-128"/>
              </a:rPr>
              <a:t>SNS</a:t>
            </a:r>
            <a:r>
              <a:rPr lang="ja-JP" altLang="en-US" sz="2400" dirty="0">
                <a:latin typeface="メイリオ" panose="020B0604030504040204" pitchFamily="50" charset="-128"/>
              </a:rPr>
              <a:t>や掲示板へ悪ふざけした画像を投稿したり秘密情報を勝手に掲載して会社に被害を及ぼすことがあります。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業務でのインターネット利用を制限する仕組みやルールにより、被害を防止することが必要です。</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a:extLst>
              <a:ext uri="{FF2B5EF4-FFF2-40B4-BE49-F238E27FC236}">
                <a16:creationId xmlns:a16="http://schemas.microsoft.com/office/drawing/2014/main" id="{F3448FBB-24AE-40E0-8C31-EFE0FA1051EC}"/>
              </a:ext>
            </a:extLst>
          </p:cNvPr>
          <p:cNvSpPr>
            <a:spLocks noGrp="1" noChangeArrowheads="1"/>
          </p:cNvSpPr>
          <p:nvPr>
            <p:ph type="title"/>
          </p:nvPr>
        </p:nvSpPr>
        <p:spPr>
          <a:xfrm>
            <a:off x="222707" y="188640"/>
            <a:ext cx="7992690" cy="993775"/>
          </a:xfrm>
        </p:spPr>
        <p:txBody>
          <a:bodyPr/>
          <a:lstStyle/>
          <a:p>
            <a:r>
              <a:rPr lang="ja-JP" altLang="en-US" sz="4400" b="1" baseline="30000" dirty="0">
                <a:solidFill>
                  <a:srgbClr val="000000"/>
                </a:solidFill>
              </a:rPr>
              <a:t>診断編</a:t>
            </a:r>
            <a:r>
              <a:rPr lang="en-US" altLang="ja-JP" sz="4400" b="1" baseline="30000" dirty="0">
                <a:solidFill>
                  <a:srgbClr val="000000"/>
                </a:solidFill>
              </a:rPr>
              <a:t>№11 </a:t>
            </a:r>
            <a:r>
              <a:rPr lang="ja-JP" altLang="en-US" sz="4400" b="1" dirty="0">
                <a:solidFill>
                  <a:srgbClr val="000000"/>
                </a:solidFill>
              </a:rPr>
              <a:t>バックアップのルール</a:t>
            </a:r>
            <a:endParaRPr lang="ja-JP" altLang="en-US" sz="4400" b="1" dirty="0"/>
          </a:p>
        </p:txBody>
      </p:sp>
      <p:sp>
        <p:nvSpPr>
          <p:cNvPr id="137220" name="Rectangle 3">
            <a:extLst>
              <a:ext uri="{FF2B5EF4-FFF2-40B4-BE49-F238E27FC236}">
                <a16:creationId xmlns:a16="http://schemas.microsoft.com/office/drawing/2014/main" id="{72D710BD-F856-45C8-AE41-6FD9D2364E06}"/>
              </a:ext>
            </a:extLst>
          </p:cNvPr>
          <p:cNvSpPr>
            <a:spLocks noGrp="1" noChangeArrowheads="1"/>
          </p:cNvSpPr>
          <p:nvPr>
            <p:ph idx="1"/>
          </p:nvPr>
        </p:nvSpPr>
        <p:spPr>
          <a:xfrm>
            <a:off x="395536" y="1412875"/>
            <a:ext cx="8645525" cy="4924425"/>
          </a:xfrm>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パソコンやサーバーのウイルス感染、故障や誤操作による重要情報の消失に備えてバックアップを取得していますか？ </a:t>
            </a:r>
          </a:p>
        </p:txBody>
      </p:sp>
    </p:spTree>
  </p:cSld>
  <p:clrMapOvr>
    <a:masterClrMapping/>
  </p:clrMapOvr>
  <p:transition>
    <p:cover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AutoShape 5">
            <a:extLst>
              <a:ext uri="{FF2B5EF4-FFF2-40B4-BE49-F238E27FC236}">
                <a16:creationId xmlns:a16="http://schemas.microsoft.com/office/drawing/2014/main" id="{CF479B65-6A61-4EFD-AAC9-B959F62255C1}"/>
              </a:ext>
            </a:extLst>
          </p:cNvPr>
          <p:cNvSpPr>
            <a:spLocks noChangeArrowheads="1"/>
          </p:cNvSpPr>
          <p:nvPr/>
        </p:nvSpPr>
        <p:spPr bwMode="auto">
          <a:xfrm>
            <a:off x="2627784" y="4603262"/>
            <a:ext cx="5708625" cy="1631520"/>
          </a:xfrm>
          <a:prstGeom prst="cloudCallout">
            <a:avLst>
              <a:gd name="adj1" fmla="val -6611"/>
              <a:gd name="adj2" fmla="val 5352"/>
            </a:avLst>
          </a:prstGeom>
          <a:solidFill>
            <a:srgbClr val="ED656B"/>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6000" tIns="45720" rIns="36000" bIns="45720" numCol="1" rtlCol="0" anchor="ctr" anchorCtr="0" compatLnSpc="1">
            <a:prstTxWarp prst="textNoShape">
              <a:avLst/>
            </a:prstTxWarp>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buNone/>
            </a:pPr>
            <a:r>
              <a:rPr lang="ja-JP" altLang="en-US" sz="2400" b="1" dirty="0">
                <a:solidFill>
                  <a:schemeClr val="bg1"/>
                </a:solidFill>
                <a:latin typeface="Meiryo UI" panose="020B0604030504040204" pitchFamily="50" charset="-128"/>
                <a:ea typeface="Meiryo UI" panose="020B0604030504040204" pitchFamily="50" charset="-128"/>
              </a:rPr>
              <a:t>バックアップは最後の砦</a:t>
            </a:r>
            <a:r>
              <a:rPr lang="en-US" altLang="ja-JP" sz="2400" b="1" dirty="0">
                <a:solidFill>
                  <a:schemeClr val="bg1"/>
                </a:solidFill>
                <a:latin typeface="Meiryo UI" panose="020B0604030504040204" pitchFamily="50" charset="-128"/>
                <a:ea typeface="Meiryo UI" panose="020B0604030504040204" pitchFamily="50" charset="-128"/>
              </a:rPr>
              <a:t>!?</a:t>
            </a:r>
          </a:p>
          <a:p>
            <a:pPr algn="ctr" eaLnBrk="1" hangingPunct="1">
              <a:buNone/>
            </a:pPr>
            <a:r>
              <a:rPr lang="ja-JP" altLang="en-US" sz="1600" b="1" dirty="0">
                <a:solidFill>
                  <a:schemeClr val="bg1"/>
                </a:solidFill>
                <a:latin typeface="Meiryo UI" panose="020B0604030504040204" pitchFamily="50" charset="-128"/>
                <a:ea typeface="Meiryo UI" panose="020B0604030504040204" pitchFamily="50" charset="-128"/>
              </a:rPr>
              <a:t>同時に被災しないよう、バックアップは元のデータと別の媒体や、離れた場所に保存する</a:t>
            </a:r>
          </a:p>
        </p:txBody>
      </p:sp>
      <p:sp>
        <p:nvSpPr>
          <p:cNvPr id="139266" name="Rectangle 2">
            <a:extLst>
              <a:ext uri="{FF2B5EF4-FFF2-40B4-BE49-F238E27FC236}">
                <a16:creationId xmlns:a16="http://schemas.microsoft.com/office/drawing/2014/main" id="{550D977D-E305-4075-92C3-1930391A1AD9}"/>
              </a:ext>
            </a:extLst>
          </p:cNvPr>
          <p:cNvSpPr>
            <a:spLocks noGrp="1" noChangeArrowheads="1"/>
          </p:cNvSpPr>
          <p:nvPr>
            <p:ph type="title"/>
          </p:nvPr>
        </p:nvSpPr>
        <p:spPr/>
        <p:txBody>
          <a:bodyPr/>
          <a:lstStyle/>
          <a:p>
            <a:pPr eaLnBrk="1" hangingPunct="1"/>
            <a:r>
              <a:rPr lang="ja-JP" altLang="en-US" b="1" dirty="0">
                <a:ea typeface="メイリオ" panose="020B0604030504040204" pitchFamily="50" charset="-128"/>
              </a:rPr>
              <a:t>バックアップを励行する</a:t>
            </a:r>
          </a:p>
        </p:txBody>
      </p:sp>
      <p:sp>
        <p:nvSpPr>
          <p:cNvPr id="139267" name="Rectangle 3">
            <a:extLst>
              <a:ext uri="{FF2B5EF4-FFF2-40B4-BE49-F238E27FC236}">
                <a16:creationId xmlns:a16="http://schemas.microsoft.com/office/drawing/2014/main" id="{115747FE-28D3-4700-A1B9-34E110C54B71}"/>
              </a:ext>
            </a:extLst>
          </p:cNvPr>
          <p:cNvSpPr>
            <a:spLocks noGrp="1" noChangeArrowheads="1"/>
          </p:cNvSpPr>
          <p:nvPr>
            <p:ph idx="1"/>
          </p:nvPr>
        </p:nvSpPr>
        <p:spPr>
          <a:xfrm>
            <a:off x="467544" y="1412875"/>
            <a:ext cx="8496944" cy="3198629"/>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故障や誤操作、災害、ウイルス感染などにより、パソコンやサーバーの中に保存したデータが消えてしまうことがあります。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データを勝手に暗号化し、復号</a:t>
            </a:r>
            <a:r>
              <a:rPr lang="en-US" altLang="ja-JP" sz="2400" dirty="0">
                <a:latin typeface="メイリオ" panose="020B0604030504040204" pitchFamily="50" charset="-128"/>
              </a:rPr>
              <a:t>(</a:t>
            </a:r>
            <a:r>
              <a:rPr lang="ja-JP" altLang="en-US" sz="2400" dirty="0">
                <a:latin typeface="メイリオ" panose="020B0604030504040204" pitchFamily="50" charset="-128"/>
              </a:rPr>
              <a:t>元に戻す</a:t>
            </a:r>
            <a:r>
              <a:rPr lang="en-US" altLang="ja-JP" sz="2400" dirty="0">
                <a:latin typeface="メイリオ" panose="020B0604030504040204" pitchFamily="50" charset="-128"/>
              </a:rPr>
              <a:t>)</a:t>
            </a:r>
            <a:r>
              <a:rPr lang="ja-JP" altLang="en-US" sz="2400" dirty="0">
                <a:latin typeface="メイリオ" panose="020B0604030504040204" pitchFamily="50" charset="-128"/>
              </a:rPr>
              <a:t>と引き換えに金銭を要求する「ランサムウェア」と呼ばれるウイルスによる攻撃も発生しています。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このような不測の事態に備えて、バックアップを取得しておきましょう。</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FEF505A-2940-4199-A557-6C95435B24BC}"/>
              </a:ext>
            </a:extLst>
          </p:cNvPr>
          <p:cNvSpPr>
            <a:spLocks noGrp="1" noChangeArrowheads="1"/>
          </p:cNvSpPr>
          <p:nvPr>
            <p:ph type="title"/>
          </p:nvPr>
        </p:nvSpPr>
        <p:spPr/>
        <p:txBody>
          <a:bodyPr/>
          <a:lstStyle/>
          <a:p>
            <a:pPr eaLnBrk="1" hangingPunct="1"/>
            <a:r>
              <a:rPr lang="ja-JP" altLang="en-US" b="1" dirty="0">
                <a:latin typeface="メイリオ" panose="020B0604030504040204" pitchFamily="50" charset="-128"/>
                <a:ea typeface="メイリオ" panose="020B0604030504040204" pitchFamily="50" charset="-128"/>
              </a:rPr>
              <a:t>情報セキュリティ事故とは</a:t>
            </a:r>
            <a:endParaRPr lang="ja-JP" altLang="en-US" b="1" dirty="0">
              <a:solidFill>
                <a:srgbClr val="FF0000"/>
              </a:solidFill>
              <a:latin typeface="メイリオ" panose="020B0604030504040204" pitchFamily="50" charset="-128"/>
              <a:ea typeface="メイリオ" panose="020B0604030504040204" pitchFamily="50" charset="-128"/>
            </a:endParaRPr>
          </a:p>
        </p:txBody>
      </p:sp>
      <p:sp>
        <p:nvSpPr>
          <p:cNvPr id="19459" name="Rectangle 3">
            <a:extLst>
              <a:ext uri="{FF2B5EF4-FFF2-40B4-BE49-F238E27FC236}">
                <a16:creationId xmlns:a16="http://schemas.microsoft.com/office/drawing/2014/main" id="{11101803-4930-4B02-B9EA-24B47BF1EE96}"/>
              </a:ext>
            </a:extLst>
          </p:cNvPr>
          <p:cNvSpPr>
            <a:spLocks noGrp="1" noChangeArrowheads="1"/>
          </p:cNvSpPr>
          <p:nvPr>
            <p:ph idx="1"/>
          </p:nvPr>
        </p:nvSpPr>
        <p:spPr>
          <a:xfrm>
            <a:off x="498474" y="1484784"/>
            <a:ext cx="8645526" cy="3543969"/>
          </a:xfrm>
        </p:spPr>
        <p:txBody>
          <a:bodyPr/>
          <a:lstStyle/>
          <a:p>
            <a:pPr marL="0" indent="0" eaLnBrk="1" hangingPunct="1">
              <a:buSzPct val="150000"/>
              <a:buNone/>
              <a:tabLst>
                <a:tab pos="801688" algn="l"/>
              </a:tabLst>
            </a:pPr>
            <a:r>
              <a:rPr lang="ja-JP" altLang="en-US" sz="2400" dirty="0">
                <a:latin typeface="Meiryo UI" panose="020B0604030504040204" pitchFamily="50" charset="-128"/>
                <a:ea typeface="Meiryo UI" panose="020B0604030504040204" pitchFamily="50" charset="-128"/>
              </a:rPr>
              <a:t>情報資産の例</a:t>
            </a:r>
            <a:endParaRPr lang="en-US" altLang="ja-JP" sz="2400" dirty="0">
              <a:latin typeface="Meiryo UI" panose="020B0604030504040204" pitchFamily="50" charset="-128"/>
              <a:ea typeface="Meiryo UI" panose="020B0604030504040204" pitchFamily="50" charset="-128"/>
            </a:endParaRPr>
          </a:p>
          <a:p>
            <a:pPr marL="433388" eaLnBrk="1" hangingPunct="1">
              <a:lnSpc>
                <a:spcPts val="2800"/>
              </a:lnSpc>
              <a:spcBef>
                <a:spcPts val="1200"/>
              </a:spcBef>
              <a:buSzPct val="1500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顧客リストなどの個人情報</a:t>
            </a:r>
            <a:endParaRPr lang="en-US" altLang="ja-JP" sz="2400" dirty="0">
              <a:latin typeface="メイリオ" panose="020B0604030504040204" pitchFamily="50" charset="-128"/>
              <a:ea typeface="メイリオ" panose="020B0604030504040204" pitchFamily="50" charset="-128"/>
            </a:endParaRPr>
          </a:p>
          <a:p>
            <a:pPr marL="433388" eaLnBrk="1" hangingPunct="1">
              <a:buSzPct val="1500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設計図などの技術情報</a:t>
            </a:r>
            <a:endParaRPr lang="en-US" altLang="ja-JP" sz="2400" dirty="0">
              <a:latin typeface="メイリオ" panose="020B0604030504040204" pitchFamily="50" charset="-128"/>
              <a:ea typeface="メイリオ" panose="020B0604030504040204" pitchFamily="50" charset="-128"/>
            </a:endParaRPr>
          </a:p>
          <a:p>
            <a:pPr marL="433388" eaLnBrk="1" hangingPunct="1">
              <a:buSzPct val="1500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予約</a:t>
            </a:r>
            <a:r>
              <a:rPr lang="ja-JP" altLang="en-US" sz="2400" dirty="0"/>
              <a:t>や注文</a:t>
            </a:r>
            <a:r>
              <a:rPr lang="ja-JP" altLang="en-US" sz="2400" dirty="0">
                <a:latin typeface="メイリオ" panose="020B0604030504040204" pitchFamily="50" charset="-128"/>
                <a:ea typeface="メイリオ" panose="020B0604030504040204" pitchFamily="50" charset="-128"/>
              </a:rPr>
              <a:t>を受ける</a:t>
            </a:r>
            <a:r>
              <a:rPr lang="en-US" altLang="ja-JP" sz="2400" dirty="0">
                <a:latin typeface="メイリオ" panose="020B0604030504040204" pitchFamily="50" charset="-128"/>
                <a:ea typeface="メイリオ" panose="020B0604030504040204" pitchFamily="50" charset="-128"/>
              </a:rPr>
              <a:t>EC</a:t>
            </a:r>
            <a:r>
              <a:rPr lang="ja-JP" altLang="en-US" sz="2400" dirty="0">
                <a:latin typeface="メイリオ" panose="020B0604030504040204" pitchFamily="50" charset="-128"/>
                <a:ea typeface="メイリオ" panose="020B0604030504040204" pitchFamily="50" charset="-128"/>
              </a:rPr>
              <a:t>サイト</a:t>
            </a:r>
            <a:endParaRPr lang="en-US" altLang="ja-JP" sz="2400" dirty="0">
              <a:latin typeface="メイリオ" panose="020B0604030504040204" pitchFamily="50" charset="-128"/>
              <a:ea typeface="メイリオ" panose="020B0604030504040204" pitchFamily="50" charset="-128"/>
            </a:endParaRPr>
          </a:p>
          <a:p>
            <a:pPr marL="90488" indent="0" eaLnBrk="1" hangingPunct="1">
              <a:spcBef>
                <a:spcPts val="2400"/>
              </a:spcBef>
              <a:buSzPct val="150000"/>
              <a:buNone/>
              <a:tabLst>
                <a:tab pos="801688" algn="l"/>
                <a:tab pos="4930775" algn="l"/>
                <a:tab pos="6280150" algn="l"/>
              </a:tabLst>
              <a:defRPr/>
            </a:pPr>
            <a:r>
              <a:rPr lang="ja-JP" altLang="en-US" sz="2400" dirty="0">
                <a:latin typeface="メイリオ" panose="020B0604030504040204" pitchFamily="50" charset="-128"/>
                <a:ea typeface="メイリオ" panose="020B0604030504040204" pitchFamily="50" charset="-128"/>
              </a:rPr>
              <a:t>情報セキュリティ事故の例</a:t>
            </a:r>
            <a:endParaRPr lang="en-US" altLang="ja-JP" sz="2400" dirty="0">
              <a:latin typeface="メイリオ" panose="020B0604030504040204" pitchFamily="50" charset="-128"/>
              <a:ea typeface="メイリオ" panose="020B0604030504040204" pitchFamily="50" charset="-128"/>
            </a:endParaRPr>
          </a:p>
          <a:p>
            <a:pPr marL="433388" eaLnBrk="1" hangingPunct="1">
              <a:lnSpc>
                <a:spcPts val="2800"/>
              </a:lnSpc>
              <a:spcBef>
                <a:spcPts val="1200"/>
              </a:spcBef>
              <a:buSzPct val="150000"/>
              <a:buFont typeface="Arial" panose="020B0604020202020204" pitchFamily="34" charset="0"/>
              <a:buChar char="•"/>
              <a:tabLst>
                <a:tab pos="4930775" algn="l"/>
                <a:tab pos="6280150" algn="l"/>
              </a:tabLst>
              <a:defRPr/>
            </a:pPr>
            <a:r>
              <a:rPr lang="ja-JP" altLang="en-US" sz="2400" dirty="0">
                <a:latin typeface="メイリオ" panose="020B0604030504040204" pitchFamily="50" charset="-128"/>
                <a:ea typeface="メイリオ" panose="020B0604030504040204" pitchFamily="50" charset="-128"/>
              </a:rPr>
              <a:t>顧客リストが不正アクセスで漏えい</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機密性の事故</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　</a:t>
            </a:r>
          </a:p>
          <a:p>
            <a:pPr marL="433388" eaLnBrk="1" hangingPunct="1">
              <a:buSzPct val="150000"/>
              <a:buFont typeface="Arial" panose="020B0604020202020204" pitchFamily="34" charset="0"/>
              <a:buChar char="•"/>
              <a:tabLst>
                <a:tab pos="4930775" algn="l"/>
                <a:tab pos="5289550" algn="l"/>
                <a:tab pos="5649913" algn="l"/>
              </a:tabLst>
              <a:defRPr/>
            </a:pPr>
            <a:r>
              <a:rPr lang="ja-JP" altLang="en-US" sz="2400" dirty="0">
                <a:latin typeface="メイリオ" panose="020B0604030504040204" pitchFamily="50" charset="-128"/>
                <a:ea typeface="メイリオ" panose="020B0604030504040204" pitchFamily="50" charset="-128"/>
              </a:rPr>
              <a:t>設計図がランサムウェア</a:t>
            </a:r>
            <a:r>
              <a:rPr lang="en-US" altLang="ja-JP" sz="2400" baseline="300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感染で改ざん</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完全性の事故</a:t>
            </a:r>
            <a:r>
              <a:rPr lang="en-US" altLang="ja-JP" sz="2400" dirty="0">
                <a:latin typeface="メイリオ" panose="020B0604030504040204" pitchFamily="50" charset="-128"/>
                <a:ea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endParaRPr>
          </a:p>
          <a:p>
            <a:pPr marL="433388" defTabSz="941388" eaLnBrk="1" hangingPunct="1">
              <a:buSzPct val="150000"/>
              <a:buFont typeface="Arial" panose="020B0604020202020204" pitchFamily="34" charset="0"/>
              <a:buChar char="•"/>
              <a:tabLst>
                <a:tab pos="2960688" algn="l"/>
                <a:tab pos="4930775" algn="l"/>
                <a:tab pos="5289550" algn="l"/>
              </a:tabLst>
              <a:defRPr/>
            </a:pPr>
            <a:r>
              <a:rPr lang="en-US" altLang="ja-JP" sz="2400" dirty="0">
                <a:latin typeface="メイリオ" panose="020B0604030504040204" pitchFamily="50" charset="-128"/>
                <a:ea typeface="メイリオ" panose="020B0604030504040204" pitchFamily="50" charset="-128"/>
              </a:rPr>
              <a:t>EC</a:t>
            </a:r>
            <a:r>
              <a:rPr lang="ja-JP" altLang="en-US" sz="2400" dirty="0">
                <a:latin typeface="メイリオ" panose="020B0604030504040204" pitchFamily="50" charset="-128"/>
                <a:ea typeface="メイリオ" panose="020B0604030504040204" pitchFamily="50" charset="-128"/>
              </a:rPr>
              <a:t>サイトが</a:t>
            </a:r>
            <a:r>
              <a:rPr lang="en-US" altLang="ja-JP" sz="2400" dirty="0" err="1">
                <a:latin typeface="メイリオ" panose="020B0604030504040204" pitchFamily="50" charset="-128"/>
                <a:ea typeface="メイリオ" panose="020B0604030504040204" pitchFamily="50" charset="-128"/>
              </a:rPr>
              <a:t>DDos</a:t>
            </a:r>
            <a:r>
              <a:rPr lang="ja-JP" altLang="en-US" sz="2400" dirty="0">
                <a:latin typeface="メイリオ" panose="020B0604030504040204" pitchFamily="50" charset="-128"/>
                <a:ea typeface="メイリオ" panose="020B0604030504040204" pitchFamily="50" charset="-128"/>
              </a:rPr>
              <a:t>攻撃</a:t>
            </a:r>
            <a:r>
              <a:rPr lang="en-US" altLang="ja-JP" sz="2400" baseline="300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で停止</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可用性の事故</a:t>
            </a:r>
            <a:r>
              <a:rPr lang="en-US" altLang="ja-JP" sz="2400" dirty="0">
                <a:latin typeface="メイリオ" panose="020B0604030504040204" pitchFamily="50" charset="-128"/>
                <a:ea typeface="メイリオ" panose="020B0604030504040204" pitchFamily="50" charset="-128"/>
              </a:rPr>
              <a:t>)</a:t>
            </a:r>
          </a:p>
          <a:p>
            <a:pPr marL="90488" indent="0" eaLnBrk="1" hangingPunct="1">
              <a:buSzPct val="150000"/>
              <a:buNone/>
              <a:defRPr/>
            </a:pPr>
            <a:endParaRPr lang="en-US" altLang="ja-JP" sz="2800" dirty="0">
              <a:latin typeface="メイリオ" panose="020B0604030504040204" pitchFamily="50" charset="-128"/>
            </a:endParaRPr>
          </a:p>
          <a:p>
            <a:pPr marL="90488" indent="0" eaLnBrk="1" hangingPunct="1">
              <a:buSzPct val="150000"/>
              <a:buNone/>
              <a:defRPr/>
            </a:pPr>
            <a:endParaRPr lang="en-US" altLang="ja-JP" sz="2800" dirty="0">
              <a:latin typeface="メイリオ" panose="020B0604030504040204" pitchFamily="50" charset="-128"/>
            </a:endParaRPr>
          </a:p>
          <a:p>
            <a:pPr marL="90488" indent="0" eaLnBrk="1" hangingPunct="1">
              <a:buSzPct val="150000"/>
              <a:buNone/>
              <a:defRPr/>
            </a:pPr>
            <a:endParaRPr lang="ja-JP" altLang="en-US" sz="2800" dirty="0">
              <a:latin typeface="メイリオ" panose="020B0604030504040204" pitchFamily="50" charset="-128"/>
            </a:endParaRPr>
          </a:p>
          <a:p>
            <a:pPr eaLnBrk="1" hangingPunct="1">
              <a:buSzPct val="150000"/>
              <a:buFontTx/>
              <a:buNone/>
            </a:pPr>
            <a:endParaRPr lang="ja-JP" altLang="en-US" sz="1200" dirty="0">
              <a:latin typeface="メイリオ" panose="020B0604030504040204" pitchFamily="50" charset="-128"/>
              <a:ea typeface="メイリオ" panose="020B0604030504040204" pitchFamily="50" charset="-128"/>
            </a:endParaRPr>
          </a:p>
          <a:p>
            <a:pPr algn="ctr" eaLnBrk="1" hangingPunct="1">
              <a:buFontTx/>
              <a:buNone/>
            </a:pPr>
            <a:endParaRPr lang="en-US" altLang="ja-JP" sz="2800" dirty="0">
              <a:solidFill>
                <a:srgbClr val="FF660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2BA3D6FD-47F1-44F6-803E-B13812DD156A}"/>
              </a:ext>
            </a:extLst>
          </p:cNvPr>
          <p:cNvSpPr txBox="1"/>
          <p:nvPr/>
        </p:nvSpPr>
        <p:spPr>
          <a:xfrm>
            <a:off x="498474" y="5742452"/>
            <a:ext cx="8394998" cy="830997"/>
          </a:xfrm>
          <a:prstGeom prst="rect">
            <a:avLst/>
          </a:prstGeom>
          <a:noFill/>
        </p:spPr>
        <p:txBody>
          <a:bodyPr wrap="square" rtlCol="0">
            <a:spAutoFit/>
          </a:bodyPr>
          <a:lstStyle/>
          <a:p>
            <a:pPr>
              <a:tabLst>
                <a:tab pos="1524000" algn="l"/>
              </a:tabLst>
            </a:pP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ランサムウェア　</a:t>
            </a:r>
            <a:r>
              <a:rPr lang="ja-JP" altLang="en-US" sz="1600" dirty="0">
                <a:latin typeface="Meiryo UI" panose="020B0604030504040204" pitchFamily="50" charset="-128"/>
                <a:ea typeface="Meiryo UI" panose="020B0604030504040204" pitchFamily="50" charset="-128"/>
              </a:rPr>
              <a:t>ファイルを暗号化し、元の状態に戻すための金銭を要求する悪意のあるソフトウェア</a:t>
            </a:r>
          </a:p>
          <a:p>
            <a:pPr>
              <a:tabLst>
                <a:tab pos="1343025" algn="l"/>
              </a:tabLst>
            </a:pPr>
            <a:r>
              <a:rPr lang="en-US" altLang="ja-JP" sz="1600" b="1" dirty="0">
                <a:latin typeface="Meiryo UI" panose="020B0604030504040204" pitchFamily="50" charset="-128"/>
                <a:ea typeface="Meiryo UI" panose="020B0604030504040204" pitchFamily="50" charset="-128"/>
              </a:rPr>
              <a:t>※ </a:t>
            </a:r>
            <a:r>
              <a:rPr lang="en-US" altLang="ja-JP" sz="1600" b="1" dirty="0" err="1">
                <a:latin typeface="Meiryo UI" panose="020B0604030504040204" pitchFamily="50" charset="-128"/>
                <a:ea typeface="Meiryo UI" panose="020B0604030504040204" pitchFamily="50" charset="-128"/>
              </a:rPr>
              <a:t>DDos</a:t>
            </a:r>
            <a:r>
              <a:rPr lang="ja-JP" altLang="en-US" sz="1600" b="1" dirty="0">
                <a:latin typeface="Meiryo UI" panose="020B0604030504040204" pitchFamily="50" charset="-128"/>
                <a:ea typeface="Meiryo UI" panose="020B0604030504040204" pitchFamily="50" charset="-128"/>
              </a:rPr>
              <a:t>攻撃</a:t>
            </a:r>
            <a:r>
              <a:rPr lang="ja-JP" altLang="en-US" sz="1600" dirty="0">
                <a:latin typeface="Meiryo UI" panose="020B0604030504040204" pitchFamily="50" charset="-128"/>
                <a:ea typeface="Meiryo UI" panose="020B0604030504040204" pitchFamily="50" charset="-128"/>
              </a:rPr>
              <a:t>　複数のコンピュータから一斉に特定のサーバー等に対して過剰な負荷を与えたり、サー</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バー等の脆弱性を悪用することによってサービスの運用や提供を妨げる攻撃</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a:extLst>
              <a:ext uri="{FF2B5EF4-FFF2-40B4-BE49-F238E27FC236}">
                <a16:creationId xmlns:a16="http://schemas.microsoft.com/office/drawing/2014/main" id="{1F78AADC-50A5-4774-A5CE-1944CFA62C01}"/>
              </a:ext>
            </a:extLst>
          </p:cNvPr>
          <p:cNvSpPr>
            <a:spLocks noGrp="1" noChangeArrowheads="1"/>
          </p:cNvSpPr>
          <p:nvPr>
            <p:ph idx="1"/>
          </p:nvPr>
        </p:nvSpPr>
        <p:spPr>
          <a:xfrm>
            <a:off x="498475" y="1412875"/>
            <a:ext cx="8394005" cy="2736205"/>
          </a:xfrm>
        </p:spPr>
        <p:txBody>
          <a:bodyPr/>
          <a:lstStyle/>
          <a:p>
            <a:pPr>
              <a:spcBef>
                <a:spcPts val="1200"/>
              </a:spcBef>
              <a:buFont typeface="Arial" panose="020B0604020202020204" pitchFamily="34" charset="0"/>
              <a:buChar char="•"/>
            </a:pPr>
            <a:r>
              <a:rPr lang="ja-JP" altLang="en-US" sz="2400" dirty="0">
                <a:latin typeface="メイリオ" panose="020B0604030504040204" pitchFamily="50" charset="-128"/>
              </a:rPr>
              <a:t>定期的に取得する</a:t>
            </a:r>
          </a:p>
          <a:p>
            <a:pPr>
              <a:spcBef>
                <a:spcPts val="1200"/>
              </a:spcBef>
              <a:buFont typeface="Arial" panose="020B0604020202020204" pitchFamily="34" charset="0"/>
              <a:buChar char="•"/>
            </a:pPr>
            <a:r>
              <a:rPr lang="ja-JP" altLang="en-US" sz="2400" dirty="0">
                <a:latin typeface="メイリオ" panose="020B0604030504040204" pitchFamily="50" charset="-128"/>
              </a:rPr>
              <a:t>確実に元に戻すことができるかテストする</a:t>
            </a:r>
          </a:p>
          <a:p>
            <a:pPr>
              <a:spcBef>
                <a:spcPts val="1200"/>
              </a:spcBef>
              <a:buFont typeface="Arial" panose="020B0604020202020204" pitchFamily="34" charset="0"/>
              <a:buChar char="•"/>
            </a:pPr>
            <a:r>
              <a:rPr lang="ja-JP" altLang="en-US" sz="2400" dirty="0">
                <a:latin typeface="メイリオ" panose="020B0604030504040204" pitchFamily="50" charset="-128"/>
              </a:rPr>
              <a:t>バックアップ用の媒体は紛失、盗難、不正アクセスによる漏えいを防ぐため安全に管理する</a:t>
            </a:r>
          </a:p>
          <a:p>
            <a:pPr>
              <a:spcBef>
                <a:spcPts val="1200"/>
              </a:spcBef>
              <a:buFont typeface="Arial" panose="020B0604020202020204" pitchFamily="34" charset="0"/>
              <a:buChar char="•"/>
            </a:pPr>
            <a:r>
              <a:rPr lang="ja-JP" altLang="en-US" sz="2400" dirty="0">
                <a:latin typeface="メイリオ" panose="020B0604030504040204" pitchFamily="50" charset="-128"/>
              </a:rPr>
              <a:t>秘密情報のバックアップは不要になったら復元できないよう完全に消去する</a:t>
            </a:r>
          </a:p>
          <a:p>
            <a:pPr marL="361950" lvl="4">
              <a:lnSpc>
                <a:spcPct val="90000"/>
              </a:lnSpc>
              <a:buNone/>
            </a:pPr>
            <a:endParaRPr lang="en-US" altLang="ja-JP" dirty="0"/>
          </a:p>
          <a:p>
            <a:pPr marL="361950" lvl="4">
              <a:lnSpc>
                <a:spcPct val="90000"/>
              </a:lnSpc>
              <a:buNone/>
              <a:tabLst>
                <a:tab pos="806450" algn="l"/>
              </a:tabLst>
            </a:pPr>
            <a:endParaRPr lang="ja-JP" altLang="en-US" sz="1600" dirty="0">
              <a:solidFill>
                <a:srgbClr val="0000FF"/>
              </a:solidFill>
              <a:latin typeface="Meiryo UI" panose="020B0604030504040204" pitchFamily="50" charset="-128"/>
              <a:ea typeface="Meiryo UI" panose="020B0604030504040204" pitchFamily="50" charset="-128"/>
            </a:endParaRPr>
          </a:p>
        </p:txBody>
      </p:sp>
      <p:sp>
        <p:nvSpPr>
          <p:cNvPr id="141314" name="Rectangle 2">
            <a:extLst>
              <a:ext uri="{FF2B5EF4-FFF2-40B4-BE49-F238E27FC236}">
                <a16:creationId xmlns:a16="http://schemas.microsoft.com/office/drawing/2014/main" id="{731D416E-36AA-44A1-91FA-32CCCA5479A0}"/>
              </a:ext>
            </a:extLst>
          </p:cNvPr>
          <p:cNvSpPr>
            <a:spLocks noGrp="1" noChangeArrowheads="1"/>
          </p:cNvSpPr>
          <p:nvPr>
            <p:ph type="title"/>
          </p:nvPr>
        </p:nvSpPr>
        <p:spPr/>
        <p:txBody>
          <a:bodyPr/>
          <a:lstStyle/>
          <a:p>
            <a:r>
              <a:rPr lang="ja-JP" altLang="en-US" b="1" dirty="0">
                <a:latin typeface="メイリオ" panose="020B0604030504040204" pitchFamily="50" charset="-128"/>
                <a:ea typeface="メイリオ" panose="020B0604030504040204" pitchFamily="50" charset="-128"/>
              </a:rPr>
              <a:t>バックアップの注意点</a:t>
            </a:r>
          </a:p>
        </p:txBody>
      </p:sp>
      <p:sp>
        <p:nvSpPr>
          <p:cNvPr id="3" name="テキスト ボックス 2">
            <a:extLst>
              <a:ext uri="{FF2B5EF4-FFF2-40B4-BE49-F238E27FC236}">
                <a16:creationId xmlns:a16="http://schemas.microsoft.com/office/drawing/2014/main" id="{2A0D4018-27D9-4898-B8E6-3B09B94822F2}"/>
              </a:ext>
            </a:extLst>
          </p:cNvPr>
          <p:cNvSpPr txBox="1"/>
          <p:nvPr/>
        </p:nvSpPr>
        <p:spPr>
          <a:xfrm>
            <a:off x="899592" y="5733256"/>
            <a:ext cx="7992888" cy="535531"/>
          </a:xfrm>
          <a:prstGeom prst="rect">
            <a:avLst/>
          </a:prstGeom>
          <a:noFill/>
        </p:spPr>
        <p:txBody>
          <a:bodyPr wrap="square" rtlCol="0">
            <a:spAutoFit/>
          </a:bodyPr>
          <a:lstStyle/>
          <a:p>
            <a:pPr marL="0" lvl="4">
              <a:lnSpc>
                <a:spcPct val="90000"/>
              </a:lnSpc>
              <a:buNone/>
            </a:pP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参考</a:t>
            </a:r>
            <a:r>
              <a:rPr lang="en-US" altLang="ja-JP" sz="1600" dirty="0">
                <a:latin typeface="Meiryo UI" panose="020B0604030504040204" pitchFamily="50" charset="-128"/>
                <a:ea typeface="Meiryo UI" panose="020B0604030504040204" pitchFamily="50" charset="-128"/>
              </a:rPr>
              <a:t>)Microsoft</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Windows</a:t>
            </a:r>
            <a:r>
              <a:rPr lang="ja-JP" altLang="en-US" sz="1600" dirty="0">
                <a:latin typeface="Meiryo UI" panose="020B0604030504040204" pitchFamily="50" charset="-128"/>
                <a:ea typeface="Meiryo UI" panose="020B0604030504040204" pitchFamily="50" charset="-128"/>
              </a:rPr>
              <a:t>のサポート </a:t>
            </a:r>
            <a:r>
              <a:rPr lang="en-US" altLang="ja-JP" sz="1600" dirty="0">
                <a:latin typeface="Meiryo UI" panose="020B0604030504040204" pitchFamily="50" charset="-128"/>
                <a:ea typeface="Meiryo UI" panose="020B0604030504040204" pitchFamily="50" charset="-128"/>
              </a:rPr>
              <a:t>Windows 10 </a:t>
            </a:r>
            <a:r>
              <a:rPr lang="ja-JP" altLang="en-US" sz="1600" dirty="0">
                <a:latin typeface="Meiryo UI" panose="020B0604030504040204" pitchFamily="50" charset="-128"/>
                <a:ea typeface="Meiryo UI" panose="020B0604030504040204" pitchFamily="50" charset="-128"/>
              </a:rPr>
              <a:t>の </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バックアップと復元</a:t>
            </a:r>
            <a:r>
              <a:rPr lang="en-US" altLang="ja-JP" sz="1600" dirty="0">
                <a:latin typeface="Meiryo UI" panose="020B0604030504040204" pitchFamily="50" charset="-128"/>
                <a:ea typeface="Meiryo UI" panose="020B0604030504040204" pitchFamily="50" charset="-128"/>
              </a:rPr>
              <a:t>] </a:t>
            </a:r>
          </a:p>
          <a:p>
            <a:pPr marL="0" lvl="4">
              <a:lnSpc>
                <a:spcPct val="90000"/>
              </a:lnSpc>
              <a:buNone/>
              <a:tabLst>
                <a:tab pos="627063" algn="l"/>
              </a:tabLst>
            </a:pPr>
            <a:r>
              <a:rPr lang="en-US" altLang="ja-JP" sz="1600" dirty="0">
                <a:solidFill>
                  <a:srgbClr val="0000FF"/>
                </a:solidFill>
                <a:latin typeface="Meiryo UI" panose="020B0604030504040204" pitchFamily="50" charset="-128"/>
                <a:ea typeface="Meiryo UI" panose="020B0604030504040204" pitchFamily="50" charset="-128"/>
              </a:rPr>
              <a:t>	https://support.microsoft.com/ja-jp/help/4027408</a:t>
            </a:r>
            <a:endParaRPr lang="ja-JP" altLang="en-US" sz="1600" dirty="0">
              <a:solidFill>
                <a:srgbClr val="0000FF"/>
              </a:solidFill>
              <a:latin typeface="Meiryo UI" panose="020B0604030504040204" pitchFamily="50" charset="-128"/>
              <a:ea typeface="Meiryo UI" panose="020B0604030504040204" pitchFamily="50" charset="-128"/>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コンテンツ プレースホルダー 4">
            <a:extLst>
              <a:ext uri="{FF2B5EF4-FFF2-40B4-BE49-F238E27FC236}">
                <a16:creationId xmlns:a16="http://schemas.microsoft.com/office/drawing/2014/main" id="{B2D5BC08-1FDD-4CAC-BB36-CB799D972574}"/>
              </a:ext>
            </a:extLst>
          </p:cNvPr>
          <p:cNvGraphicFramePr>
            <a:graphicFrameLocks/>
          </p:cNvGraphicFramePr>
          <p:nvPr>
            <p:extLst>
              <p:ext uri="{D42A27DB-BD31-4B8C-83A1-F6EECF244321}">
                <p14:modId xmlns:p14="http://schemas.microsoft.com/office/powerpoint/2010/main" val="2362399016"/>
              </p:ext>
            </p:extLst>
          </p:nvPr>
        </p:nvGraphicFramePr>
        <p:xfrm>
          <a:off x="498475" y="1384384"/>
          <a:ext cx="8394007" cy="5140960"/>
        </p:xfrm>
        <a:graphic>
          <a:graphicData uri="http://schemas.openxmlformats.org/drawingml/2006/table">
            <a:tbl>
              <a:tblPr firstRow="1" bandRow="1"/>
              <a:tblGrid>
                <a:gridCol w="529260">
                  <a:extLst>
                    <a:ext uri="{9D8B030D-6E8A-4147-A177-3AD203B41FA5}">
                      <a16:colId xmlns:a16="http://schemas.microsoft.com/office/drawing/2014/main" val="20000"/>
                    </a:ext>
                  </a:extLst>
                </a:gridCol>
                <a:gridCol w="5962635">
                  <a:extLst>
                    <a:ext uri="{9D8B030D-6E8A-4147-A177-3AD203B41FA5}">
                      <a16:colId xmlns:a16="http://schemas.microsoft.com/office/drawing/2014/main" val="20001"/>
                    </a:ext>
                  </a:extLst>
                </a:gridCol>
                <a:gridCol w="475528">
                  <a:extLst>
                    <a:ext uri="{9D8B030D-6E8A-4147-A177-3AD203B41FA5}">
                      <a16:colId xmlns:a16="http://schemas.microsoft.com/office/drawing/2014/main" val="20002"/>
                    </a:ext>
                  </a:extLst>
                </a:gridCol>
                <a:gridCol w="475528">
                  <a:extLst>
                    <a:ext uri="{9D8B030D-6E8A-4147-A177-3AD203B41FA5}">
                      <a16:colId xmlns:a16="http://schemas.microsoft.com/office/drawing/2014/main" val="20003"/>
                    </a:ext>
                  </a:extLst>
                </a:gridCol>
                <a:gridCol w="475528">
                  <a:extLst>
                    <a:ext uri="{9D8B030D-6E8A-4147-A177-3AD203B41FA5}">
                      <a16:colId xmlns:a16="http://schemas.microsoft.com/office/drawing/2014/main" val="20004"/>
                    </a:ext>
                  </a:extLst>
                </a:gridCol>
                <a:gridCol w="475528">
                  <a:extLst>
                    <a:ext uri="{9D8B030D-6E8A-4147-A177-3AD203B41FA5}">
                      <a16:colId xmlns:a16="http://schemas.microsoft.com/office/drawing/2014/main" val="20005"/>
                    </a:ext>
                  </a:extLst>
                </a:gridCol>
              </a:tblGrid>
              <a:tr h="370840">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r>
                        <a:rPr kumimoji="1" lang="en-US" altLang="ja-JP" dirty="0">
                          <a:latin typeface="メイリオ" panose="020B0604030504040204" pitchFamily="50" charset="-128"/>
                          <a:ea typeface="メイリオ" panose="020B0604030504040204" pitchFamily="50" charset="-128"/>
                        </a:rPr>
                        <a:t>No.</a:t>
                      </a:r>
                      <a:endParaRPr kumimoji="1" lang="ja-JP" altLang="en-US" dirty="0">
                        <a:latin typeface="メイリオ" panose="020B0604030504040204" pitchFamily="50" charset="-128"/>
                        <a:ea typeface="メイリオ"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dirty="0">
                          <a:latin typeface="メイリオ" panose="020B0604030504040204" pitchFamily="50" charset="-128"/>
                          <a:ea typeface="メイリオ" panose="020B0604030504040204" pitchFamily="50" charset="-128"/>
                        </a:rPr>
                        <a:t>診断内容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実施</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している</a:t>
                      </a:r>
                      <a:endParaRPr kumimoji="1" lang="en-US" altLang="ja-JP" sz="900" dirty="0">
                        <a:latin typeface="メイリオ" panose="020B0604030504040204" pitchFamily="50" charset="-128"/>
                        <a:ea typeface="メイリオ" panose="020B0604030504040204" pitchFamily="50" charset="-128"/>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一部実施</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している</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実施</a:t>
                      </a:r>
                      <a:br>
                        <a:rPr kumimoji="1" lang="en-US" altLang="ja-JP" sz="900" dirty="0">
                          <a:latin typeface="メイリオ" panose="020B0604030504040204" pitchFamily="50" charset="-128"/>
                          <a:ea typeface="メイリオ" panose="020B0604030504040204" pitchFamily="50" charset="-128"/>
                        </a:rPr>
                      </a:br>
                      <a:r>
                        <a:rPr kumimoji="1" lang="ja-JP" altLang="en-US" sz="800" dirty="0">
                          <a:latin typeface="メイリオ" panose="020B0604030504040204" pitchFamily="50" charset="-128"/>
                          <a:ea typeface="メイリオ" panose="020B0604030504040204" pitchFamily="50" charset="-128"/>
                        </a:rPr>
                        <a:t>していない</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b="1" kern="1200">
                          <a:solidFill>
                            <a:schemeClr val="lt1"/>
                          </a:solidFill>
                          <a:latin typeface="Arial"/>
                          <a:ea typeface="ＭＳ Ｐゴシック"/>
                        </a:defRPr>
                      </a:lvl1pPr>
                      <a:lvl2pPr marL="457200" algn="l" defTabSz="914400" rtl="0" eaLnBrk="1" latinLnBrk="0" hangingPunct="1">
                        <a:defRPr kumimoji="1" sz="1800" b="1" kern="1200">
                          <a:solidFill>
                            <a:schemeClr val="lt1"/>
                          </a:solidFill>
                          <a:latin typeface="Arial"/>
                          <a:ea typeface="ＭＳ Ｐゴシック"/>
                        </a:defRPr>
                      </a:lvl2pPr>
                      <a:lvl3pPr marL="914400" algn="l" defTabSz="914400" rtl="0" eaLnBrk="1" latinLnBrk="0" hangingPunct="1">
                        <a:defRPr kumimoji="1" sz="1800" b="1" kern="1200">
                          <a:solidFill>
                            <a:schemeClr val="lt1"/>
                          </a:solidFill>
                          <a:latin typeface="Arial"/>
                          <a:ea typeface="ＭＳ Ｐゴシック"/>
                        </a:defRPr>
                      </a:lvl3pPr>
                      <a:lvl4pPr marL="1371600" algn="l" defTabSz="914400" rtl="0" eaLnBrk="1" latinLnBrk="0" hangingPunct="1">
                        <a:defRPr kumimoji="1" sz="1800" b="1" kern="1200">
                          <a:solidFill>
                            <a:schemeClr val="lt1"/>
                          </a:solidFill>
                          <a:latin typeface="Arial"/>
                          <a:ea typeface="ＭＳ Ｐゴシック"/>
                        </a:defRPr>
                      </a:lvl4pPr>
                      <a:lvl5pPr marL="1828800" algn="l" defTabSz="914400" rtl="0" eaLnBrk="1" latinLnBrk="0" hangingPunct="1">
                        <a:defRPr kumimoji="1" sz="1800" b="1" kern="1200">
                          <a:solidFill>
                            <a:schemeClr val="lt1"/>
                          </a:solidFill>
                          <a:latin typeface="Arial"/>
                          <a:ea typeface="ＭＳ Ｐゴシック"/>
                        </a:defRPr>
                      </a:lvl5pPr>
                      <a:lvl6pPr marL="2286000" algn="l" defTabSz="914400" rtl="0" eaLnBrk="1" latinLnBrk="0" hangingPunct="1">
                        <a:defRPr kumimoji="1" sz="1800" b="1" kern="1200">
                          <a:solidFill>
                            <a:schemeClr val="lt1"/>
                          </a:solidFill>
                          <a:latin typeface="Arial"/>
                          <a:ea typeface="ＭＳ Ｐゴシック"/>
                        </a:defRPr>
                      </a:lvl6pPr>
                      <a:lvl7pPr marL="2743200" algn="l" defTabSz="914400" rtl="0" eaLnBrk="1" latinLnBrk="0" hangingPunct="1">
                        <a:defRPr kumimoji="1" sz="1800" b="1" kern="1200">
                          <a:solidFill>
                            <a:schemeClr val="lt1"/>
                          </a:solidFill>
                          <a:latin typeface="Arial"/>
                          <a:ea typeface="ＭＳ Ｐゴシック"/>
                        </a:defRPr>
                      </a:lvl7pPr>
                      <a:lvl8pPr marL="3200400" algn="l" defTabSz="914400" rtl="0" eaLnBrk="1" latinLnBrk="0" hangingPunct="1">
                        <a:defRPr kumimoji="1" sz="1800" b="1" kern="1200">
                          <a:solidFill>
                            <a:schemeClr val="lt1"/>
                          </a:solidFill>
                          <a:latin typeface="Arial"/>
                          <a:ea typeface="ＭＳ Ｐゴシック"/>
                        </a:defRPr>
                      </a:lvl8pPr>
                      <a:lvl9pPr marL="3657600" algn="l" defTabSz="914400" rtl="0" eaLnBrk="1" latinLnBrk="0" hangingPunct="1">
                        <a:defRPr kumimoji="1" sz="1800" b="1" kern="1200">
                          <a:solidFill>
                            <a:schemeClr val="lt1"/>
                          </a:solidFill>
                          <a:latin typeface="Arial"/>
                          <a:ea typeface="ＭＳ Ｐゴシック"/>
                        </a:defRPr>
                      </a:lvl9pPr>
                    </a:lstStyle>
                    <a:p>
                      <a:pPr algn="ctr"/>
                      <a:r>
                        <a:rPr kumimoji="1" lang="ja-JP" altLang="en-US" sz="900" dirty="0">
                          <a:latin typeface="メイリオ" panose="020B0604030504040204" pitchFamily="50" charset="-128"/>
                          <a:ea typeface="メイリオ" panose="020B0604030504040204" pitchFamily="50" charset="-128"/>
                        </a:rPr>
                        <a:t>わから</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ない</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C9900"/>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12</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紛失や盗難を防止するため、重要情報が記載された書類や電子媒体は机上に放置せず、書庫などに安全に保管していますか？</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13</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重要情報が記載された書類や電子媒体を持ち出す時は、</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盗難や紛失の対策をしていますか？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14</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離席時にパソコン画面の覗き見や勝手な操作ができない</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ようにしていますか？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15</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関係者以外の事務所への立ち入りを制限していますか？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16</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退社時にノートパソコンや備品を施錠保管するなど盗難防止対策をしていますか？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5"/>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17</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事務所が無人になる時の施錠忘れ対策を実施していますか？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20000"/>
                      </a:srgbClr>
                    </a:solidFill>
                  </a:tcPr>
                </a:tc>
                <a:extLst>
                  <a:ext uri="{0D108BD9-81ED-4DB2-BD59-A6C34878D82A}">
                    <a16:rowId xmlns:a16="http://schemas.microsoft.com/office/drawing/2014/main" val="10006"/>
                  </a:ext>
                </a:extLst>
              </a:tr>
              <a:tr h="37084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18</a:t>
                      </a:r>
                      <a:endParaRPr kumimoji="1" lang="ja-JP" altLang="en-US" dirty="0">
                        <a:solidFill>
                          <a:schemeClr val="bg1"/>
                        </a:solidFill>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dirty="0">
                          <a:latin typeface="メイリオ" panose="020B0604030504040204" pitchFamily="50" charset="-128"/>
                          <a:ea typeface="メイリオ" panose="020B0604030504040204" pitchFamily="50" charset="-128"/>
                        </a:rPr>
                        <a:t>重要情報が記載された書類や重要なデータが保存された</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媒体を破棄する時は、復元できないようにしていますか？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66">
                        <a:tint val="40000"/>
                      </a:srgbClr>
                    </a:solidFill>
                  </a:tcPr>
                </a:tc>
                <a:extLst>
                  <a:ext uri="{0D108BD9-81ED-4DB2-BD59-A6C34878D82A}">
                    <a16:rowId xmlns:a16="http://schemas.microsoft.com/office/drawing/2014/main" val="10007"/>
                  </a:ext>
                </a:extLst>
              </a:tr>
            </a:tbl>
          </a:graphicData>
        </a:graphic>
      </p:graphicFrame>
      <p:sp>
        <p:nvSpPr>
          <p:cNvPr id="6" name="タイトル 1">
            <a:extLst>
              <a:ext uri="{FF2B5EF4-FFF2-40B4-BE49-F238E27FC236}">
                <a16:creationId xmlns:a16="http://schemas.microsoft.com/office/drawing/2014/main" id="{23F41C18-734D-4D48-A45F-86ACDAE8A513}"/>
              </a:ext>
            </a:extLst>
          </p:cNvPr>
          <p:cNvSpPr txBox="1">
            <a:spLocks/>
          </p:cNvSpPr>
          <p:nvPr/>
        </p:nvSpPr>
        <p:spPr bwMode="auto">
          <a:xfrm>
            <a:off x="468313" y="187672"/>
            <a:ext cx="698341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a:solidFill>
                  <a:schemeClr val="tx1"/>
                </a:solidFill>
                <a:latin typeface="+mj-ea"/>
                <a:ea typeface="+mj-ea"/>
                <a:cs typeface="+mj-cs"/>
              </a:defRPr>
            </a:lvl1pPr>
            <a:lvl2pPr algn="l" rtl="0" eaLnBrk="1" fontAlgn="base" hangingPunct="1">
              <a:spcBef>
                <a:spcPct val="0"/>
              </a:spcBef>
              <a:spcAft>
                <a:spcPct val="0"/>
              </a:spcAft>
              <a:defRPr kumimoji="1" sz="3600">
                <a:solidFill>
                  <a:srgbClr val="000066"/>
                </a:solidFill>
                <a:latin typeface="Arial" charset="0"/>
                <a:ea typeface="ＭＳ Ｐゴシック" charset="-128"/>
              </a:defRPr>
            </a:lvl2pPr>
            <a:lvl3pPr algn="l" rtl="0" eaLnBrk="1" fontAlgn="base" hangingPunct="1">
              <a:spcBef>
                <a:spcPct val="0"/>
              </a:spcBef>
              <a:spcAft>
                <a:spcPct val="0"/>
              </a:spcAft>
              <a:defRPr kumimoji="1" sz="3600">
                <a:solidFill>
                  <a:srgbClr val="000066"/>
                </a:solidFill>
                <a:latin typeface="Arial" charset="0"/>
                <a:ea typeface="ＭＳ Ｐゴシック" charset="-128"/>
              </a:defRPr>
            </a:lvl3pPr>
            <a:lvl4pPr algn="l" rtl="0" eaLnBrk="1" fontAlgn="base" hangingPunct="1">
              <a:spcBef>
                <a:spcPct val="0"/>
              </a:spcBef>
              <a:spcAft>
                <a:spcPct val="0"/>
              </a:spcAft>
              <a:defRPr kumimoji="1" sz="3600">
                <a:solidFill>
                  <a:srgbClr val="000066"/>
                </a:solidFill>
                <a:latin typeface="Arial" charset="0"/>
                <a:ea typeface="ＭＳ Ｐゴシック" charset="-128"/>
              </a:defRPr>
            </a:lvl4pPr>
            <a:lvl5pPr algn="l" rtl="0" eaLnBrk="1" fontAlgn="base" hangingPunct="1">
              <a:spcBef>
                <a:spcPct val="0"/>
              </a:spcBef>
              <a:spcAft>
                <a:spcPct val="0"/>
              </a:spcAft>
              <a:defRPr kumimoji="1" sz="3600">
                <a:solidFill>
                  <a:srgbClr val="000066"/>
                </a:solidFill>
                <a:latin typeface="Arial" charset="0"/>
                <a:ea typeface="ＭＳ Ｐゴシック" charset="-128"/>
              </a:defRPr>
            </a:lvl5pPr>
            <a:lvl6pPr marL="457198" algn="l" rtl="0" eaLnBrk="1" fontAlgn="base" hangingPunct="1">
              <a:spcBef>
                <a:spcPct val="0"/>
              </a:spcBef>
              <a:spcAft>
                <a:spcPct val="0"/>
              </a:spcAft>
              <a:defRPr kumimoji="1" sz="3600">
                <a:solidFill>
                  <a:srgbClr val="003399"/>
                </a:solidFill>
                <a:latin typeface="Arial" charset="0"/>
                <a:ea typeface="ＭＳ Ｐゴシック" charset="-128"/>
              </a:defRPr>
            </a:lvl6pPr>
            <a:lvl7pPr marL="914395" algn="l" rtl="0" eaLnBrk="1" fontAlgn="base" hangingPunct="1">
              <a:spcBef>
                <a:spcPct val="0"/>
              </a:spcBef>
              <a:spcAft>
                <a:spcPct val="0"/>
              </a:spcAft>
              <a:defRPr kumimoji="1" sz="3600">
                <a:solidFill>
                  <a:srgbClr val="003399"/>
                </a:solidFill>
                <a:latin typeface="Arial" charset="0"/>
                <a:ea typeface="ＭＳ Ｐゴシック" charset="-128"/>
              </a:defRPr>
            </a:lvl7pPr>
            <a:lvl8pPr marL="1371592" algn="l" rtl="0" eaLnBrk="1" fontAlgn="base" hangingPunct="1">
              <a:spcBef>
                <a:spcPct val="0"/>
              </a:spcBef>
              <a:spcAft>
                <a:spcPct val="0"/>
              </a:spcAft>
              <a:defRPr kumimoji="1" sz="3600">
                <a:solidFill>
                  <a:srgbClr val="003399"/>
                </a:solidFill>
                <a:latin typeface="Arial" charset="0"/>
                <a:ea typeface="ＭＳ Ｐゴシック" charset="-128"/>
              </a:defRPr>
            </a:lvl8pPr>
            <a:lvl9pPr marL="1828789" algn="l" rtl="0" eaLnBrk="1" fontAlgn="base" hangingPunct="1">
              <a:spcBef>
                <a:spcPct val="0"/>
              </a:spcBef>
              <a:spcAft>
                <a:spcPct val="0"/>
              </a:spcAft>
              <a:defRPr kumimoji="1" sz="3600">
                <a:solidFill>
                  <a:srgbClr val="003399"/>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sz="4400" b="1" dirty="0">
                <a:latin typeface="メイリオ" panose="020B0604030504040204" pitchFamily="50" charset="-128"/>
                <a:ea typeface="メイリオ" panose="020B0604030504040204" pitchFamily="50" charset="-128"/>
              </a:rPr>
              <a:t>従業員としての対策</a:t>
            </a:r>
          </a:p>
        </p:txBody>
      </p:sp>
    </p:spTree>
    <p:extLst>
      <p:ext uri="{BB962C8B-B14F-4D97-AF65-F5344CB8AC3E}">
        <p14:creationId xmlns:p14="http://schemas.microsoft.com/office/powerpoint/2010/main" val="1593961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2">
            <a:extLst>
              <a:ext uri="{FF2B5EF4-FFF2-40B4-BE49-F238E27FC236}">
                <a16:creationId xmlns:a16="http://schemas.microsoft.com/office/drawing/2014/main" id="{96BBAF3F-8ECD-4682-92A0-4E3089F43D39}"/>
              </a:ext>
            </a:extLst>
          </p:cNvPr>
          <p:cNvSpPr>
            <a:spLocks noGrp="1" noChangeArrowheads="1"/>
          </p:cNvSpPr>
          <p:nvPr>
            <p:ph type="title"/>
          </p:nvPr>
        </p:nvSpPr>
        <p:spPr/>
        <p:txBody>
          <a:bodyPr/>
          <a:lstStyle/>
          <a:p>
            <a:r>
              <a:rPr lang="ja-JP" altLang="en-US" sz="4400" b="1" baseline="30000" dirty="0">
                <a:solidFill>
                  <a:srgbClr val="000000"/>
                </a:solidFill>
              </a:rPr>
              <a:t>診断編</a:t>
            </a:r>
            <a:r>
              <a:rPr lang="en-US" altLang="ja-JP" sz="4400" b="1" baseline="30000" dirty="0">
                <a:solidFill>
                  <a:srgbClr val="000000"/>
                </a:solidFill>
              </a:rPr>
              <a:t>№12</a:t>
            </a:r>
            <a:r>
              <a:rPr lang="ja-JP" altLang="en-US" sz="4400" b="1" baseline="30000" dirty="0">
                <a:solidFill>
                  <a:srgbClr val="000000"/>
                </a:solidFill>
              </a:rPr>
              <a:t> </a:t>
            </a:r>
            <a:r>
              <a:rPr lang="ja-JP" altLang="en-US" sz="4400" b="1" dirty="0"/>
              <a:t>保管のルール</a:t>
            </a:r>
            <a:endParaRPr lang="ja-JP" altLang="en-US" b="1" dirty="0"/>
          </a:p>
        </p:txBody>
      </p:sp>
      <p:sp>
        <p:nvSpPr>
          <p:cNvPr id="143364" name="Rectangle 3">
            <a:extLst>
              <a:ext uri="{FF2B5EF4-FFF2-40B4-BE49-F238E27FC236}">
                <a16:creationId xmlns:a16="http://schemas.microsoft.com/office/drawing/2014/main" id="{DC627FC2-E98C-43A6-A396-87003B712E31}"/>
              </a:ext>
            </a:extLst>
          </p:cNvPr>
          <p:cNvSpPr>
            <a:spLocks noGrp="1" noChangeArrowheads="1"/>
          </p:cNvSpPr>
          <p:nvPr>
            <p:ph idx="1"/>
          </p:nvPr>
        </p:nvSpPr>
        <p:spPr/>
        <p:txBody>
          <a:bodyPr/>
          <a:lstStyle/>
          <a:p>
            <a:pPr>
              <a:buSzPct val="150000"/>
              <a:buFontTx/>
              <a:buBlip>
                <a:blip r:embed="rId3"/>
              </a:buBlip>
            </a:pPr>
            <a:endParaRPr lang="ja-JP" altLang="en-US" sz="24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紛失や盗難を防止するため、</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重要情報が記載された書類や電子媒体は机上に放置せず、書庫などに安全に保管していますか？</a:t>
            </a:r>
          </a:p>
        </p:txBody>
      </p:sp>
    </p:spTree>
  </p:cSld>
  <p:clrMapOvr>
    <a:masterClrMapping/>
  </p:clrMapOvr>
  <p:transition>
    <p:cover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501C350B-97E8-448A-A178-2C660494163B}"/>
              </a:ext>
            </a:extLst>
          </p:cNvPr>
          <p:cNvSpPr>
            <a:spLocks noGrp="1" noChangeArrowheads="1"/>
          </p:cNvSpPr>
          <p:nvPr>
            <p:ph type="title"/>
          </p:nvPr>
        </p:nvSpPr>
        <p:spPr/>
        <p:txBody>
          <a:bodyPr/>
          <a:lstStyle/>
          <a:p>
            <a:pPr eaLnBrk="1" hangingPunct="1"/>
            <a:r>
              <a:rPr lang="ja-JP" altLang="en-US" b="1" dirty="0">
                <a:ea typeface="メイリオ" panose="020B0604030504040204" pitchFamily="50" charset="-128"/>
              </a:rPr>
              <a:t>重要情報の放置を禁止する</a:t>
            </a:r>
          </a:p>
        </p:txBody>
      </p:sp>
      <p:sp>
        <p:nvSpPr>
          <p:cNvPr id="145411" name="Rectangle 3">
            <a:extLst>
              <a:ext uri="{FF2B5EF4-FFF2-40B4-BE49-F238E27FC236}">
                <a16:creationId xmlns:a16="http://schemas.microsoft.com/office/drawing/2014/main" id="{32EE2537-9726-4B8F-8E78-CA433F7F631C}"/>
              </a:ext>
            </a:extLst>
          </p:cNvPr>
          <p:cNvSpPr>
            <a:spLocks noGrp="1" noChangeArrowheads="1"/>
          </p:cNvSpPr>
          <p:nvPr>
            <p:ph idx="1"/>
          </p:nvPr>
        </p:nvSpPr>
        <p:spPr>
          <a:xfrm>
            <a:off x="498475" y="1412875"/>
            <a:ext cx="8147050" cy="3168253"/>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机の上に放置された情報は、誰かに持ち去られたり、盗み見られたりする危険にさらされています。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関係者以外が見たり、触れたりすることができないように、</a:t>
            </a:r>
            <a:r>
              <a:rPr lang="ja-JP" altLang="en-US" sz="2400" dirty="0">
                <a:solidFill>
                  <a:srgbClr val="ED656B"/>
                </a:solidFill>
              </a:rPr>
              <a:t>重要情報は</a:t>
            </a:r>
            <a:r>
              <a:rPr lang="ja-JP" altLang="en-US" sz="2400" dirty="0">
                <a:solidFill>
                  <a:srgbClr val="ED656B"/>
                </a:solidFill>
                <a:latin typeface="メイリオ" panose="020B0604030504040204" pitchFamily="50" charset="-128"/>
              </a:rPr>
              <a:t>放置せず</a:t>
            </a:r>
            <a:r>
              <a:rPr lang="en-US" altLang="ja-JP" sz="2400" dirty="0">
                <a:solidFill>
                  <a:srgbClr val="ED656B"/>
                </a:solidFill>
                <a:latin typeface="メイリオ" panose="020B0604030504040204" pitchFamily="50" charset="-128"/>
              </a:rPr>
              <a:t>(</a:t>
            </a:r>
            <a:r>
              <a:rPr lang="ja-JP" altLang="en-US" sz="2400" dirty="0">
                <a:solidFill>
                  <a:srgbClr val="ED656B"/>
                </a:solidFill>
                <a:latin typeface="メイリオ" panose="020B0604030504040204" pitchFamily="50" charset="-128"/>
              </a:rPr>
              <a:t>クリアデスク</a:t>
            </a:r>
            <a:r>
              <a:rPr lang="en-US" altLang="ja-JP" sz="2400" baseline="30000" dirty="0">
                <a:solidFill>
                  <a:srgbClr val="ED656B"/>
                </a:solidFill>
              </a:rPr>
              <a:t>※</a:t>
            </a:r>
            <a:r>
              <a:rPr lang="en-US" altLang="ja-JP" sz="2400" dirty="0">
                <a:solidFill>
                  <a:srgbClr val="ED656B"/>
                </a:solidFill>
                <a:latin typeface="メイリオ" panose="020B0604030504040204" pitchFamily="50" charset="-128"/>
              </a:rPr>
              <a:t>)</a:t>
            </a:r>
            <a:r>
              <a:rPr lang="en-US" altLang="ja-JP" sz="2400" baseline="30000" dirty="0">
                <a:solidFill>
                  <a:srgbClr val="ED656B"/>
                </a:solidFill>
                <a:latin typeface="メイリオ" panose="020B0604030504040204" pitchFamily="50" charset="-128"/>
              </a:rPr>
              <a:t> </a:t>
            </a:r>
            <a:r>
              <a:rPr lang="ja-JP" altLang="en-US" sz="2400" dirty="0">
                <a:solidFill>
                  <a:srgbClr val="ED656B"/>
                </a:solidFill>
                <a:latin typeface="メイリオ" panose="020B0604030504040204" pitchFamily="50" charset="-128"/>
              </a:rPr>
              <a:t>、</a:t>
            </a:r>
            <a:r>
              <a:rPr lang="ja-JP" altLang="en-US" sz="2400" dirty="0">
                <a:latin typeface="メイリオ" panose="020B0604030504040204" pitchFamily="50" charset="-128"/>
              </a:rPr>
              <a:t>管理する必要があります。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保管場所を定め、作業に必要な場合のみ持ち出し、終了後に戻すことを励行するようにしましょう。</a:t>
            </a:r>
          </a:p>
        </p:txBody>
      </p:sp>
      <p:sp>
        <p:nvSpPr>
          <p:cNvPr id="8" name="テキスト ボックス 7">
            <a:extLst>
              <a:ext uri="{FF2B5EF4-FFF2-40B4-BE49-F238E27FC236}">
                <a16:creationId xmlns:a16="http://schemas.microsoft.com/office/drawing/2014/main" id="{A9E6A4B9-6C0C-4984-8CA8-0A09B2BDCB39}"/>
              </a:ext>
            </a:extLst>
          </p:cNvPr>
          <p:cNvSpPr txBox="1"/>
          <p:nvPr/>
        </p:nvSpPr>
        <p:spPr>
          <a:xfrm>
            <a:off x="432575" y="5752525"/>
            <a:ext cx="5310454" cy="338554"/>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クリアデスク　</a:t>
            </a:r>
            <a:r>
              <a:rPr lang="ja-JP" altLang="en-US" sz="1600" dirty="0">
                <a:latin typeface="Meiryo UI" panose="020B0604030504040204" pitchFamily="50" charset="-128"/>
                <a:ea typeface="Meiryo UI" panose="020B0604030504040204" pitchFamily="50" charset="-128"/>
              </a:rPr>
              <a:t>机上に書類や電子媒体を放置しないことをいう</a:t>
            </a:r>
            <a:endParaRPr lang="en-US" altLang="ja-JP" sz="1600" dirty="0">
              <a:latin typeface="Meiryo UI" panose="020B0604030504040204" pitchFamily="50" charset="-128"/>
              <a:ea typeface="Meiryo UI" panose="020B0604030504040204" pitchFamily="50" charset="-128"/>
            </a:endParaRPr>
          </a:p>
        </p:txBody>
      </p:sp>
      <p:grpSp>
        <p:nvGrpSpPr>
          <p:cNvPr id="4" name="グループ化 3">
            <a:extLst>
              <a:ext uri="{FF2B5EF4-FFF2-40B4-BE49-F238E27FC236}">
                <a16:creationId xmlns:a16="http://schemas.microsoft.com/office/drawing/2014/main" id="{E0770C46-BB82-441F-AE0D-5943EEFBA51F}"/>
              </a:ext>
            </a:extLst>
          </p:cNvPr>
          <p:cNvGrpSpPr/>
          <p:nvPr/>
        </p:nvGrpSpPr>
        <p:grpSpPr>
          <a:xfrm>
            <a:off x="5796136" y="4365106"/>
            <a:ext cx="2586638" cy="2361791"/>
            <a:chOff x="5796136" y="4365106"/>
            <a:chExt cx="2586638" cy="2361791"/>
          </a:xfrm>
        </p:grpSpPr>
        <mc:AlternateContent xmlns:mc="http://schemas.openxmlformats.org/markup-compatibility/2006">
          <mc:Choice xmlns:am3d="http://schemas.microsoft.com/office/drawing/2017/model3d" Requires="am3d">
            <p:graphicFrame>
              <p:nvGraphicFramePr>
                <p:cNvPr id="9" name="3D モデル 8" descr="大きいテーブル/机">
                  <a:extLst>
                    <a:ext uri="{FF2B5EF4-FFF2-40B4-BE49-F238E27FC236}">
                      <a16:creationId xmlns:a16="http://schemas.microsoft.com/office/drawing/2014/main" id="{6E855651-64E0-4CEC-A100-DEA64024704F}"/>
                    </a:ext>
                  </a:extLst>
                </p:cNvPr>
                <p:cNvGraphicFramePr>
                  <a:graphicFrameLocks noChangeAspect="1"/>
                </p:cNvGraphicFramePr>
                <p:nvPr>
                  <p:extLst>
                    <p:ext uri="{D42A27DB-BD31-4B8C-83A1-F6EECF244321}">
                      <p14:modId xmlns:p14="http://schemas.microsoft.com/office/powerpoint/2010/main" val="581895461"/>
                    </p:ext>
                  </p:extLst>
                </p:nvPr>
              </p:nvGraphicFramePr>
              <p:xfrm>
                <a:off x="5796136" y="4509120"/>
                <a:ext cx="2586638" cy="2217777"/>
              </p:xfrm>
              <a:graphic>
                <a:graphicData uri="http://schemas.microsoft.com/office/drawing/2017/model3d">
                  <am3d:model3d r:embed="rId3">
                    <am3d:spPr>
                      <a:xfrm>
                        <a:off x="0" y="0"/>
                        <a:ext cx="2586638" cy="2217777"/>
                      </a:xfrm>
                      <a:prstGeom prst="rect">
                        <a:avLst/>
                      </a:prstGeom>
                    </am3d:spPr>
                    <am3d:camera>
                      <am3d:pos x="0" y="0" z="57365605"/>
                      <am3d:up dx="0" dy="36000000" dz="0"/>
                      <am3d:lookAt x="0" y="0" z="0"/>
                      <am3d:perspective fov="2700000"/>
                    </am3d:camera>
                    <am3d:trans>
                      <am3d:meterPerModelUnit n="714273" d="1000000"/>
                      <am3d:preTrans dx="0" dy="0" dz="0"/>
                      <am3d:scale>
                        <am3d:sx n="1000000" d="1000000"/>
                        <am3d:sy n="1000000" d="1000000"/>
                        <am3d:sz n="1000000" d="1000000"/>
                      </am3d:scale>
                      <am3d:rot ax="1617436" ay="-1595966" az="-769717"/>
                      <am3d:postTrans dx="0" dy="0" dz="0"/>
                    </am3d:trans>
                    <am3d:raster rName="Office3DRenderer" rVer="16.0.8326">
                      <am3d:blip r:embed="rId4"/>
                    </am3d:raster>
                    <am3d:objViewport viewportSz="28245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モデル 8" descr="大きいテーブル/机">
                  <a:extLst>
                    <a:ext uri="{FF2B5EF4-FFF2-40B4-BE49-F238E27FC236}">
                      <a16:creationId xmlns:a16="http://schemas.microsoft.com/office/drawing/2014/main" id="{6E855651-64E0-4CEC-A100-DEA64024704F}"/>
                    </a:ext>
                  </a:extLst>
                </p:cNvPr>
                <p:cNvPicPr>
                  <a:picLocks noGrp="1" noRot="1" noChangeAspect="1" noMove="1" noResize="1" noEditPoints="1" noAdjustHandles="1" noChangeArrowheads="1" noChangeShapeType="1" noCrop="1"/>
                </p:cNvPicPr>
                <p:nvPr/>
              </p:nvPicPr>
              <p:blipFill>
                <a:blip r:embed="rId4"/>
                <a:stretch>
                  <a:fillRect/>
                </a:stretch>
              </p:blipFill>
              <p:spPr>
                <a:xfrm>
                  <a:off x="5796136" y="4509120"/>
                  <a:ext cx="2586638" cy="2217777"/>
                </a:xfrm>
                <a:prstGeom prst="rect">
                  <a:avLst/>
                </a:prstGeom>
              </p:spPr>
            </p:pic>
          </mc:Fallback>
        </mc:AlternateContent>
        <p:grpSp>
          <p:nvGrpSpPr>
            <p:cNvPr id="7" name="グループ化 6">
              <a:extLst>
                <a:ext uri="{FF2B5EF4-FFF2-40B4-BE49-F238E27FC236}">
                  <a16:creationId xmlns:a16="http://schemas.microsoft.com/office/drawing/2014/main" id="{2FEEE3CE-74DD-4A3C-92CA-B42844872BAC}"/>
                </a:ext>
              </a:extLst>
            </p:cNvPr>
            <p:cNvGrpSpPr/>
            <p:nvPr/>
          </p:nvGrpSpPr>
          <p:grpSpPr>
            <a:xfrm>
              <a:off x="6444208" y="4365106"/>
              <a:ext cx="1717685" cy="1023890"/>
              <a:chOff x="6411944" y="4798134"/>
              <a:chExt cx="1717685" cy="1550338"/>
            </a:xfrm>
          </p:grpSpPr>
          <p:grpSp>
            <p:nvGrpSpPr>
              <p:cNvPr id="6" name="グループ化 5">
                <a:extLst>
                  <a:ext uri="{FF2B5EF4-FFF2-40B4-BE49-F238E27FC236}">
                    <a16:creationId xmlns:a16="http://schemas.microsoft.com/office/drawing/2014/main" id="{E3CA9E61-CE46-4F94-82FD-93FAFDF3CB7A}"/>
                  </a:ext>
                </a:extLst>
              </p:cNvPr>
              <p:cNvGrpSpPr/>
              <p:nvPr/>
            </p:nvGrpSpPr>
            <p:grpSpPr>
              <a:xfrm>
                <a:off x="6411944" y="4798134"/>
                <a:ext cx="1717685" cy="1378085"/>
                <a:chOff x="6411944" y="4798134"/>
                <a:chExt cx="1717685" cy="1378085"/>
              </a:xfrm>
            </p:grpSpPr>
            <mc:AlternateContent xmlns:mc="http://schemas.openxmlformats.org/markup-compatibility/2006">
              <mc:Choice xmlns:am3d="http://schemas.microsoft.com/office/drawing/2017/model3d" Requires="am3d">
                <p:graphicFrame>
                  <p:nvGraphicFramePr>
                    <p:cNvPr id="12" name="3D モデル 11" descr="本">
                      <a:extLst>
                        <a:ext uri="{FF2B5EF4-FFF2-40B4-BE49-F238E27FC236}">
                          <a16:creationId xmlns:a16="http://schemas.microsoft.com/office/drawing/2014/main" id="{60A401F7-811B-43D1-87B2-71EE0D893FE8}"/>
                        </a:ext>
                      </a:extLst>
                    </p:cNvPr>
                    <p:cNvGraphicFramePr>
                      <a:graphicFrameLocks noChangeAspect="1"/>
                    </p:cNvGraphicFramePr>
                    <p:nvPr>
                      <p:extLst>
                        <p:ext uri="{D42A27DB-BD31-4B8C-83A1-F6EECF244321}">
                          <p14:modId xmlns:p14="http://schemas.microsoft.com/office/powerpoint/2010/main" val="2596447608"/>
                        </p:ext>
                      </p:extLst>
                    </p:nvPr>
                  </p:nvGraphicFramePr>
                  <p:xfrm>
                    <a:off x="6686348" y="4798134"/>
                    <a:ext cx="1443281" cy="1378085"/>
                  </p:xfrm>
                  <a:graphic>
                    <a:graphicData uri="http://schemas.microsoft.com/office/drawing/2017/model3d">
                      <am3d:model3d r:embed="rId5">
                        <am3d:spPr>
                          <a:xfrm>
                            <a:off x="0" y="0"/>
                            <a:ext cx="1443281" cy="1378085"/>
                          </a:xfrm>
                          <a:prstGeom prst="rect">
                            <a:avLst/>
                          </a:prstGeom>
                        </am3d:spPr>
                        <am3d:camera>
                          <am3d:pos x="0" y="0" z="69236153"/>
                          <am3d:up dx="0" dy="36000000" dz="0"/>
                          <am3d:lookAt x="0" y="0" z="0"/>
                          <am3d:perspective fov="2700000"/>
                        </am3d:camera>
                        <am3d:trans>
                          <am3d:meterPerModelUnit n="2964344" d="1000000"/>
                          <am3d:preTrans dx="0" dy="-8821788" dz="0"/>
                          <am3d:scale>
                            <am3d:sx n="1000000" d="1000000"/>
                            <am3d:sy n="1000000" d="1000000"/>
                            <am3d:sz n="1000000" d="1000000"/>
                          </am3d:scale>
                          <am3d:rot ax="1319489" ay="234778" az="94712"/>
                          <am3d:postTrans dx="0" dy="0" dz="0"/>
                        </am3d:trans>
                        <am3d:raster rName="Office3DRenderer" rVer="16.0.8326">
                          <am3d:blip r:embed="rId6"/>
                        </am3d:raster>
                        <am3d:objViewport viewportSz="13419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モデル 11" descr="本">
                      <a:extLst>
                        <a:ext uri="{FF2B5EF4-FFF2-40B4-BE49-F238E27FC236}">
                          <a16:creationId xmlns:a16="http://schemas.microsoft.com/office/drawing/2014/main" id="{60A401F7-811B-43D1-87B2-71EE0D893FE8}"/>
                        </a:ext>
                      </a:extLst>
                    </p:cNvPr>
                    <p:cNvPicPr>
                      <a:picLocks noGrp="1" noRot="1" noChangeAspect="1" noMove="1" noResize="1" noEditPoints="1" noAdjustHandles="1" noChangeArrowheads="1" noChangeShapeType="1" noCrop="1"/>
                    </p:cNvPicPr>
                    <p:nvPr/>
                  </p:nvPicPr>
                  <p:blipFill>
                    <a:blip r:embed="rId6"/>
                    <a:stretch>
                      <a:fillRect/>
                    </a:stretch>
                  </p:blipFill>
                  <p:spPr>
                    <a:xfrm>
                      <a:off x="6718612" y="4365106"/>
                      <a:ext cx="1443281" cy="910129"/>
                    </a:xfrm>
                    <a:prstGeom prst="rect">
                      <a:avLst/>
                    </a:prstGeom>
                  </p:spPr>
                </p:pic>
              </mc:Fallback>
            </mc:AlternateContent>
            <p:grpSp>
              <p:nvGrpSpPr>
                <p:cNvPr id="5" name="グループ化 4">
                  <a:extLst>
                    <a:ext uri="{FF2B5EF4-FFF2-40B4-BE49-F238E27FC236}">
                      <a16:creationId xmlns:a16="http://schemas.microsoft.com/office/drawing/2014/main" id="{98BF98D3-8CE8-4231-B6E7-727D4DB3BE47}"/>
                    </a:ext>
                  </a:extLst>
                </p:cNvPr>
                <p:cNvGrpSpPr/>
                <p:nvPr/>
              </p:nvGrpSpPr>
              <p:grpSpPr>
                <a:xfrm>
                  <a:off x="6411944" y="5677377"/>
                  <a:ext cx="858840" cy="387456"/>
                  <a:chOff x="6411944" y="5677377"/>
                  <a:chExt cx="858840" cy="387456"/>
                </a:xfrm>
              </p:grpSpPr>
              <mc:AlternateContent xmlns:mc="http://schemas.openxmlformats.org/markup-compatibility/2006">
                <mc:Choice xmlns:am3d="http://schemas.microsoft.com/office/drawing/2017/model3d" Requires="am3d">
                  <p:graphicFrame>
                    <p:nvGraphicFramePr>
                      <p:cNvPr id="2" name="3D モデル 1" descr="CD">
                        <a:extLst>
                          <a:ext uri="{FF2B5EF4-FFF2-40B4-BE49-F238E27FC236}">
                            <a16:creationId xmlns:a16="http://schemas.microsoft.com/office/drawing/2014/main" id="{117D0D92-1F55-4534-B21F-AF010109238A}"/>
                          </a:ext>
                        </a:extLst>
                      </p:cNvPr>
                      <p:cNvGraphicFramePr>
                        <a:graphicFrameLocks noChangeAspect="1"/>
                      </p:cNvGraphicFramePr>
                      <p:nvPr>
                        <p:extLst>
                          <p:ext uri="{D42A27DB-BD31-4B8C-83A1-F6EECF244321}">
                            <p14:modId xmlns:p14="http://schemas.microsoft.com/office/powerpoint/2010/main" val="2672514849"/>
                          </p:ext>
                        </p:extLst>
                      </p:nvPr>
                    </p:nvGraphicFramePr>
                    <p:xfrm>
                      <a:off x="6627968" y="5799096"/>
                      <a:ext cx="642816" cy="265737"/>
                    </p:xfrm>
                    <a:graphic>
                      <a:graphicData uri="http://schemas.microsoft.com/office/drawing/2017/model3d">
                        <am3d:model3d r:embed="rId7">
                          <am3d:spPr>
                            <a:xfrm>
                              <a:off x="0" y="0"/>
                              <a:ext cx="642816" cy="265737"/>
                            </a:xfrm>
                            <a:prstGeom prst="rect">
                              <a:avLst/>
                            </a:prstGeom>
                          </am3d:spPr>
                          <am3d:camera>
                            <am3d:pos x="0" y="0" z="66526988"/>
                            <am3d:up dx="0" dy="36000000" dz="0"/>
                            <am3d:lookAt x="0" y="0" z="0"/>
                            <am3d:perspective fov="2700000"/>
                          </am3d:camera>
                          <am3d:trans>
                            <am3d:meterPerModelUnit n="7508512" d="1000000"/>
                            <am3d:preTrans dx="0" dy="-18000000" dz="0"/>
                            <am3d:scale>
                              <am3d:sx n="1000000" d="1000000"/>
                              <am3d:sy n="1000000" d="1000000"/>
                              <am3d:sz n="1000000" d="1000000"/>
                            </am3d:scale>
                            <am3d:rot ax="-4269519" ay="16343" az="-47918"/>
                            <am3d:postTrans dx="0" dy="0" dz="0"/>
                          </am3d:trans>
                          <am3d:raster rName="Office3DRenderer" rVer="16.0.8326">
                            <am3d:blip r:embed="rId8"/>
                          </am3d:raster>
                          <am3d:objViewport viewportSz="561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モデル 1" descr="CD">
                        <a:extLst>
                          <a:ext uri="{FF2B5EF4-FFF2-40B4-BE49-F238E27FC236}">
                            <a16:creationId xmlns:a16="http://schemas.microsoft.com/office/drawing/2014/main" id="{117D0D92-1F55-4534-B21F-AF010109238A}"/>
                          </a:ext>
                        </a:extLst>
                      </p:cNvPr>
                      <p:cNvPicPr>
                        <a:picLocks noGrp="1" noRot="1" noChangeAspect="1" noMove="1" noResize="1" noEditPoints="1" noAdjustHandles="1" noChangeArrowheads="1" noChangeShapeType="1" noCrop="1"/>
                      </p:cNvPicPr>
                      <p:nvPr/>
                    </p:nvPicPr>
                    <p:blipFill>
                      <a:blip r:embed="rId8"/>
                      <a:stretch>
                        <a:fillRect/>
                      </a:stretch>
                    </p:blipFill>
                    <p:spPr>
                      <a:xfrm>
                        <a:off x="6660232" y="5026172"/>
                        <a:ext cx="642816" cy="1755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モデル 13" descr="CD">
                        <a:extLst>
                          <a:ext uri="{FF2B5EF4-FFF2-40B4-BE49-F238E27FC236}">
                            <a16:creationId xmlns:a16="http://schemas.microsoft.com/office/drawing/2014/main" id="{6FB1618B-F71E-4CEE-AC3C-8A460B1C92C2}"/>
                          </a:ext>
                        </a:extLst>
                      </p:cNvPr>
                      <p:cNvGraphicFramePr>
                        <a:graphicFrameLocks noChangeAspect="1"/>
                      </p:cNvGraphicFramePr>
                      <p:nvPr>
                        <p:extLst>
                          <p:ext uri="{D42A27DB-BD31-4B8C-83A1-F6EECF244321}">
                            <p14:modId xmlns:p14="http://schemas.microsoft.com/office/powerpoint/2010/main" val="1312111356"/>
                          </p:ext>
                        </p:extLst>
                      </p:nvPr>
                    </p:nvGraphicFramePr>
                    <p:xfrm>
                      <a:off x="6411944" y="5677377"/>
                      <a:ext cx="642816" cy="265737"/>
                    </p:xfrm>
                    <a:graphic>
                      <a:graphicData uri="http://schemas.microsoft.com/office/drawing/2017/model3d">
                        <am3d:model3d r:embed="rId7">
                          <am3d:spPr>
                            <a:xfrm>
                              <a:off x="0" y="0"/>
                              <a:ext cx="642816" cy="265737"/>
                            </a:xfrm>
                            <a:prstGeom prst="rect">
                              <a:avLst/>
                            </a:prstGeom>
                          </am3d:spPr>
                          <am3d:camera>
                            <am3d:pos x="0" y="0" z="66526988"/>
                            <am3d:up dx="0" dy="36000000" dz="0"/>
                            <am3d:lookAt x="0" y="0" z="0"/>
                            <am3d:perspective fov="2700000"/>
                          </am3d:camera>
                          <am3d:trans>
                            <am3d:meterPerModelUnit n="7508512" d="1000000"/>
                            <am3d:preTrans dx="0" dy="-18000000" dz="0"/>
                            <am3d:scale>
                              <am3d:sx n="1000000" d="1000000"/>
                              <am3d:sy n="1000000" d="1000000"/>
                              <am3d:sz n="1000000" d="1000000"/>
                            </am3d:scale>
                            <am3d:rot ax="-4269519" ay="16343" az="-47918"/>
                            <am3d:postTrans dx="0" dy="0" dz="0"/>
                          </am3d:trans>
                          <am3d:raster rName="Office3DRenderer" rVer="16.0.8326">
                            <am3d:blip r:embed="rId9"/>
                          </am3d:raster>
                          <am3d:objViewport viewportSz="561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モデル 13" descr="CD">
                        <a:extLst>
                          <a:ext uri="{FF2B5EF4-FFF2-40B4-BE49-F238E27FC236}">
                            <a16:creationId xmlns:a16="http://schemas.microsoft.com/office/drawing/2014/main" id="{6FB1618B-F71E-4CEE-AC3C-8A460B1C92C2}"/>
                          </a:ext>
                        </a:extLst>
                      </p:cNvPr>
                      <p:cNvPicPr>
                        <a:picLocks noGrp="1" noRot="1" noChangeAspect="1" noMove="1" noResize="1" noEditPoints="1" noAdjustHandles="1" noChangeArrowheads="1" noChangeShapeType="1" noCrop="1"/>
                      </p:cNvPicPr>
                      <p:nvPr/>
                    </p:nvPicPr>
                    <p:blipFill>
                      <a:blip r:embed="rId9"/>
                      <a:stretch>
                        <a:fillRect/>
                      </a:stretch>
                    </p:blipFill>
                    <p:spPr>
                      <a:xfrm>
                        <a:off x="6444208" y="4945785"/>
                        <a:ext cx="642816" cy="175501"/>
                      </a:xfrm>
                      <a:prstGeom prst="rect">
                        <a:avLst/>
                      </a:prstGeom>
                    </p:spPr>
                  </p:pic>
                </mc:Fallback>
              </mc:AlternateContent>
            </p:grpSp>
          </p:grpSp>
          <mc:AlternateContent xmlns:mc="http://schemas.openxmlformats.org/markup-compatibility/2006">
            <mc:Choice xmlns:am3d="http://schemas.microsoft.com/office/drawing/2017/model3d" Requires="am3d">
              <p:graphicFrame>
                <p:nvGraphicFramePr>
                  <p:cNvPr id="3" name="3D モデル 2" descr="USB フラッシュ ドライブ">
                    <a:extLst>
                      <a:ext uri="{FF2B5EF4-FFF2-40B4-BE49-F238E27FC236}">
                        <a16:creationId xmlns:a16="http://schemas.microsoft.com/office/drawing/2014/main" id="{EEEE8992-E43C-4A2D-A456-697D1D386077}"/>
                      </a:ext>
                    </a:extLst>
                  </p:cNvPr>
                  <p:cNvGraphicFramePr>
                    <a:graphicFrameLocks noChangeAspect="1"/>
                  </p:cNvGraphicFramePr>
                  <p:nvPr>
                    <p:extLst>
                      <p:ext uri="{D42A27DB-BD31-4B8C-83A1-F6EECF244321}">
                        <p14:modId xmlns:p14="http://schemas.microsoft.com/office/powerpoint/2010/main" val="1370389134"/>
                      </p:ext>
                    </p:extLst>
                  </p:nvPr>
                </p:nvGraphicFramePr>
                <p:xfrm>
                  <a:off x="7565596" y="6003965"/>
                  <a:ext cx="564033" cy="344507"/>
                </p:xfrm>
                <a:graphic>
                  <a:graphicData uri="http://schemas.microsoft.com/office/drawing/2017/model3d">
                    <am3d:model3d r:embed="rId10">
                      <am3d:spPr>
                        <a:xfrm>
                          <a:off x="0" y="0"/>
                          <a:ext cx="564033" cy="344507"/>
                        </a:xfrm>
                        <a:prstGeom prst="rect">
                          <a:avLst/>
                        </a:prstGeom>
                      </am3d:spPr>
                      <am3d:camera>
                        <am3d:pos x="0" y="0" z="50125413"/>
                        <am3d:up dx="0" dy="36000000" dz="0"/>
                        <am3d:lookAt x="0" y="0" z="0"/>
                        <am3d:perspective fov="2700000"/>
                      </am3d:camera>
                      <am3d:trans>
                        <am3d:meterPerModelUnit n="6672894" d="1000000"/>
                        <am3d:preTrans dx="0" dy="-2593220" dz="0"/>
                        <am3d:scale>
                          <am3d:sx n="1000000" d="1000000"/>
                          <am3d:sy n="1000000" d="1000000"/>
                          <am3d:sz n="1000000" d="1000000"/>
                        </am3d:scale>
                        <am3d:rot ax="1964840" ay="2296385" az="1303254"/>
                        <am3d:postTrans dx="0" dy="0" dz="0"/>
                      </am3d:trans>
                      <am3d:raster rName="Office3DRenderer" rVer="16.0.8326">
                        <am3d:blip r:embed="rId11"/>
                      </am3d:raster>
                      <am3d:objViewport viewportSz="345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モデル 2" descr="USB フラッシュ ドライブ">
                    <a:extLst>
                      <a:ext uri="{FF2B5EF4-FFF2-40B4-BE49-F238E27FC236}">
                        <a16:creationId xmlns:a16="http://schemas.microsoft.com/office/drawing/2014/main" id="{EEEE8992-E43C-4A2D-A456-697D1D386077}"/>
                      </a:ext>
                    </a:extLst>
                  </p:cNvPr>
                  <p:cNvPicPr>
                    <a:picLocks noGrp="1" noRot="1" noChangeAspect="1" noMove="1" noResize="1" noEditPoints="1" noAdjustHandles="1" noChangeArrowheads="1" noChangeShapeType="1" noCrop="1"/>
                  </p:cNvPicPr>
                  <p:nvPr/>
                </p:nvPicPr>
                <p:blipFill>
                  <a:blip r:embed="rId11"/>
                  <a:stretch>
                    <a:fillRect/>
                  </a:stretch>
                </p:blipFill>
                <p:spPr>
                  <a:xfrm>
                    <a:off x="7597860" y="5161473"/>
                    <a:ext cx="564033" cy="227523"/>
                  </a:xfrm>
                  <a:prstGeom prst="rect">
                    <a:avLst/>
                  </a:prstGeom>
                </p:spPr>
              </p:pic>
            </mc:Fallback>
          </mc:AlternateContent>
        </p:grpSp>
      </p:grpSp>
      <mc:AlternateContent xmlns:mc="http://schemas.openxmlformats.org/markup-compatibility/2006">
        <mc:Choice xmlns:am3d="http://schemas.microsoft.com/office/drawing/2017/model3d" Requires="am3d">
          <p:graphicFrame>
            <p:nvGraphicFramePr>
              <p:cNvPr id="11" name="3D モデル 10" descr="赤い X">
                <a:extLst>
                  <a:ext uri="{FF2B5EF4-FFF2-40B4-BE49-F238E27FC236}">
                    <a16:creationId xmlns:a16="http://schemas.microsoft.com/office/drawing/2014/main" id="{41E4A635-C220-4B94-AB47-BD0DCBF64C36}"/>
                  </a:ext>
                </a:extLst>
              </p:cNvPr>
              <p:cNvGraphicFramePr>
                <a:graphicFrameLocks noChangeAspect="1"/>
              </p:cNvGraphicFramePr>
              <p:nvPr>
                <p:extLst>
                  <p:ext uri="{D42A27DB-BD31-4B8C-83A1-F6EECF244321}">
                    <p14:modId xmlns:p14="http://schemas.microsoft.com/office/powerpoint/2010/main" val="1128972864"/>
                  </p:ext>
                </p:extLst>
              </p:nvPr>
            </p:nvGraphicFramePr>
            <p:xfrm rot="540017">
              <a:off x="6875666" y="4493919"/>
              <a:ext cx="470368" cy="475238"/>
            </p:xfrm>
            <a:graphic>
              <a:graphicData uri="http://schemas.microsoft.com/office/drawing/2017/model3d">
                <am3d:model3d r:embed="rId12">
                  <am3d:spPr>
                    <a:xfrm rot="540017">
                      <a:off x="0" y="0"/>
                      <a:ext cx="470368" cy="475238"/>
                    </a:xfrm>
                    <a:prstGeom prst="rect">
                      <a:avLst/>
                    </a:prstGeom>
                    <a:noFill/>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577564" ay="-680329" az="114584"/>
                    <am3d:postTrans dx="0" dy="0" dz="0"/>
                  </am3d:trans>
                  <am3d:raster rName="Office3DRenderer" rVer="16.0.8326">
                    <am3d:blip r:embed="rId13"/>
                  </am3d:raster>
                  <am3d:objViewport viewportSz="6663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モデル 10" descr="赤い X">
                <a:extLst>
                  <a:ext uri="{FF2B5EF4-FFF2-40B4-BE49-F238E27FC236}">
                    <a16:creationId xmlns:a16="http://schemas.microsoft.com/office/drawing/2014/main" id="{41E4A635-C220-4B94-AB47-BD0DCBF64C36}"/>
                  </a:ext>
                </a:extLst>
              </p:cNvPr>
              <p:cNvPicPr>
                <a:picLocks noGrp="1" noRot="1" noChangeAspect="1" noMove="1" noResize="1" noEditPoints="1" noAdjustHandles="1" noChangeArrowheads="1" noChangeShapeType="1" noCrop="1"/>
              </p:cNvPicPr>
              <p:nvPr/>
            </p:nvPicPr>
            <p:blipFill>
              <a:blip r:embed="rId13"/>
              <a:stretch>
                <a:fillRect/>
              </a:stretch>
            </p:blipFill>
            <p:spPr>
              <a:xfrm rot="540017">
                <a:off x="6875666" y="4493919"/>
                <a:ext cx="470368" cy="475238"/>
              </a:xfrm>
              <a:prstGeom prst="rect">
                <a:avLst/>
              </a:prstGeom>
              <a:noFill/>
            </p:spPr>
          </p:pic>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a:extLst>
              <a:ext uri="{FF2B5EF4-FFF2-40B4-BE49-F238E27FC236}">
                <a16:creationId xmlns:a16="http://schemas.microsoft.com/office/drawing/2014/main" id="{05FCA80F-BD0D-4D7E-A1D5-1DCEED82810D}"/>
              </a:ext>
            </a:extLst>
          </p:cNvPr>
          <p:cNvSpPr>
            <a:spLocks noGrp="1" noChangeArrowheads="1"/>
          </p:cNvSpPr>
          <p:nvPr>
            <p:ph type="title"/>
          </p:nvPr>
        </p:nvSpPr>
        <p:spPr>
          <a:xfrm>
            <a:off x="539750" y="260350"/>
            <a:ext cx="7632650" cy="993775"/>
          </a:xfrm>
        </p:spPr>
        <p:txBody>
          <a:bodyPr/>
          <a:lstStyle/>
          <a:p>
            <a:r>
              <a:rPr lang="ja-JP" altLang="en-US" sz="4400" b="1" baseline="30000" dirty="0">
                <a:solidFill>
                  <a:srgbClr val="000000"/>
                </a:solidFill>
              </a:rPr>
              <a:t>診断編</a:t>
            </a:r>
            <a:r>
              <a:rPr lang="en-US" altLang="ja-JP" sz="4400" b="1" baseline="30000" dirty="0">
                <a:solidFill>
                  <a:srgbClr val="000000"/>
                </a:solidFill>
              </a:rPr>
              <a:t>№13 </a:t>
            </a:r>
            <a:r>
              <a:rPr lang="ja-JP" altLang="en-US" sz="4400" b="1" dirty="0"/>
              <a:t>持ち出しのルール</a:t>
            </a:r>
            <a:r>
              <a:rPr lang="ja-JP" altLang="en-US" b="1" dirty="0"/>
              <a:t>	</a:t>
            </a:r>
          </a:p>
        </p:txBody>
      </p:sp>
      <p:sp>
        <p:nvSpPr>
          <p:cNvPr id="147460" name="Rectangle 3">
            <a:extLst>
              <a:ext uri="{FF2B5EF4-FFF2-40B4-BE49-F238E27FC236}">
                <a16:creationId xmlns:a16="http://schemas.microsoft.com/office/drawing/2014/main" id="{95645D16-6A12-45AB-A330-CB490F8EFB28}"/>
              </a:ext>
            </a:extLst>
          </p:cNvPr>
          <p:cNvSpPr>
            <a:spLocks noGrp="1" noChangeArrowheads="1"/>
          </p:cNvSpPr>
          <p:nvPr>
            <p:ph idx="1"/>
          </p:nvPr>
        </p:nvSpPr>
        <p:spPr/>
        <p:txBody>
          <a:bodyPr/>
          <a:lstStyle/>
          <a:p>
            <a:pPr>
              <a:buSzPct val="150000"/>
              <a:buFontTx/>
              <a:buBlip>
                <a:blip r:embed="rId3"/>
              </a:buBlip>
            </a:pPr>
            <a:endParaRPr lang="ja-JP" altLang="en-US" sz="40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重要情報が記載された書類や</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電子媒体を持ち出す時は、盗難や紛失の対策をしていますか？</a:t>
            </a:r>
          </a:p>
        </p:txBody>
      </p:sp>
    </p:spTree>
  </p:cSld>
  <p:clrMapOvr>
    <a:masterClrMapping/>
  </p:clrMapOvr>
  <p:transition>
    <p:cover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C926548B-2030-457A-9A53-77F4791DCD05}"/>
              </a:ext>
            </a:extLst>
          </p:cNvPr>
          <p:cNvSpPr>
            <a:spLocks noGrp="1" noChangeArrowheads="1"/>
          </p:cNvSpPr>
          <p:nvPr>
            <p:ph type="title"/>
          </p:nvPr>
        </p:nvSpPr>
        <p:spPr>
          <a:xfrm>
            <a:off x="251520" y="260350"/>
            <a:ext cx="7704856" cy="993775"/>
          </a:xfrm>
        </p:spPr>
        <p:txBody>
          <a:bodyPr/>
          <a:lstStyle/>
          <a:p>
            <a:pPr eaLnBrk="1" hangingPunct="1"/>
            <a:r>
              <a:rPr lang="ja-JP" altLang="en-US" b="1" dirty="0">
                <a:ea typeface="メイリオ" panose="020B0604030504040204" pitchFamily="50" charset="-128"/>
              </a:rPr>
              <a:t>重要情報は安全な方法で持ち出す</a:t>
            </a:r>
          </a:p>
        </p:txBody>
      </p:sp>
      <p:sp>
        <p:nvSpPr>
          <p:cNvPr id="149507" name="Rectangle 3">
            <a:extLst>
              <a:ext uri="{FF2B5EF4-FFF2-40B4-BE49-F238E27FC236}">
                <a16:creationId xmlns:a16="http://schemas.microsoft.com/office/drawing/2014/main" id="{735F263C-D8DB-4932-87BB-2063D19D7F71}"/>
              </a:ext>
            </a:extLst>
          </p:cNvPr>
          <p:cNvSpPr>
            <a:spLocks noGrp="1" noChangeArrowheads="1"/>
          </p:cNvSpPr>
          <p:nvPr>
            <p:ph idx="1"/>
          </p:nvPr>
        </p:nvSpPr>
        <p:spPr>
          <a:xfrm>
            <a:off x="498475" y="1412875"/>
            <a:ext cx="8466138" cy="4924425"/>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重要情報を社外へ持ち出す場合、思わぬ盗難にあったり、うっかり紛失したりすることがあります。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ノートパソコンやスマートフォンの利用にあたって</a:t>
            </a:r>
            <a:r>
              <a:rPr lang="ja-JP" altLang="en-US" sz="2400" dirty="0">
                <a:solidFill>
                  <a:srgbClr val="ED656B"/>
                </a:solidFill>
                <a:latin typeface="メイリオ" panose="020B0604030504040204" pitchFamily="50" charset="-128"/>
              </a:rPr>
              <a:t>パスワードの入力を求めるように設定したり、データファイルを暗号化する</a:t>
            </a:r>
            <a:r>
              <a:rPr lang="ja-JP" altLang="en-US" sz="2400" dirty="0">
                <a:latin typeface="メイリオ" panose="020B0604030504040204" pitchFamily="50" charset="-128"/>
              </a:rPr>
              <a:t>などの対策を事前に行うことで、盗難や紛失の際に情報を簡単に読み取られることができないようにしましょう</a:t>
            </a:r>
            <a:r>
              <a:rPr lang="ja-JP" altLang="en-US" dirty="0">
                <a:latin typeface="メイリオ" panose="020B0604030504040204" pitchFamily="50" charset="-128"/>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3">
            <a:extLst>
              <a:ext uri="{FF2B5EF4-FFF2-40B4-BE49-F238E27FC236}">
                <a16:creationId xmlns:a16="http://schemas.microsoft.com/office/drawing/2014/main" id="{E3B6B22B-8142-4EB6-B1BC-A73F6E343898}"/>
              </a:ext>
            </a:extLst>
          </p:cNvPr>
          <p:cNvSpPr>
            <a:spLocks noGrp="1" noChangeArrowheads="1"/>
          </p:cNvSpPr>
          <p:nvPr>
            <p:ph type="body" idx="1"/>
          </p:nvPr>
        </p:nvSpPr>
        <p:spPr>
          <a:xfrm>
            <a:off x="251520" y="1446692"/>
            <a:ext cx="8784976" cy="4924425"/>
          </a:xfrm>
        </p:spPr>
        <p:txBody>
          <a:bodyPr/>
          <a:lstStyle/>
          <a:p>
            <a:pPr>
              <a:lnSpc>
                <a:spcPct val="90000"/>
              </a:lnSpc>
              <a:buFont typeface="Arial" panose="020B0604020202020204" pitchFamily="34" charset="0"/>
              <a:buChar char="•"/>
            </a:pPr>
            <a:r>
              <a:rPr lang="ja-JP" altLang="en-US" sz="2400" dirty="0">
                <a:latin typeface="メイリオ" panose="020B0604030504040204" pitchFamily="50" charset="-128"/>
              </a:rPr>
              <a:t>社外では、盗難や紛失の危険性が高くなるので、書類や電子媒体を持ち出す時には、</a:t>
            </a:r>
            <a:r>
              <a:rPr lang="ja-JP" altLang="en-US" sz="2400" dirty="0">
                <a:solidFill>
                  <a:srgbClr val="ED656B"/>
                </a:solidFill>
                <a:latin typeface="メイリオ" panose="020B0604030504040204" pitchFamily="50" charset="-128"/>
              </a:rPr>
              <a:t>必要な情報だけ</a:t>
            </a:r>
            <a:r>
              <a:rPr lang="ja-JP" altLang="en-US" sz="2400" dirty="0">
                <a:latin typeface="メイリオ" panose="020B0604030504040204" pitchFamily="50" charset="-128"/>
              </a:rPr>
              <a:t>を持ち出します。</a:t>
            </a:r>
          </a:p>
          <a:p>
            <a:pPr>
              <a:lnSpc>
                <a:spcPct val="90000"/>
              </a:lnSpc>
              <a:buFont typeface="Arial" panose="020B0604020202020204" pitchFamily="34" charset="0"/>
              <a:buChar char="•"/>
            </a:pPr>
            <a:r>
              <a:rPr lang="ja-JP" altLang="en-US" sz="2400" dirty="0">
                <a:latin typeface="メイリオ" panose="020B0604030504040204" pitchFamily="50" charset="-128"/>
              </a:rPr>
              <a:t>重要な情報を持ち出す場合は、</a:t>
            </a:r>
            <a:r>
              <a:rPr lang="ja-JP" altLang="en-US" sz="2400" dirty="0">
                <a:solidFill>
                  <a:srgbClr val="ED656B"/>
                </a:solidFill>
                <a:latin typeface="メイリオ" panose="020B0604030504040204" pitchFamily="50" charset="-128"/>
              </a:rPr>
              <a:t>上長の許可を得る、記録を残す</a:t>
            </a:r>
            <a:r>
              <a:rPr lang="ja-JP" altLang="en-US" sz="2400" dirty="0">
                <a:latin typeface="メイリオ" panose="020B0604030504040204" pitchFamily="50" charset="-128"/>
              </a:rPr>
              <a:t>など、事故が起きた際に素早く追跡できるようにします。</a:t>
            </a:r>
          </a:p>
          <a:p>
            <a:pPr>
              <a:lnSpc>
                <a:spcPct val="90000"/>
              </a:lnSpc>
              <a:buFont typeface="Arial" panose="020B0604020202020204" pitchFamily="34" charset="0"/>
              <a:buChar char="•"/>
            </a:pPr>
            <a:r>
              <a:rPr lang="ja-JP" altLang="en-US" sz="2400" dirty="0">
                <a:latin typeface="メイリオ" panose="020B0604030504040204" pitchFamily="50" charset="-128"/>
              </a:rPr>
              <a:t>ノートパソコン、</a:t>
            </a: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メモリ、スマートフォンなどで持ち出す場合には、</a:t>
            </a:r>
            <a:r>
              <a:rPr lang="ja-JP" altLang="en-US" sz="2400" dirty="0">
                <a:solidFill>
                  <a:srgbClr val="ED656B"/>
                </a:solidFill>
                <a:latin typeface="メイリオ" panose="020B0604030504040204" pitchFamily="50" charset="-128"/>
              </a:rPr>
              <a:t>データファイルを暗号化</a:t>
            </a:r>
            <a:r>
              <a:rPr lang="ja-JP" altLang="en-US" sz="2400" dirty="0">
                <a:latin typeface="メイリオ" panose="020B0604030504040204" pitchFamily="50" charset="-128"/>
              </a:rPr>
              <a:t>しておけば、盗難や紛失が起きても、情報を読まれることを防止できます。</a:t>
            </a:r>
          </a:p>
        </p:txBody>
      </p:sp>
      <p:sp>
        <p:nvSpPr>
          <p:cNvPr id="151556" name="Rectangle 2">
            <a:extLst>
              <a:ext uri="{FF2B5EF4-FFF2-40B4-BE49-F238E27FC236}">
                <a16:creationId xmlns:a16="http://schemas.microsoft.com/office/drawing/2014/main" id="{F7EDD35D-FA43-499C-B4F9-7A691B60190E}"/>
              </a:ext>
            </a:extLst>
          </p:cNvPr>
          <p:cNvSpPr>
            <a:spLocks noGrp="1" noChangeArrowheads="1"/>
          </p:cNvSpPr>
          <p:nvPr>
            <p:ph type="title"/>
          </p:nvPr>
        </p:nvSpPr>
        <p:spPr/>
        <p:txBody>
          <a:bodyPr/>
          <a:lstStyle/>
          <a:p>
            <a:r>
              <a:rPr lang="ja-JP" altLang="en-US" b="1" dirty="0">
                <a:latin typeface="メイリオ" panose="020B0604030504040204" pitchFamily="50" charset="-128"/>
                <a:ea typeface="メイリオ" panose="020B0604030504040204" pitchFamily="50" charset="-128"/>
              </a:rPr>
              <a:t>重要な情報の持ち出し</a:t>
            </a:r>
            <a:r>
              <a:rPr lang="en-US" altLang="ja-JP" b="1" dirty="0">
                <a:latin typeface="メイリオ" panose="020B0604030504040204" pitchFamily="50" charset="-128"/>
                <a:ea typeface="メイリオ" panose="020B0604030504040204" pitchFamily="50" charset="-128"/>
              </a:rPr>
              <a:t>…</a:t>
            </a:r>
            <a:endParaRPr lang="ja-JP" altLang="en-US" b="1" dirty="0">
              <a:latin typeface="メイリオ" panose="020B0604030504040204" pitchFamily="50" charset="-128"/>
              <a:ea typeface="メイリオ" panose="020B0604030504040204" pitchFamily="50" charset="-128"/>
            </a:endParaRPr>
          </a:p>
        </p:txBody>
      </p:sp>
      <mc:AlternateContent xmlns:mc="http://schemas.openxmlformats.org/markup-compatibility/2006">
        <mc:Choice xmlns:am3d="http://schemas.microsoft.com/office/drawing/2017/model3d" Requires="am3d">
          <p:graphicFrame>
            <p:nvGraphicFramePr>
              <p:cNvPr id="13" name="3D モデル 12" descr="ノート PC">
                <a:extLst>
                  <a:ext uri="{FF2B5EF4-FFF2-40B4-BE49-F238E27FC236}">
                    <a16:creationId xmlns:a16="http://schemas.microsoft.com/office/drawing/2014/main" id="{00AE1DC7-5712-40E7-97AD-480176C0E545}"/>
                  </a:ext>
                </a:extLst>
              </p:cNvPr>
              <p:cNvGraphicFramePr>
                <a:graphicFrameLocks noChangeAspect="1"/>
              </p:cNvGraphicFramePr>
              <p:nvPr/>
            </p:nvGraphicFramePr>
            <p:xfrm>
              <a:off x="1303031" y="4911201"/>
              <a:ext cx="1541616" cy="1398119"/>
            </p:xfrm>
            <a:graphic>
              <a:graphicData uri="http://schemas.microsoft.com/office/drawing/2017/model3d">
                <am3d:model3d r:embed="rId3">
                  <am3d:spPr>
                    <a:xfrm>
                      <a:off x="0" y="0"/>
                      <a:ext cx="1541616" cy="1398119"/>
                    </a:xfrm>
                    <a:prstGeom prst="rect">
                      <a:avLst/>
                    </a:prstGeom>
                    <a:effectLst>
                      <a:outerShdw blurRad="63500" sx="102000" sy="102000" algn="ctr" rotWithShape="0">
                        <a:prstClr val="black">
                          <a:alpha val="40000"/>
                        </a:prstClr>
                      </a:outerShdw>
                    </a:effectLst>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1255061" ay="-5542" az="-2116"/>
                    <am3d:postTrans dx="0" dy="0" dz="0"/>
                  </am3d:trans>
                  <am3d:raster rName="Office3DRenderer" rVer="16.0.8326">
                    <am3d:blip r:embed="rId4"/>
                  </am3d:raster>
                  <am3d:objViewport viewportSz="20305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モデル 12" descr="ノート PC">
                <a:extLst>
                  <a:ext uri="{FF2B5EF4-FFF2-40B4-BE49-F238E27FC236}">
                    <a16:creationId xmlns:a16="http://schemas.microsoft.com/office/drawing/2014/main" id="{00AE1DC7-5712-40E7-97AD-480176C0E545}"/>
                  </a:ext>
                </a:extLst>
              </p:cNvPr>
              <p:cNvPicPr>
                <a:picLocks noGrp="1" noRot="1" noChangeAspect="1" noMove="1" noResize="1" noEditPoints="1" noAdjustHandles="1" noChangeArrowheads="1" noChangeShapeType="1" noCrop="1"/>
              </p:cNvPicPr>
              <p:nvPr/>
            </p:nvPicPr>
            <p:blipFill>
              <a:blip r:embed="rId4"/>
              <a:stretch>
                <a:fillRect/>
              </a:stretch>
            </p:blipFill>
            <p:spPr>
              <a:xfrm>
                <a:off x="1303031" y="4911201"/>
                <a:ext cx="1541616" cy="1398119"/>
              </a:xfrm>
              <a:prstGeom prst="rect">
                <a:avLst/>
              </a:prstGeom>
              <a:effectLst>
                <a:outerShdw blurRad="63500" sx="102000" sy="102000" algn="ctr" rotWithShape="0">
                  <a:prstClr val="black">
                    <a:alpha val="40000"/>
                  </a:prstClr>
                </a:outerShdw>
              </a:effectLst>
            </p:spPr>
          </p:pic>
        </mc:Fallback>
      </mc:AlternateContent>
      <mc:AlternateContent xmlns:mc="http://schemas.openxmlformats.org/markup-compatibility/2006">
        <mc:Choice xmlns:am3d="http://schemas.microsoft.com/office/drawing/2017/model3d" Requires="am3d">
          <p:graphicFrame>
            <p:nvGraphicFramePr>
              <p:cNvPr id="14" name="3D モデル 13" descr="携帯電話">
                <a:extLst>
                  <a:ext uri="{FF2B5EF4-FFF2-40B4-BE49-F238E27FC236}">
                    <a16:creationId xmlns:a16="http://schemas.microsoft.com/office/drawing/2014/main" id="{63EE2C8F-2FF2-4EE4-85C1-C5ED507855F1}"/>
                  </a:ext>
                </a:extLst>
              </p:cNvPr>
              <p:cNvGraphicFramePr>
                <a:graphicFrameLocks noChangeAspect="1"/>
              </p:cNvGraphicFramePr>
              <p:nvPr/>
            </p:nvGraphicFramePr>
            <p:xfrm rot="18333024">
              <a:off x="5991318" y="4720873"/>
              <a:ext cx="530964" cy="1143302"/>
            </p:xfrm>
            <a:graphic>
              <a:graphicData uri="http://schemas.microsoft.com/office/drawing/2017/model3d">
                <am3d:model3d r:embed="rId5">
                  <am3d:spPr>
                    <a:xfrm rot="18333024">
                      <a:off x="0" y="0"/>
                      <a:ext cx="530964" cy="1143302"/>
                    </a:xfrm>
                    <a:prstGeom prst="rect">
                      <a:avLst/>
                    </a:prstGeom>
                    <a:effectLst>
                      <a:outerShdw blurRad="50800" dist="38100" dir="5400000" algn="t" rotWithShape="0">
                        <a:prstClr val="black">
                          <a:alpha val="40000"/>
                        </a:prstClr>
                      </a:outerShdw>
                    </a:effectLst>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20169" ay="1109309" az="-6404"/>
                    <am3d:postTrans dx="0" dy="0" dz="0"/>
                  </am3d:trans>
                  <am3d:raster rName="Office3DRenderer" rVer="16.0.8326">
                    <am3d:blip r:embed="rId6"/>
                  </am3d:raster>
                  <am3d:objViewport viewportSz="12724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モデル 13" descr="携帯電話">
                <a:extLst>
                  <a:ext uri="{FF2B5EF4-FFF2-40B4-BE49-F238E27FC236}">
                    <a16:creationId xmlns:a16="http://schemas.microsoft.com/office/drawing/2014/main" id="{63EE2C8F-2FF2-4EE4-85C1-C5ED507855F1}"/>
                  </a:ext>
                </a:extLst>
              </p:cNvPr>
              <p:cNvPicPr>
                <a:picLocks noGrp="1" noRot="1" noChangeAspect="1" noMove="1" noResize="1" noEditPoints="1" noAdjustHandles="1" noChangeArrowheads="1" noChangeShapeType="1" noCrop="1"/>
              </p:cNvPicPr>
              <p:nvPr/>
            </p:nvPicPr>
            <p:blipFill>
              <a:blip r:embed="rId6"/>
              <a:stretch>
                <a:fillRect/>
              </a:stretch>
            </p:blipFill>
            <p:spPr>
              <a:xfrm rot="18333024">
                <a:off x="5991318" y="4720873"/>
                <a:ext cx="530964" cy="1143302"/>
              </a:xfrm>
              <a:prstGeom prst="rect">
                <a:avLst/>
              </a:prstGeom>
              <a:effectLst>
                <a:outerShdw blurRad="50800" dist="38100" dir="5400000" algn="t" rotWithShape="0">
                  <a:prstClr val="black">
                    <a:alpha val="40000"/>
                  </a:prstClr>
                </a:outerShdw>
              </a:effectLst>
            </p:spPr>
          </p:pic>
        </mc:Fallback>
      </mc:AlternateContent>
      <p:grpSp>
        <p:nvGrpSpPr>
          <p:cNvPr id="15" name="グループ化 14">
            <a:extLst>
              <a:ext uri="{FF2B5EF4-FFF2-40B4-BE49-F238E27FC236}">
                <a16:creationId xmlns:a16="http://schemas.microsoft.com/office/drawing/2014/main" id="{79D504A4-A523-42BD-B725-A5693D97CD21}"/>
              </a:ext>
            </a:extLst>
          </p:cNvPr>
          <p:cNvGrpSpPr>
            <a:grpSpLocks noChangeAspect="1"/>
          </p:cNvGrpSpPr>
          <p:nvPr/>
        </p:nvGrpSpPr>
        <p:grpSpPr>
          <a:xfrm rot="1680076">
            <a:off x="2909837" y="5842062"/>
            <a:ext cx="1823410" cy="698685"/>
            <a:chOff x="6015848" y="3613144"/>
            <a:chExt cx="2260419" cy="866141"/>
          </a:xfrm>
        </p:grpSpPr>
        <mc:AlternateContent xmlns:mc="http://schemas.openxmlformats.org/markup-compatibility/2006">
          <mc:Choice xmlns:am3d="http://schemas.microsoft.com/office/drawing/2017/model3d" Requires="am3d">
            <p:graphicFrame>
              <p:nvGraphicFramePr>
                <p:cNvPr id="16" name="3D モデル 15" descr="閉じたカラビナ">
                  <a:extLst>
                    <a:ext uri="{FF2B5EF4-FFF2-40B4-BE49-F238E27FC236}">
                      <a16:creationId xmlns:a16="http://schemas.microsoft.com/office/drawing/2014/main" id="{D64337C3-71D0-4696-BAF6-A4AFC206CD0F}"/>
                    </a:ext>
                  </a:extLst>
                </p:cNvPr>
                <p:cNvGraphicFramePr>
                  <a:graphicFrameLocks noChangeAspect="1"/>
                </p:cNvGraphicFramePr>
                <p:nvPr/>
              </p:nvGraphicFramePr>
              <p:xfrm rot="5400000">
                <a:off x="7424849" y="3206355"/>
                <a:ext cx="444630" cy="1258207"/>
              </p:xfrm>
              <a:graphic>
                <a:graphicData uri="http://schemas.microsoft.com/office/drawing/2017/model3d">
                  <am3d:model3d r:embed="rId7">
                    <am3d:spPr>
                      <a:xfrm rot="7080076">
                        <a:off x="0" y="0"/>
                        <a:ext cx="444630" cy="1258207"/>
                      </a:xfrm>
                      <a:prstGeom prst="rect">
                        <a:avLst/>
                      </a:prstGeom>
                      <a:effectLst>
                        <a:outerShdw blurRad="50800" dist="38100" dir="16200000" rotWithShape="0">
                          <a:prstClr val="black">
                            <a:alpha val="40000"/>
                          </a:prstClr>
                        </a:outerShdw>
                      </a:effectLst>
                    </am3d:spPr>
                    <am3d:camera>
                      <am3d:pos x="0" y="0" z="52165218"/>
                      <am3d:up dx="0" dy="36000000" dz="0"/>
                      <am3d:lookAt x="0" y="0" z="0"/>
                      <am3d:perspective fov="2700000"/>
                    </am3d:camera>
                    <am3d:trans>
                      <am3d:meterPerModelUnit n="4633895" d="1000000"/>
                      <am3d:preTrans dx="705" dy="1406153" dz="5453"/>
                      <am3d:scale>
                        <am3d:sx n="1000000" d="1000000"/>
                        <am3d:sy n="1000000" d="1000000"/>
                        <am3d:sz n="1000000" d="1000000"/>
                      </am3d:scale>
                      <am3d:rot ax="-802929" ay="3200362" az="-648265"/>
                      <am3d:postTrans dx="0" dy="0" dz="0"/>
                    </am3d:trans>
                    <am3d:raster rName="Office3DRenderer" rVer="16.0.8326">
                      <am3d:blip r:embed="rId8"/>
                    </am3d:raster>
                    <am3d:objViewport viewportSz="1029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モデル 15" descr="閉じたカラビナ">
                  <a:extLst>
                    <a:ext uri="{FF2B5EF4-FFF2-40B4-BE49-F238E27FC236}">
                      <a16:creationId xmlns:a16="http://schemas.microsoft.com/office/drawing/2014/main" id="{D64337C3-71D0-4696-BAF6-A4AFC206CD0F}"/>
                    </a:ext>
                  </a:extLst>
                </p:cNvPr>
                <p:cNvPicPr>
                  <a:picLocks noGrp="1" noRot="1" noChangeAspect="1" noMove="1" noResize="1" noEditPoints="1" noAdjustHandles="1" noChangeArrowheads="1" noChangeShapeType="1" noCrop="1"/>
                </p:cNvPicPr>
                <p:nvPr/>
              </p:nvPicPr>
              <p:blipFill>
                <a:blip r:embed="rId8"/>
                <a:stretch>
                  <a:fillRect/>
                </a:stretch>
              </p:blipFill>
              <p:spPr>
                <a:xfrm rot="7080076">
                  <a:off x="4078933" y="5723600"/>
                  <a:ext cx="358667" cy="1014957"/>
                </a:xfrm>
                <a:prstGeom prst="rect">
                  <a:avLst/>
                </a:prstGeom>
                <a:effectLst>
                  <a:outerShdw blurRad="50800" dist="38100" dir="16200000" rotWithShape="0">
                    <a:prstClr val="black">
                      <a:alpha val="40000"/>
                    </a:prstClr>
                  </a:outerShdw>
                </a:effectLst>
              </p:spPr>
            </p:pic>
          </mc:Fallback>
        </mc:AlternateContent>
        <p:sp>
          <p:nvSpPr>
            <p:cNvPr id="17" name="円弧 16">
              <a:extLst>
                <a:ext uri="{FF2B5EF4-FFF2-40B4-BE49-F238E27FC236}">
                  <a16:creationId xmlns:a16="http://schemas.microsoft.com/office/drawing/2014/main" id="{F4B097D1-6AD1-4B4F-810F-BC3643AEA361}"/>
                </a:ext>
              </a:extLst>
            </p:cNvPr>
            <p:cNvSpPr/>
            <p:nvPr/>
          </p:nvSpPr>
          <p:spPr bwMode="auto">
            <a:xfrm rot="5714030">
              <a:off x="6912000" y="3672000"/>
              <a:ext cx="271671" cy="288032"/>
            </a:xfrm>
            <a:prstGeom prst="arc">
              <a:avLst>
                <a:gd name="adj1" fmla="val 16477855"/>
                <a:gd name="adj2" fmla="val 0"/>
              </a:avLst>
            </a:prstGeom>
            <a:noFill/>
            <a:ln w="317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pitchFamily="50" charset="-128"/>
              </a:endParaRPr>
            </a:p>
          </p:txBody>
        </p:sp>
        <p:sp>
          <p:nvSpPr>
            <p:cNvPr id="18" name="円弧 17">
              <a:extLst>
                <a:ext uri="{FF2B5EF4-FFF2-40B4-BE49-F238E27FC236}">
                  <a16:creationId xmlns:a16="http://schemas.microsoft.com/office/drawing/2014/main" id="{3C28B7B0-1CF5-4745-BCAE-35E0ED0D3D2C}"/>
                </a:ext>
              </a:extLst>
            </p:cNvPr>
            <p:cNvSpPr/>
            <p:nvPr/>
          </p:nvSpPr>
          <p:spPr bwMode="auto">
            <a:xfrm rot="17180499">
              <a:off x="6982511" y="3888000"/>
              <a:ext cx="198410" cy="69884"/>
            </a:xfrm>
            <a:prstGeom prst="arc">
              <a:avLst/>
            </a:prstGeom>
            <a:noFill/>
            <a:ln w="317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pitchFamily="50" charset="-128"/>
              </a:endParaRPr>
            </a:p>
          </p:txBody>
        </p:sp>
        <mc:AlternateContent xmlns:mc="http://schemas.openxmlformats.org/markup-compatibility/2006">
          <mc:Choice xmlns:am3d="http://schemas.microsoft.com/office/drawing/2017/model3d" Requires="am3d">
            <p:graphicFrame>
              <p:nvGraphicFramePr>
                <p:cNvPr id="19" name="3D モデル 18" descr="USB フラッシュ ドライブ">
                  <a:extLst>
                    <a:ext uri="{FF2B5EF4-FFF2-40B4-BE49-F238E27FC236}">
                      <a16:creationId xmlns:a16="http://schemas.microsoft.com/office/drawing/2014/main" id="{CD1D0F60-4E80-41E1-BCE9-7D8D6E99F725}"/>
                    </a:ext>
                  </a:extLst>
                </p:cNvPr>
                <p:cNvGraphicFramePr>
                  <a:graphicFrameLocks noChangeAspect="1"/>
                </p:cNvGraphicFramePr>
                <p:nvPr/>
              </p:nvGraphicFramePr>
              <p:xfrm rot="10222541">
                <a:off x="6015848" y="3857204"/>
                <a:ext cx="1178814" cy="622081"/>
              </p:xfrm>
              <a:graphic>
                <a:graphicData uri="http://schemas.microsoft.com/office/drawing/2017/model3d">
                  <am3d:model3d r:embed="rId9">
                    <am3d:spPr>
                      <a:xfrm rot="11902617">
                        <a:off x="0" y="0"/>
                        <a:ext cx="1178814" cy="622081"/>
                      </a:xfrm>
                      <a:prstGeom prst="rect">
                        <a:avLst/>
                      </a:prstGeom>
                      <a:effectLst>
                        <a:outerShdw blurRad="50800" dist="38100" dir="16200000" rotWithShape="0">
                          <a:prstClr val="black">
                            <a:alpha val="40000"/>
                          </a:prstClr>
                        </a:outerShdw>
                      </a:effectLst>
                    </am3d:spPr>
                    <am3d:camera>
                      <am3d:pos x="0" y="0" z="50125413"/>
                      <am3d:up dx="0" dy="36000000" dz="0"/>
                      <am3d:lookAt x="0" y="0" z="0"/>
                      <am3d:perspective fov="2700000"/>
                    </am3d:camera>
                    <am3d:trans>
                      <am3d:meterPerModelUnit n="6672894" d="1000000"/>
                      <am3d:preTrans dx="0" dy="-2593220" dz="0"/>
                      <am3d:scale>
                        <am3d:sx n="1000000" d="1000000"/>
                        <am3d:sy n="1000000" d="1000000"/>
                        <am3d:sz n="1000000" d="1000000"/>
                      </am3d:scale>
                      <am3d:rot ax="-4396797" ay="2088656" az="-3734715"/>
                      <am3d:postTrans dx="0" dy="0" dz="0"/>
                    </am3d:trans>
                    <am3d:raster rName="Office3DRenderer" rVer="16.0.8326">
                      <am3d:blip r:embed="rId10"/>
                    </am3d:raster>
                    <am3d:objViewport viewportSz="9827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モデル 18" descr="USB フラッシュ ドライブ">
                  <a:extLst>
                    <a:ext uri="{FF2B5EF4-FFF2-40B4-BE49-F238E27FC236}">
                      <a16:creationId xmlns:a16="http://schemas.microsoft.com/office/drawing/2014/main" id="{CD1D0F60-4E80-41E1-BCE9-7D8D6E99F725}"/>
                    </a:ext>
                  </a:extLst>
                </p:cNvPr>
                <p:cNvPicPr>
                  <a:picLocks noGrp="1" noRot="1" noChangeAspect="1" noMove="1" noResize="1" noEditPoints="1" noAdjustHandles="1" noChangeArrowheads="1" noChangeShapeType="1" noCrop="1"/>
                </p:cNvPicPr>
                <p:nvPr/>
              </p:nvPicPr>
              <p:blipFill>
                <a:blip r:embed="rId10"/>
                <a:stretch>
                  <a:fillRect/>
                </a:stretch>
              </p:blipFill>
              <p:spPr>
                <a:xfrm rot="11902617">
                  <a:off x="2914690" y="5822598"/>
                  <a:ext cx="950913" cy="501811"/>
                </a:xfrm>
                <a:prstGeom prst="rect">
                  <a:avLst/>
                </a:prstGeom>
                <a:effectLst>
                  <a:outerShdw blurRad="50800" dist="38100" dir="16200000" rotWithShape="0">
                    <a:prstClr val="black">
                      <a:alpha val="40000"/>
                    </a:prstClr>
                  </a:outerShdw>
                </a:effectLst>
              </p:spPr>
            </p:pic>
          </mc:Fallback>
        </mc:AlternateContent>
      </p:grpSp>
      <p:sp>
        <p:nvSpPr>
          <p:cNvPr id="20" name="吹き出し: 角を丸めた四角形 19">
            <a:extLst>
              <a:ext uri="{FF2B5EF4-FFF2-40B4-BE49-F238E27FC236}">
                <a16:creationId xmlns:a16="http://schemas.microsoft.com/office/drawing/2014/main" id="{2CA192E2-1A4D-49A9-8BB6-80AAD541825E}"/>
              </a:ext>
            </a:extLst>
          </p:cNvPr>
          <p:cNvSpPr/>
          <p:nvPr/>
        </p:nvSpPr>
        <p:spPr bwMode="auto">
          <a:xfrm>
            <a:off x="1188703" y="4365192"/>
            <a:ext cx="2160000" cy="648000"/>
          </a:xfrm>
          <a:prstGeom prst="wedgeRoundRectCallout">
            <a:avLst>
              <a:gd name="adj1" fmla="val 8358"/>
              <a:gd name="adj2" fmla="val 91286"/>
              <a:gd name="adj3" fmla="val 16667"/>
            </a:avLst>
          </a:prstGeom>
          <a:solidFill>
            <a:srgbClr val="ED656B"/>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1" hangingPunct="1">
              <a:spcBef>
                <a:spcPct val="20000"/>
              </a:spcBef>
              <a:buClr>
                <a:schemeClr val="tx1"/>
              </a:buClr>
            </a:pPr>
            <a:r>
              <a:rPr lang="ja-JP" altLang="en-US" sz="1600" b="1" dirty="0">
                <a:solidFill>
                  <a:schemeClr val="bg1"/>
                </a:solidFill>
                <a:latin typeface="Meiryo UI" panose="020B0604030504040204" pitchFamily="50" charset="-128"/>
                <a:ea typeface="Meiryo UI" panose="020B0604030504040204" pitchFamily="50" charset="-128"/>
              </a:rPr>
              <a:t>パスワードや暗号化で</a:t>
            </a:r>
            <a:br>
              <a:rPr lang="en-US" altLang="ja-JP" sz="1600" b="1" dirty="0">
                <a:solidFill>
                  <a:schemeClr val="bg1"/>
                </a:solidFill>
                <a:latin typeface="Meiryo UI" panose="020B0604030504040204" pitchFamily="50" charset="-128"/>
                <a:ea typeface="Meiryo UI" panose="020B0604030504040204" pitchFamily="50" charset="-128"/>
              </a:rPr>
            </a:br>
            <a:r>
              <a:rPr lang="ja-JP" altLang="en-US" sz="1600" b="1" dirty="0">
                <a:solidFill>
                  <a:schemeClr val="bg1"/>
                </a:solidFill>
                <a:latin typeface="Meiryo UI" panose="020B0604030504040204" pitchFamily="50" charset="-128"/>
                <a:ea typeface="Meiryo UI" panose="020B0604030504040204" pitchFamily="50" charset="-128"/>
              </a:rPr>
              <a:t>鍵を掛ける</a:t>
            </a:r>
            <a:r>
              <a:rPr lang="en-US" altLang="ja-JP" sz="1600" b="1" dirty="0">
                <a:solidFill>
                  <a:schemeClr val="bg1"/>
                </a:solidFill>
                <a:latin typeface="Meiryo UI" panose="020B0604030504040204" pitchFamily="50" charset="-128"/>
                <a:ea typeface="Meiryo UI" panose="020B0604030504040204" pitchFamily="50" charset="-128"/>
              </a:rPr>
              <a:t>!!</a:t>
            </a:r>
          </a:p>
        </p:txBody>
      </p:sp>
      <mc:AlternateContent xmlns:mc="http://schemas.openxmlformats.org/markup-compatibility/2006">
        <mc:Choice xmlns:am3d="http://schemas.microsoft.com/office/drawing/2017/model3d" Requires="am3d">
          <p:graphicFrame>
            <p:nvGraphicFramePr>
              <p:cNvPr id="25" name="3D モデル 24" descr="キャスター付きスーツケース">
                <a:extLst>
                  <a:ext uri="{FF2B5EF4-FFF2-40B4-BE49-F238E27FC236}">
                    <a16:creationId xmlns:a16="http://schemas.microsoft.com/office/drawing/2014/main" id="{FDCAB339-072E-452D-9406-95B0F478F3F1}"/>
                  </a:ext>
                </a:extLst>
              </p:cNvPr>
              <p:cNvGraphicFramePr>
                <a:graphicFrameLocks noChangeAspect="1"/>
              </p:cNvGraphicFramePr>
              <p:nvPr/>
            </p:nvGraphicFramePr>
            <p:xfrm>
              <a:off x="7070153" y="4889897"/>
              <a:ext cx="717870" cy="1419423"/>
            </p:xfrm>
            <a:graphic>
              <a:graphicData uri="http://schemas.microsoft.com/office/drawing/2017/model3d">
                <am3d:model3d r:embed="rId11">
                  <am3d:spPr>
                    <a:xfrm>
                      <a:off x="0" y="0"/>
                      <a:ext cx="717870" cy="1419423"/>
                    </a:xfrm>
                    <a:prstGeom prst="rect">
                      <a:avLst/>
                    </a:prstGeom>
                  </am3d:spPr>
                  <am3d:camera>
                    <am3d:pos x="0" y="0" z="54315711"/>
                    <am3d:up dx="0" dy="36000000" dz="0"/>
                    <am3d:lookAt x="0" y="0" z="0"/>
                    <am3d:perspective fov="2700000"/>
                  </am3d:camera>
                  <am3d:trans>
                    <am3d:meterPerModelUnit n="555219" d="1000000"/>
                    <am3d:preTrans dx="0" dy="-18000000" dz="-23702"/>
                    <am3d:scale>
                      <am3d:sx n="1000000" d="1000000"/>
                      <am3d:sy n="1000000" d="1000000"/>
                      <am3d:sz n="1000000" d="1000000"/>
                    </am3d:scale>
                    <am3d:rot ax="1311469" ay="-2489915" az="-893090"/>
                    <am3d:postTrans dx="0" dy="0" dz="0"/>
                  </am3d:trans>
                  <am3d:raster rName="Office3DRenderer" rVer="16.0.8326">
                    <am3d:blip r:embed="rId12"/>
                  </am3d:raster>
                  <am3d:objViewport viewportSz="14683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モデル 24" descr="キャスター付きスーツケース">
                <a:extLst>
                  <a:ext uri="{FF2B5EF4-FFF2-40B4-BE49-F238E27FC236}">
                    <a16:creationId xmlns:a16="http://schemas.microsoft.com/office/drawing/2014/main" id="{FDCAB339-072E-452D-9406-95B0F478F3F1}"/>
                  </a:ext>
                </a:extLst>
              </p:cNvPr>
              <p:cNvPicPr>
                <a:picLocks noGrp="1" noRot="1" noChangeAspect="1" noMove="1" noResize="1" noEditPoints="1" noAdjustHandles="1" noChangeArrowheads="1" noChangeShapeType="1" noCrop="1"/>
              </p:cNvPicPr>
              <p:nvPr/>
            </p:nvPicPr>
            <p:blipFill>
              <a:blip r:embed="rId12"/>
              <a:stretch>
                <a:fillRect/>
              </a:stretch>
            </p:blipFill>
            <p:spPr>
              <a:xfrm>
                <a:off x="7070153" y="4889897"/>
                <a:ext cx="717870" cy="1419423"/>
              </a:xfrm>
              <a:prstGeom prst="rect">
                <a:avLst/>
              </a:prstGeom>
            </p:spPr>
          </p:pic>
        </mc:Fallback>
      </mc:AlternateContent>
      <p:sp>
        <p:nvSpPr>
          <p:cNvPr id="22" name="吹き出し: 角を丸めた四角形 21">
            <a:extLst>
              <a:ext uri="{FF2B5EF4-FFF2-40B4-BE49-F238E27FC236}">
                <a16:creationId xmlns:a16="http://schemas.microsoft.com/office/drawing/2014/main" id="{D5764364-B1EA-47A0-866D-2236C642BA84}"/>
              </a:ext>
            </a:extLst>
          </p:cNvPr>
          <p:cNvSpPr/>
          <p:nvPr/>
        </p:nvSpPr>
        <p:spPr bwMode="auto">
          <a:xfrm>
            <a:off x="4601075" y="5883094"/>
            <a:ext cx="2196000" cy="648000"/>
          </a:xfrm>
          <a:prstGeom prst="wedgeRoundRectCallout">
            <a:avLst>
              <a:gd name="adj1" fmla="val -60351"/>
              <a:gd name="adj2" fmla="val 10562"/>
              <a:gd name="adj3" fmla="val 16667"/>
            </a:avLst>
          </a:prstGeom>
          <a:solidFill>
            <a:srgbClr val="ED656B"/>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1" hangingPunct="1">
              <a:spcBef>
                <a:spcPct val="20000"/>
              </a:spcBef>
              <a:buClr>
                <a:schemeClr val="tx1"/>
              </a:buClr>
            </a:pPr>
            <a:r>
              <a:rPr lang="ja-JP" altLang="en-US" sz="1600" b="1" dirty="0">
                <a:solidFill>
                  <a:schemeClr val="bg1"/>
                </a:solidFill>
                <a:latin typeface="Meiryo UI" panose="020B0604030504040204" pitchFamily="50" charset="-128"/>
                <a:ea typeface="Meiryo UI" panose="020B0604030504040204" pitchFamily="50" charset="-128"/>
              </a:rPr>
              <a:t>暗号化して鍵を掛ける</a:t>
            </a:r>
            <a:r>
              <a:rPr lang="en-US" altLang="ja-JP" sz="1600" b="1" dirty="0">
                <a:solidFill>
                  <a:schemeClr val="bg1"/>
                </a:solidFill>
                <a:latin typeface="Meiryo UI" panose="020B0604030504040204" pitchFamily="50" charset="-128"/>
                <a:ea typeface="Meiryo UI" panose="020B0604030504040204" pitchFamily="50" charset="-128"/>
              </a:rPr>
              <a:t>!!</a:t>
            </a:r>
            <a:r>
              <a:rPr lang="ja-JP" altLang="en-US" sz="1600" b="1" dirty="0">
                <a:solidFill>
                  <a:schemeClr val="bg1"/>
                </a:solidFill>
                <a:latin typeface="Meiryo UI" panose="020B0604030504040204" pitchFamily="50" charset="-128"/>
                <a:ea typeface="Meiryo UI" panose="020B0604030504040204" pitchFamily="50" charset="-128"/>
              </a:rPr>
              <a:t>タグをつけて紛失を防ぐ</a:t>
            </a:r>
            <a:r>
              <a:rPr lang="en-US" altLang="ja-JP" sz="1600" b="1" dirty="0">
                <a:solidFill>
                  <a:schemeClr val="bg1"/>
                </a:solidFill>
                <a:latin typeface="Meiryo UI" panose="020B0604030504040204" pitchFamily="50" charset="-128"/>
                <a:ea typeface="Meiryo UI" panose="020B0604030504040204" pitchFamily="50" charset="-128"/>
              </a:rPr>
              <a:t>!!</a:t>
            </a:r>
          </a:p>
        </p:txBody>
      </p:sp>
      <p:sp>
        <p:nvSpPr>
          <p:cNvPr id="2" name="吹き出し: 円形 1">
            <a:extLst>
              <a:ext uri="{FF2B5EF4-FFF2-40B4-BE49-F238E27FC236}">
                <a16:creationId xmlns:a16="http://schemas.microsoft.com/office/drawing/2014/main" id="{9C8AD999-1610-4A5A-9D04-F069FEC56970}"/>
              </a:ext>
            </a:extLst>
          </p:cNvPr>
          <p:cNvSpPr/>
          <p:nvPr/>
        </p:nvSpPr>
        <p:spPr bwMode="auto">
          <a:xfrm>
            <a:off x="4644173" y="4191999"/>
            <a:ext cx="3529305" cy="576064"/>
          </a:xfrm>
          <a:prstGeom prst="wedgeEllipseCallout">
            <a:avLst>
              <a:gd name="adj1" fmla="val 28387"/>
              <a:gd name="adj2" fmla="val 8564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r>
              <a:rPr lang="ja-JP" altLang="en-US" sz="2000" b="1" dirty="0">
                <a:latin typeface="Meiryo UI" panose="020B0604030504040204" pitchFamily="50" charset="-128"/>
                <a:ea typeface="Meiryo UI" panose="020B0604030504040204" pitchFamily="50" charset="-128"/>
              </a:rPr>
              <a:t>持ち出す時の対策</a:t>
            </a:r>
            <a:endParaRPr lang="en-US" altLang="ja-JP" sz="2000" dirty="0">
              <a:latin typeface="Meiryo UI" panose="020B0604030504040204" pitchFamily="50" charset="-128"/>
              <a:ea typeface="Meiryo UI"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Arial" charset="0"/>
              <a:ea typeface="ＭＳ Ｐゴシック" pitchFamily="50" charset="-128"/>
            </a:endParaRPr>
          </a:p>
        </p:txBody>
      </p:sp>
      <p:sp>
        <p:nvSpPr>
          <p:cNvPr id="21" name="吹き出し: 角を丸めた四角形 20">
            <a:extLst>
              <a:ext uri="{FF2B5EF4-FFF2-40B4-BE49-F238E27FC236}">
                <a16:creationId xmlns:a16="http://schemas.microsoft.com/office/drawing/2014/main" id="{1EE59660-2A5D-46F8-9D2C-7E47B05FD4BE}"/>
              </a:ext>
            </a:extLst>
          </p:cNvPr>
          <p:cNvSpPr/>
          <p:nvPr/>
        </p:nvSpPr>
        <p:spPr bwMode="auto">
          <a:xfrm>
            <a:off x="3930135" y="4960961"/>
            <a:ext cx="1800000" cy="648000"/>
          </a:xfrm>
          <a:prstGeom prst="wedgeRoundRectCallout">
            <a:avLst>
              <a:gd name="adj1" fmla="val 60796"/>
              <a:gd name="adj2" fmla="val 9031"/>
              <a:gd name="adj3" fmla="val 16667"/>
            </a:avLst>
          </a:prstGeom>
          <a:solidFill>
            <a:srgbClr val="ED656B"/>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1" hangingPunct="1">
              <a:spcBef>
                <a:spcPct val="20000"/>
              </a:spcBef>
              <a:buClr>
                <a:schemeClr val="tx1"/>
              </a:buClr>
            </a:pPr>
            <a:r>
              <a:rPr lang="ja-JP" altLang="en-US" sz="1600" b="1" dirty="0">
                <a:solidFill>
                  <a:schemeClr val="bg1"/>
                </a:solidFill>
                <a:latin typeface="Meiryo UI" panose="020B0604030504040204" pitchFamily="50" charset="-128"/>
                <a:ea typeface="Meiryo UI" panose="020B0604030504040204" pitchFamily="50" charset="-128"/>
              </a:rPr>
              <a:t>セキュリティロックを掛ける</a:t>
            </a:r>
            <a:r>
              <a:rPr lang="en-US" altLang="ja-JP" sz="1600" b="1" dirty="0">
                <a:solidFill>
                  <a:schemeClr val="bg1"/>
                </a:solidFill>
                <a:latin typeface="Meiryo UI" panose="020B0604030504040204" pitchFamily="50" charset="-128"/>
                <a:ea typeface="Meiryo UI" panose="020B0604030504040204" pitchFamily="50" charset="-128"/>
              </a:rPr>
              <a:t>!!</a:t>
            </a:r>
            <a:endParaRPr lang="ja-JP" altLang="en-US" sz="1600" dirty="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0B78EDD3-438E-4A6C-B3F1-35DDAE913DE2}"/>
              </a:ext>
            </a:extLst>
          </p:cNvPr>
          <p:cNvSpPr txBox="1"/>
          <p:nvPr/>
        </p:nvSpPr>
        <p:spPr>
          <a:xfrm>
            <a:off x="1619672" y="5301302"/>
            <a:ext cx="964204" cy="338554"/>
          </a:xfrm>
          <a:prstGeom prst="rect">
            <a:avLst/>
          </a:prstGeom>
          <a:noFill/>
        </p:spPr>
        <p:txBody>
          <a:bodyPr wrap="square" rtlCol="0">
            <a:spAutoFit/>
          </a:bodyPr>
          <a:lstStyle/>
          <a:p>
            <a:r>
              <a:rPr kumimoji="1" lang="ja-JP" altLang="en-US" sz="16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ノート</a:t>
            </a:r>
            <a:r>
              <a:rPr kumimoji="1" lang="en-US" altLang="ja-JP" sz="16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PC</a:t>
            </a:r>
            <a:endParaRPr kumimoji="1" lang="ja-JP" altLang="en-US" sz="16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7B4C6AA7-54DB-48E3-918C-4FAB6A1F254B}"/>
              </a:ext>
            </a:extLst>
          </p:cNvPr>
          <p:cNvSpPr txBox="1"/>
          <p:nvPr/>
        </p:nvSpPr>
        <p:spPr>
          <a:xfrm>
            <a:off x="3048120" y="5935299"/>
            <a:ext cx="1212647" cy="338554"/>
          </a:xfrm>
          <a:prstGeom prst="rect">
            <a:avLst/>
          </a:prstGeom>
          <a:noFill/>
        </p:spPr>
        <p:txBody>
          <a:bodyPr wrap="square" rtlCol="0">
            <a:spAutoFit/>
          </a:bodyPr>
          <a:lstStyle/>
          <a:p>
            <a:r>
              <a:rPr lang="en-US" altLang="ja-JP" sz="16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USB</a:t>
            </a:r>
            <a:r>
              <a:rPr lang="ja-JP" altLang="en-US" sz="16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メモリ</a:t>
            </a:r>
            <a:endParaRPr kumimoji="1" lang="ja-JP" altLang="en-US" sz="16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1B6A3456-0259-4980-9387-54B1A3294E4A}"/>
              </a:ext>
            </a:extLst>
          </p:cNvPr>
          <p:cNvSpPr txBox="1"/>
          <p:nvPr/>
        </p:nvSpPr>
        <p:spPr>
          <a:xfrm>
            <a:off x="5951641" y="5132025"/>
            <a:ext cx="1212647" cy="338554"/>
          </a:xfrm>
          <a:prstGeom prst="rect">
            <a:avLst/>
          </a:prstGeom>
          <a:noFill/>
        </p:spPr>
        <p:txBody>
          <a:bodyPr wrap="square" rtlCol="0">
            <a:spAutoFit/>
          </a:bodyPr>
          <a:lstStyle/>
          <a:p>
            <a:r>
              <a:rPr lang="ja-JP" altLang="en-US" sz="16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スマホ</a:t>
            </a:r>
            <a:endParaRPr kumimoji="1" lang="ja-JP" altLang="en-US" sz="16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タイトル 1">
            <a:extLst>
              <a:ext uri="{FF2B5EF4-FFF2-40B4-BE49-F238E27FC236}">
                <a16:creationId xmlns:a16="http://schemas.microsoft.com/office/drawing/2014/main" id="{9EEB422D-AC07-44C4-9D4F-EED552286EC9}"/>
              </a:ext>
            </a:extLst>
          </p:cNvPr>
          <p:cNvSpPr>
            <a:spLocks noGrp="1" noChangeArrowheads="1"/>
          </p:cNvSpPr>
          <p:nvPr>
            <p:ph type="title"/>
          </p:nvPr>
        </p:nvSpPr>
        <p:spPr>
          <a:xfrm>
            <a:off x="395536" y="260350"/>
            <a:ext cx="7560642" cy="993775"/>
          </a:xfrm>
        </p:spPr>
        <p:txBody>
          <a:bodyPr/>
          <a:lstStyle/>
          <a:p>
            <a:r>
              <a:rPr lang="ja-JP" altLang="en-US" b="1" dirty="0">
                <a:latin typeface="メイリオ" panose="020B0604030504040204" pitchFamily="50" charset="-128"/>
                <a:ea typeface="メイリオ" panose="020B0604030504040204" pitchFamily="50" charset="-128"/>
              </a:rPr>
              <a:t>持ち出す時のポイント</a:t>
            </a:r>
          </a:p>
        </p:txBody>
      </p:sp>
      <p:sp>
        <p:nvSpPr>
          <p:cNvPr id="155651" name="コンテンツ プレースホルダー 2">
            <a:extLst>
              <a:ext uri="{FF2B5EF4-FFF2-40B4-BE49-F238E27FC236}">
                <a16:creationId xmlns:a16="http://schemas.microsoft.com/office/drawing/2014/main" id="{A0755077-94AC-48B0-BCA4-C5CECA9E78BD}"/>
              </a:ext>
            </a:extLst>
          </p:cNvPr>
          <p:cNvSpPr>
            <a:spLocks noGrp="1" noChangeArrowheads="1"/>
          </p:cNvSpPr>
          <p:nvPr>
            <p:ph idx="1"/>
          </p:nvPr>
        </p:nvSpPr>
        <p:spPr>
          <a:xfrm>
            <a:off x="498474" y="1412875"/>
            <a:ext cx="8538022" cy="4924425"/>
          </a:xfrm>
        </p:spPr>
        <p:txBody>
          <a:bodyPr/>
          <a:lstStyle/>
          <a:p>
            <a:pPr>
              <a:lnSpc>
                <a:spcPts val="2800"/>
              </a:lnSpc>
              <a:spcBef>
                <a:spcPts val="1200"/>
              </a:spcBef>
              <a:buFont typeface="Wingdings" panose="05000000000000000000" pitchFamily="2" charset="2"/>
              <a:buChar char="ü"/>
            </a:pPr>
            <a:r>
              <a:rPr lang="ja-JP" altLang="en-US" sz="2400" dirty="0">
                <a:latin typeface="メイリオ" panose="020B0604030504040204" pitchFamily="50" charset="-128"/>
              </a:rPr>
              <a:t>必要な情報以外は</a:t>
            </a:r>
            <a:r>
              <a:rPr lang="ja-JP" altLang="ja-JP" sz="2400" dirty="0">
                <a:latin typeface="メイリオ" panose="020B0604030504040204" pitchFamily="50" charset="-128"/>
              </a:rPr>
              <a:t>持ち出</a:t>
            </a:r>
            <a:r>
              <a:rPr lang="ja-JP" altLang="en-US" sz="2400" dirty="0">
                <a:latin typeface="メイリオ" panose="020B0604030504040204" pitchFamily="50" charset="-128"/>
              </a:rPr>
              <a:t>さない</a:t>
            </a:r>
            <a:endParaRPr lang="ja-JP" altLang="ja-JP" sz="2400" dirty="0">
              <a:latin typeface="メイリオ" panose="020B0604030504040204" pitchFamily="50" charset="-128"/>
            </a:endParaRPr>
          </a:p>
          <a:p>
            <a:pPr>
              <a:lnSpc>
                <a:spcPts val="2800"/>
              </a:lnSpc>
              <a:spcBef>
                <a:spcPts val="1200"/>
              </a:spcBef>
              <a:buFont typeface="Wingdings" panose="05000000000000000000" pitchFamily="2" charset="2"/>
              <a:buChar char="ü"/>
            </a:pPr>
            <a:r>
              <a:rPr lang="ja-JP" altLang="en-US" sz="2400" dirty="0">
                <a:latin typeface="メイリオ" panose="020B0604030504040204" pitchFamily="50" charset="-128"/>
              </a:rPr>
              <a:t>上長</a:t>
            </a:r>
            <a:r>
              <a:rPr lang="ja-JP" altLang="ja-JP" sz="2400" dirty="0">
                <a:latin typeface="メイリオ" panose="020B0604030504040204" pitchFamily="50" charset="-128"/>
              </a:rPr>
              <a:t>の許可を得</a:t>
            </a:r>
            <a:r>
              <a:rPr lang="ja-JP" altLang="en-US" sz="2400" dirty="0">
                <a:latin typeface="メイリオ" panose="020B0604030504040204" pitchFamily="50" charset="-128"/>
              </a:rPr>
              <a:t>る</a:t>
            </a:r>
            <a:r>
              <a:rPr lang="ja-JP" altLang="ja-JP" sz="2400" dirty="0">
                <a:latin typeface="メイリオ" panose="020B0604030504040204" pitchFamily="50" charset="-128"/>
              </a:rPr>
              <a:t>、記録</a:t>
            </a:r>
            <a:r>
              <a:rPr lang="ja-JP" altLang="en-US" sz="2400" dirty="0">
                <a:latin typeface="メイリオ" panose="020B0604030504040204" pitchFamily="50" charset="-128"/>
              </a:rPr>
              <a:t>を残すなど無断で持ち出さない</a:t>
            </a:r>
            <a:endParaRPr lang="ja-JP" altLang="ja-JP" sz="2400" dirty="0">
              <a:latin typeface="メイリオ" panose="020B0604030504040204" pitchFamily="50" charset="-128"/>
            </a:endParaRPr>
          </a:p>
          <a:p>
            <a:pPr>
              <a:lnSpc>
                <a:spcPts val="2800"/>
              </a:lnSpc>
              <a:spcBef>
                <a:spcPts val="1200"/>
              </a:spcBef>
              <a:buFont typeface="Wingdings" panose="05000000000000000000" pitchFamily="2" charset="2"/>
              <a:buChar char="ü"/>
            </a:pPr>
            <a:r>
              <a:rPr lang="ja-JP" altLang="en-US" sz="2400" dirty="0">
                <a:latin typeface="メイリオ" panose="020B0604030504040204" pitchFamily="50" charset="-128"/>
              </a:rPr>
              <a:t>機種や媒体</a:t>
            </a:r>
            <a:r>
              <a:rPr lang="ja-JP" altLang="ja-JP" sz="2400" dirty="0">
                <a:latin typeface="メイリオ" panose="020B0604030504040204" pitchFamily="50" charset="-128"/>
              </a:rPr>
              <a:t>に</a:t>
            </a:r>
            <a:r>
              <a:rPr lang="ja-JP" altLang="en-US" sz="2400" dirty="0">
                <a:latin typeface="メイリオ" panose="020B0604030504040204" pitchFamily="50" charset="-128"/>
              </a:rPr>
              <a:t>応じて、</a:t>
            </a:r>
            <a:r>
              <a:rPr lang="ja-JP" altLang="ja-JP" sz="2400" dirty="0">
                <a:latin typeface="メイリオ" panose="020B0604030504040204" pitchFamily="50" charset="-128"/>
              </a:rPr>
              <a:t>暗号化やロック、リモート操作</a:t>
            </a:r>
            <a:r>
              <a:rPr lang="ja-JP" altLang="en-US" sz="2400" dirty="0">
                <a:latin typeface="メイリオ" panose="020B0604030504040204" pitchFamily="50" charset="-128"/>
              </a:rPr>
              <a:t>など</a:t>
            </a:r>
            <a:r>
              <a:rPr lang="ja-JP" altLang="ja-JP" sz="2400" dirty="0">
                <a:latin typeface="メイリオ" panose="020B0604030504040204" pitchFamily="50" charset="-128"/>
              </a:rPr>
              <a:t>の対策</a:t>
            </a:r>
            <a:r>
              <a:rPr lang="ja-JP" altLang="en-US" sz="2400" dirty="0">
                <a:latin typeface="メイリオ" panose="020B0604030504040204" pitchFamily="50" charset="-128"/>
              </a:rPr>
              <a:t>をする</a:t>
            </a:r>
            <a:endParaRPr lang="ja-JP" altLang="ja-JP" sz="2400" dirty="0">
              <a:latin typeface="メイリオ" panose="020B0604030504040204" pitchFamily="50" charset="-128"/>
            </a:endParaRPr>
          </a:p>
          <a:p>
            <a:pPr>
              <a:lnSpc>
                <a:spcPts val="2800"/>
              </a:lnSpc>
              <a:spcBef>
                <a:spcPts val="1200"/>
              </a:spcBef>
              <a:buFont typeface="Wingdings" panose="05000000000000000000" pitchFamily="2" charset="2"/>
              <a:buChar char="ü"/>
            </a:pPr>
            <a:r>
              <a:rPr lang="ja-JP" altLang="en-US" sz="2400" dirty="0">
                <a:latin typeface="メイリオ" panose="020B0604030504040204" pitchFamily="50" charset="-128"/>
              </a:rPr>
              <a:t>電車、ロビー、飲食店など不特定多数の人がいる</a:t>
            </a:r>
            <a:r>
              <a:rPr lang="ja-JP" altLang="ja-JP" sz="2400" dirty="0">
                <a:latin typeface="メイリオ" panose="020B0604030504040204" pitchFamily="50" charset="-128"/>
              </a:rPr>
              <a:t>場所</a:t>
            </a:r>
            <a:r>
              <a:rPr lang="ja-JP" altLang="en-US" sz="2400" dirty="0">
                <a:latin typeface="メイリオ" panose="020B0604030504040204" pitchFamily="50" charset="-128"/>
              </a:rPr>
              <a:t>では重要情報を画面に表示しない</a:t>
            </a:r>
            <a:endParaRPr lang="ja-JP" altLang="ja-JP" sz="2400" dirty="0">
              <a:latin typeface="メイリオ" panose="020B0604030504040204" pitchFamily="50" charset="-128"/>
            </a:endParaRPr>
          </a:p>
          <a:p>
            <a:pPr>
              <a:lnSpc>
                <a:spcPts val="2800"/>
              </a:lnSpc>
              <a:spcBef>
                <a:spcPts val="1200"/>
              </a:spcBef>
              <a:buFont typeface="Wingdings" panose="05000000000000000000" pitchFamily="2" charset="2"/>
              <a:buChar char="ü"/>
            </a:pPr>
            <a:r>
              <a:rPr lang="ja-JP" altLang="ja-JP" sz="2400" dirty="0">
                <a:latin typeface="メイリオ" panose="020B0604030504040204" pitchFamily="50" charset="-128"/>
              </a:rPr>
              <a:t>書類</a:t>
            </a:r>
            <a:r>
              <a:rPr lang="ja-JP" altLang="en-US" sz="2400" dirty="0">
                <a:latin typeface="メイリオ" panose="020B0604030504040204" pitchFamily="50" charset="-128"/>
              </a:rPr>
              <a:t>や媒体</a:t>
            </a:r>
            <a:r>
              <a:rPr lang="ja-JP" altLang="ja-JP" sz="2400" dirty="0">
                <a:latin typeface="メイリオ" panose="020B0604030504040204" pitchFamily="50" charset="-128"/>
              </a:rPr>
              <a:t>は</a:t>
            </a:r>
            <a:r>
              <a:rPr lang="ja-JP" altLang="en-US" sz="2400" dirty="0">
                <a:latin typeface="メイリオ" panose="020B0604030504040204" pitchFamily="50" charset="-128"/>
              </a:rPr>
              <a:t>、</a:t>
            </a:r>
            <a:r>
              <a:rPr lang="ja-JP" altLang="ja-JP" sz="2400" dirty="0">
                <a:latin typeface="メイリオ" panose="020B0604030504040204" pitchFamily="50" charset="-128"/>
              </a:rPr>
              <a:t>カバン</a:t>
            </a:r>
            <a:r>
              <a:rPr lang="ja-JP" altLang="en-US" sz="2400" dirty="0">
                <a:latin typeface="メイリオ" panose="020B0604030504040204" pitchFamily="50" charset="-128"/>
              </a:rPr>
              <a:t>など</a:t>
            </a:r>
            <a:r>
              <a:rPr lang="ja-JP" altLang="ja-JP" sz="2400" dirty="0">
                <a:latin typeface="メイリオ" panose="020B0604030504040204" pitchFamily="50" charset="-128"/>
              </a:rPr>
              <a:t>に入れ</a:t>
            </a:r>
            <a:r>
              <a:rPr lang="ja-JP" altLang="en-US" sz="2400" dirty="0">
                <a:latin typeface="メイリオ" panose="020B0604030504040204" pitchFamily="50" charset="-128"/>
              </a:rPr>
              <a:t>目の届く範囲に置き、</a:t>
            </a:r>
            <a:br>
              <a:rPr lang="en-US" altLang="ja-JP" sz="2400" dirty="0"/>
            </a:br>
            <a:r>
              <a:rPr lang="ja-JP" altLang="ja-JP" sz="2400" dirty="0">
                <a:latin typeface="メイリオ" panose="020B0604030504040204" pitchFamily="50" charset="-128"/>
              </a:rPr>
              <a:t>電車の網棚</a:t>
            </a:r>
            <a:r>
              <a:rPr lang="ja-JP" altLang="en-US" sz="2400" dirty="0">
                <a:latin typeface="メイリオ" panose="020B0604030504040204" pitchFamily="50" charset="-128"/>
              </a:rPr>
              <a:t>や車中などに</a:t>
            </a:r>
            <a:r>
              <a:rPr lang="ja-JP" altLang="ja-JP" sz="2400" dirty="0">
                <a:latin typeface="メイリオ" panose="020B0604030504040204" pitchFamily="50" charset="-128"/>
              </a:rPr>
              <a:t>放置しない</a:t>
            </a:r>
          </a:p>
          <a:p>
            <a:pPr>
              <a:lnSpc>
                <a:spcPts val="2800"/>
              </a:lnSpc>
              <a:spcBef>
                <a:spcPts val="1200"/>
              </a:spcBef>
              <a:buFont typeface="Wingdings" panose="05000000000000000000" pitchFamily="2" charset="2"/>
              <a:buChar char="ü"/>
            </a:pPr>
            <a:r>
              <a:rPr lang="ja-JP" altLang="ja-JP" sz="2400" dirty="0">
                <a:latin typeface="メイリオ" panose="020B0604030504040204" pitchFamily="50" charset="-128"/>
              </a:rPr>
              <a:t>持ち出し先で安易に廃棄しない</a:t>
            </a:r>
          </a:p>
          <a:p>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2">
            <a:extLst>
              <a:ext uri="{FF2B5EF4-FFF2-40B4-BE49-F238E27FC236}">
                <a16:creationId xmlns:a16="http://schemas.microsoft.com/office/drawing/2014/main" id="{C0E631B5-EB36-4C7A-8F26-56769E0FBF2B}"/>
              </a:ext>
            </a:extLst>
          </p:cNvPr>
          <p:cNvSpPr>
            <a:spLocks noGrp="1" noChangeArrowheads="1"/>
          </p:cNvSpPr>
          <p:nvPr>
            <p:ph type="title"/>
          </p:nvPr>
        </p:nvSpPr>
        <p:spPr>
          <a:xfrm>
            <a:off x="539750" y="260350"/>
            <a:ext cx="7632650" cy="993775"/>
          </a:xfrm>
        </p:spPr>
        <p:txBody>
          <a:bodyPr/>
          <a:lstStyle/>
          <a:p>
            <a:r>
              <a:rPr lang="ja-JP" altLang="en-US" sz="4400" b="1" baseline="30000" dirty="0">
                <a:solidFill>
                  <a:srgbClr val="000000"/>
                </a:solidFill>
              </a:rPr>
              <a:t>診断編</a:t>
            </a:r>
            <a:r>
              <a:rPr lang="en-US" altLang="ja-JP" sz="4400" b="1" baseline="30000" dirty="0">
                <a:solidFill>
                  <a:srgbClr val="000000"/>
                </a:solidFill>
              </a:rPr>
              <a:t>№14 </a:t>
            </a:r>
            <a:r>
              <a:rPr lang="ja-JP" altLang="en-US" sz="4400" b="1" dirty="0">
                <a:solidFill>
                  <a:srgbClr val="000000"/>
                </a:solidFill>
              </a:rPr>
              <a:t>事務所の安全管理</a:t>
            </a:r>
            <a:endParaRPr lang="ja-JP" altLang="en-US" b="1" dirty="0"/>
          </a:p>
        </p:txBody>
      </p:sp>
      <p:sp>
        <p:nvSpPr>
          <p:cNvPr id="157700" name="Rectangle 3">
            <a:extLst>
              <a:ext uri="{FF2B5EF4-FFF2-40B4-BE49-F238E27FC236}">
                <a16:creationId xmlns:a16="http://schemas.microsoft.com/office/drawing/2014/main" id="{FD92F43C-2BEA-4BA1-B492-52EFC167021A}"/>
              </a:ext>
            </a:extLst>
          </p:cNvPr>
          <p:cNvSpPr>
            <a:spLocks noGrp="1" noChangeArrowheads="1"/>
          </p:cNvSpPr>
          <p:nvPr>
            <p:ph idx="1"/>
          </p:nvPr>
        </p:nvSpPr>
        <p:spPr/>
        <p:txBody>
          <a:bodyPr/>
          <a:lstStyle/>
          <a:p>
            <a:pPr>
              <a:buSzPct val="150000"/>
              <a:buFontTx/>
              <a:buBlip>
                <a:blip r:embed="rId3"/>
              </a:buBlip>
            </a:pPr>
            <a:endParaRPr lang="ja-JP" altLang="en-US" sz="2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離席時にパソコン画面の覗き見や勝手な操作ができないようにしていますか？</a:t>
            </a:r>
          </a:p>
        </p:txBody>
      </p:sp>
    </p:spTree>
  </p:cSld>
  <p:clrMapOvr>
    <a:masterClrMapping/>
  </p:clrMapOvr>
  <p:transition>
    <p:cover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C74B06FB-DADF-4C49-B31D-99F9968B00BD}"/>
              </a:ext>
            </a:extLst>
          </p:cNvPr>
          <p:cNvSpPr>
            <a:spLocks noGrp="1" noChangeArrowheads="1"/>
          </p:cNvSpPr>
          <p:nvPr>
            <p:ph type="title"/>
          </p:nvPr>
        </p:nvSpPr>
        <p:spPr>
          <a:xfrm>
            <a:off x="539750" y="260350"/>
            <a:ext cx="7416626" cy="993775"/>
          </a:xfrm>
        </p:spPr>
        <p:txBody>
          <a:bodyPr/>
          <a:lstStyle/>
          <a:p>
            <a:pPr eaLnBrk="1" hangingPunct="1"/>
            <a:r>
              <a:rPr lang="ja-JP" altLang="en-US" b="1" dirty="0">
                <a:ea typeface="メイリオ" panose="020B0604030504040204" pitchFamily="50" charset="-128"/>
              </a:rPr>
              <a:t>機器を勝手に操作させない</a:t>
            </a:r>
          </a:p>
        </p:txBody>
      </p:sp>
      <p:sp>
        <p:nvSpPr>
          <p:cNvPr id="67587" name="Rectangle 3">
            <a:extLst>
              <a:ext uri="{FF2B5EF4-FFF2-40B4-BE49-F238E27FC236}">
                <a16:creationId xmlns:a16="http://schemas.microsoft.com/office/drawing/2014/main" id="{6813CF44-8A8C-4D03-8293-38E07EA533FA}"/>
              </a:ext>
            </a:extLst>
          </p:cNvPr>
          <p:cNvSpPr>
            <a:spLocks noGrp="1" noChangeArrowheads="1"/>
          </p:cNvSpPr>
          <p:nvPr>
            <p:ph idx="1"/>
          </p:nvPr>
        </p:nvSpPr>
        <p:spPr>
          <a:xfrm>
            <a:off x="498475" y="1412875"/>
            <a:ext cx="8147050" cy="2160141"/>
          </a:xfrm>
        </p:spPr>
        <p:txBody>
          <a:bodyPr/>
          <a:lstStyle/>
          <a:p>
            <a:pPr eaLnBrk="1" hangingPunct="1">
              <a:buFont typeface="Arial" panose="020B0604020202020204" pitchFamily="34" charset="0"/>
              <a:buChar char="•"/>
              <a:defRPr/>
            </a:pPr>
            <a:r>
              <a:rPr lang="ja-JP" altLang="en-US" sz="2400" dirty="0">
                <a:latin typeface="メイリオ" panose="020B0604030504040204" pitchFamily="50" charset="-128"/>
              </a:rPr>
              <a:t>パソコンを使用した作業の途中で画面を表示したまま席を離れたり、パスワードなしでログインできるパソコンなど、誰でも操作できる状態のパソコンは、不正に使用される可能性があります。</a:t>
            </a:r>
            <a:endParaRPr lang="en-US" altLang="ja-JP" sz="2400" dirty="0">
              <a:latin typeface="メイリオ" panose="020B0604030504040204" pitchFamily="50" charset="-128"/>
            </a:endParaRPr>
          </a:p>
          <a:p>
            <a:pPr eaLnBrk="1" hangingPunct="1">
              <a:buFont typeface="Arial" panose="020B0604020202020204" pitchFamily="34" charset="0"/>
              <a:buChar char="•"/>
              <a:defRPr/>
            </a:pPr>
            <a:r>
              <a:rPr lang="ja-JP" altLang="en-US" sz="2400" dirty="0">
                <a:latin typeface="メイリオ" panose="020B0604030504040204" pitchFamily="50" charset="-128"/>
              </a:rPr>
              <a:t>クリアスクリーン</a:t>
            </a:r>
            <a:r>
              <a:rPr lang="en-US" altLang="ja-JP" sz="2400" baseline="30000" dirty="0">
                <a:latin typeface="メイリオ" panose="020B0604030504040204" pitchFamily="50" charset="-128"/>
              </a:rPr>
              <a:t>※</a:t>
            </a:r>
            <a:r>
              <a:rPr lang="ja-JP" altLang="en-US" sz="2400" dirty="0">
                <a:latin typeface="メイリオ" panose="020B0604030504040204" pitchFamily="50" charset="-128"/>
              </a:rPr>
              <a:t>など</a:t>
            </a:r>
            <a:r>
              <a:rPr lang="ja-JP" altLang="en-US" sz="2400" dirty="0">
                <a:solidFill>
                  <a:srgbClr val="ED656B"/>
                </a:solidFill>
                <a:latin typeface="メイリオ" panose="020B0604030504040204" pitchFamily="50" charset="-128"/>
              </a:rPr>
              <a:t>不正使用</a:t>
            </a:r>
            <a:r>
              <a:rPr lang="ja-JP" altLang="en-US" sz="2400" dirty="0">
                <a:latin typeface="メイリオ" panose="020B0604030504040204" pitchFamily="50" charset="-128"/>
              </a:rPr>
              <a:t>からパソコンを守るための対策を行いましょう。</a:t>
            </a:r>
            <a:endParaRPr lang="en-US" altLang="ja-JP" sz="2400" dirty="0">
              <a:latin typeface="メイリオ" panose="020B0604030504040204" pitchFamily="50" charset="-128"/>
            </a:endParaRPr>
          </a:p>
        </p:txBody>
      </p:sp>
      <p:sp>
        <p:nvSpPr>
          <p:cNvPr id="10" name="テキスト ボックス 9">
            <a:extLst>
              <a:ext uri="{FF2B5EF4-FFF2-40B4-BE49-F238E27FC236}">
                <a16:creationId xmlns:a16="http://schemas.microsoft.com/office/drawing/2014/main" id="{4157155F-7B33-4728-8182-64A029D8349A}"/>
              </a:ext>
            </a:extLst>
          </p:cNvPr>
          <p:cNvSpPr txBox="1"/>
          <p:nvPr/>
        </p:nvSpPr>
        <p:spPr>
          <a:xfrm>
            <a:off x="432574" y="5970766"/>
            <a:ext cx="7667817" cy="338554"/>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クリアスクリーン　</a:t>
            </a:r>
            <a:r>
              <a:rPr lang="ja-JP" altLang="en-US" sz="1600" dirty="0">
                <a:latin typeface="Meiryo UI" panose="020B0604030504040204" pitchFamily="50" charset="-128"/>
                <a:ea typeface="Meiryo UI" panose="020B0604030504040204" pitchFamily="50" charset="-128"/>
              </a:rPr>
              <a:t>情報をスクリーン</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画面</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に残したまま離席しないことをいう</a:t>
            </a:r>
            <a:endParaRPr lang="en-US" altLang="ja-JP" sz="1600" dirty="0">
              <a:latin typeface="Meiryo UI" panose="020B0604030504040204" pitchFamily="50" charset="-128"/>
              <a:ea typeface="Meiryo UI" panose="020B0604030504040204" pitchFamily="50"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a:extLst>
              <a:ext uri="{FF2B5EF4-FFF2-40B4-BE49-F238E27FC236}">
                <a16:creationId xmlns:a16="http://schemas.microsoft.com/office/drawing/2014/main" id="{39BD11C0-EE06-46FD-90F9-0BD5B5E65FB5}"/>
              </a:ext>
            </a:extLst>
          </p:cNvPr>
          <p:cNvSpPr>
            <a:spLocks noGrp="1" noChangeArrowheads="1"/>
          </p:cNvSpPr>
          <p:nvPr>
            <p:ph idx="1"/>
          </p:nvPr>
        </p:nvSpPr>
        <p:spPr>
          <a:xfrm>
            <a:off x="498474" y="1412875"/>
            <a:ext cx="8538021" cy="4924425"/>
          </a:xfrm>
        </p:spPr>
        <p:txBody>
          <a:bodyPr/>
          <a:lstStyle/>
          <a:p>
            <a:pPr>
              <a:buFontTx/>
              <a:buNone/>
            </a:pPr>
            <a:r>
              <a:rPr lang="ja-JP" altLang="en-US" sz="2400" dirty="0">
                <a:latin typeface="メイリオ" panose="020B0604030504040204" pitchFamily="50" charset="-128"/>
                <a:ea typeface="メイリオ" panose="020B0604030504040204" pitchFamily="50" charset="-128"/>
              </a:rPr>
              <a:t>とはいえ、何からはじめればいいのか？</a:t>
            </a:r>
          </a:p>
          <a:p>
            <a:pPr>
              <a:buFontTx/>
              <a:buNone/>
              <a:tabLst>
                <a:tab pos="1793875" algn="l"/>
              </a:tabLst>
            </a:pPr>
            <a:r>
              <a:rPr lang="ja-JP" altLang="en-US" sz="3600" b="1" dirty="0">
                <a:latin typeface="メイリオ" panose="020B0604030504040204" pitchFamily="50" charset="-128"/>
                <a:ea typeface="メイリオ" panose="020B0604030504040204" pitchFamily="50" charset="-128"/>
              </a:rPr>
              <a:t>情報セキュリティ自社診断</a:t>
            </a:r>
            <a:endParaRPr lang="en-US" altLang="ja-JP" sz="3600" b="1" dirty="0"/>
          </a:p>
          <a:p>
            <a:pPr>
              <a:buFontTx/>
              <a:buNone/>
              <a:tabLst>
                <a:tab pos="1793875" algn="l"/>
              </a:tabLst>
            </a:pPr>
            <a:r>
              <a:rPr lang="ja-JP" altLang="en-US" sz="2400" dirty="0">
                <a:latin typeface="メイリオ" panose="020B0604030504040204" pitchFamily="50" charset="-128"/>
                <a:ea typeface="メイリオ" panose="020B0604030504040204" pitchFamily="50" charset="-128"/>
              </a:rPr>
              <a:t>情報セキュリティ対策</a:t>
            </a:r>
            <a:r>
              <a:rPr lang="en-US" altLang="ja-JP" sz="2400" dirty="0">
                <a:latin typeface="メイリオ" panose="020B0604030504040204" pitchFamily="50" charset="-128"/>
                <a:ea typeface="メイリオ" panose="020B0604030504040204" pitchFamily="50" charset="-128"/>
              </a:rPr>
              <a:t>25</a:t>
            </a:r>
            <a:r>
              <a:rPr lang="ja-JP" altLang="en-US" sz="2400" dirty="0">
                <a:latin typeface="メイリオ" panose="020B0604030504040204" pitchFamily="50" charset="-128"/>
                <a:ea typeface="メイリオ" panose="020B0604030504040204" pitchFamily="50" charset="-128"/>
              </a:rPr>
              <a:t>項目</a:t>
            </a:r>
            <a:endParaRPr lang="en-US" altLang="ja-JP" sz="2400" dirty="0">
              <a:latin typeface="メイリオ" panose="020B0604030504040204" pitchFamily="50" charset="-128"/>
              <a:ea typeface="メイリオ" panose="020B0604030504040204" pitchFamily="50" charset="-128"/>
            </a:endParaRPr>
          </a:p>
          <a:p>
            <a:pPr>
              <a:buFontTx/>
              <a:buNone/>
              <a:tabLst>
                <a:tab pos="1793875" algn="l"/>
              </a:tabLst>
            </a:pPr>
            <a:r>
              <a:rPr lang="ja-JP" altLang="en-US" sz="2400" dirty="0">
                <a:latin typeface="メイリオ" panose="020B0604030504040204" pitchFamily="50" charset="-128"/>
                <a:ea typeface="メイリオ" panose="020B0604030504040204" pitchFamily="50" charset="-128"/>
              </a:rPr>
              <a:t>あなたの会社でできていないものは？</a:t>
            </a:r>
          </a:p>
          <a:p>
            <a:endParaRPr lang="ja-JP" altLang="en-US" dirty="0">
              <a:latin typeface="メイリオ" panose="020B0604030504040204" pitchFamily="50" charset="-128"/>
              <a:ea typeface="メイリオ" panose="020B0604030504040204" pitchFamily="50" charset="-128"/>
            </a:endParaRPr>
          </a:p>
        </p:txBody>
      </p:sp>
      <p:sp>
        <p:nvSpPr>
          <p:cNvPr id="21507" name="Rectangle 2">
            <a:extLst>
              <a:ext uri="{FF2B5EF4-FFF2-40B4-BE49-F238E27FC236}">
                <a16:creationId xmlns:a16="http://schemas.microsoft.com/office/drawing/2014/main" id="{A69386DF-EDE7-4FFE-8AC9-917710939894}"/>
              </a:ext>
            </a:extLst>
          </p:cNvPr>
          <p:cNvSpPr>
            <a:spLocks noGrp="1" noChangeArrowheads="1"/>
          </p:cNvSpPr>
          <p:nvPr>
            <p:ph type="title"/>
          </p:nvPr>
        </p:nvSpPr>
        <p:spPr/>
        <p:txBody>
          <a:bodyPr/>
          <a:lstStyle/>
          <a:p>
            <a:r>
              <a:rPr lang="ja-JP" altLang="en-US" b="1" dirty="0">
                <a:latin typeface="メイリオ" panose="020B0604030504040204" pitchFamily="50" charset="-128"/>
                <a:ea typeface="メイリオ" panose="020B0604030504040204" pitchFamily="50" charset="-128"/>
              </a:rPr>
              <a:t>何からはじめたらいいの？</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4A260658-04EF-41B5-9D29-8F6CF7212E55}"/>
              </a:ext>
            </a:extLst>
          </p:cNvPr>
          <p:cNvSpPr>
            <a:spLocks noGrp="1" noChangeArrowheads="1"/>
          </p:cNvSpPr>
          <p:nvPr>
            <p:ph type="title"/>
          </p:nvPr>
        </p:nvSpPr>
        <p:spPr/>
        <p:txBody>
          <a:bodyPr/>
          <a:lstStyle/>
          <a:p>
            <a:pPr eaLnBrk="1" hangingPunct="1"/>
            <a:r>
              <a:rPr lang="ja-JP" altLang="en-US" b="1" dirty="0">
                <a:latin typeface="メイリオ" panose="020B0604030504040204" pitchFamily="50" charset="-128"/>
                <a:ea typeface="メイリオ" panose="020B0604030504040204" pitchFamily="50" charset="-128"/>
              </a:rPr>
              <a:t>コンピュータのロック機能の活用</a:t>
            </a:r>
          </a:p>
        </p:txBody>
      </p:sp>
      <p:sp>
        <p:nvSpPr>
          <p:cNvPr id="161796" name="Text Box 5">
            <a:extLst>
              <a:ext uri="{FF2B5EF4-FFF2-40B4-BE49-F238E27FC236}">
                <a16:creationId xmlns:a16="http://schemas.microsoft.com/office/drawing/2014/main" id="{F9741141-6F94-454A-B647-AC93D39DB067}"/>
              </a:ext>
            </a:extLst>
          </p:cNvPr>
          <p:cNvSpPr txBox="1">
            <a:spLocks noChangeArrowheads="1"/>
          </p:cNvSpPr>
          <p:nvPr/>
        </p:nvSpPr>
        <p:spPr bwMode="auto">
          <a:xfrm>
            <a:off x="560324" y="2828218"/>
            <a:ext cx="8476172" cy="157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lnSpc>
                <a:spcPts val="2880"/>
              </a:lnSpc>
              <a:spcBef>
                <a:spcPts val="0"/>
              </a:spcBef>
              <a:buClrTx/>
              <a:buFontTx/>
              <a:buNone/>
            </a:pPr>
            <a:r>
              <a:rPr lang="en-US" altLang="ja-JP" sz="2400" dirty="0">
                <a:latin typeface="メイリオ" panose="020B0604030504040204" pitchFamily="50" charset="-128"/>
                <a:ea typeface="メイリオ" panose="020B0604030504040204" pitchFamily="50" charset="-128"/>
              </a:rPr>
              <a:t>Windows </a:t>
            </a:r>
            <a:r>
              <a:rPr lang="ja-JP" altLang="en-US" sz="2400" dirty="0">
                <a:latin typeface="メイリオ" panose="020B0604030504040204" pitchFamily="50" charset="-128"/>
                <a:ea typeface="メイリオ" panose="020B0604030504040204" pitchFamily="50" charset="-128"/>
              </a:rPr>
              <a:t>の操作方法</a:t>
            </a:r>
            <a:endParaRPr lang="en-US" altLang="ja-JP" sz="2400" dirty="0">
              <a:latin typeface="メイリオ" panose="020B0604030504040204" pitchFamily="50" charset="-128"/>
              <a:ea typeface="メイリオ" panose="020B0604030504040204" pitchFamily="50" charset="-128"/>
            </a:endParaRPr>
          </a:p>
          <a:p>
            <a:pPr eaLnBrk="1" hangingPunct="1">
              <a:lnSpc>
                <a:spcPts val="2880"/>
              </a:lnSpc>
              <a:spcBef>
                <a:spcPts val="0"/>
              </a:spcBef>
              <a:buClrTx/>
              <a:buNone/>
            </a:pPr>
            <a:r>
              <a:rPr lang="en-US" altLang="ja-JP" sz="2400" b="1" dirty="0">
                <a:latin typeface="メイリオ" panose="020B0604030504040204" pitchFamily="50" charset="-128"/>
                <a:ea typeface="メイリオ" panose="020B0604030504040204" pitchFamily="50" charset="-128"/>
              </a:rPr>
              <a:t>[Ctrl] </a:t>
            </a:r>
            <a:r>
              <a:rPr lang="ja-JP" altLang="en-US" sz="2400" dirty="0">
                <a:latin typeface="メイリオ" panose="020B0604030504040204" pitchFamily="50" charset="-128"/>
                <a:ea typeface="メイリオ" panose="020B0604030504040204" pitchFamily="50" charset="-128"/>
              </a:rPr>
              <a:t>と </a:t>
            </a:r>
            <a:r>
              <a:rPr lang="en-US" altLang="ja-JP" sz="2400" b="1" dirty="0">
                <a:latin typeface="メイリオ" panose="020B0604030504040204" pitchFamily="50" charset="-128"/>
                <a:ea typeface="メイリオ" panose="020B0604030504040204" pitchFamily="50" charset="-128"/>
              </a:rPr>
              <a:t>[Alt] </a:t>
            </a:r>
            <a:r>
              <a:rPr lang="ja-JP" altLang="en-US" sz="2400" dirty="0">
                <a:latin typeface="メイリオ" panose="020B0604030504040204" pitchFamily="50" charset="-128"/>
                <a:ea typeface="メイリオ" panose="020B0604030504040204" pitchFamily="50" charset="-128"/>
              </a:rPr>
              <a:t>キーを押しながら </a:t>
            </a:r>
            <a:r>
              <a:rPr lang="en-US" altLang="ja-JP" sz="2400" b="1" dirty="0">
                <a:latin typeface="メイリオ" panose="020B0604030504040204" pitchFamily="50" charset="-128"/>
                <a:ea typeface="メイリオ" panose="020B0604030504040204" pitchFamily="50" charset="-128"/>
              </a:rPr>
              <a:t>[Delete] </a:t>
            </a:r>
            <a:r>
              <a:rPr lang="ja-JP" altLang="en-US" sz="2400" dirty="0">
                <a:latin typeface="メイリオ" panose="020B0604030504040204" pitchFamily="50" charset="-128"/>
                <a:ea typeface="メイリオ" panose="020B0604030504040204" pitchFamily="50" charset="-128"/>
              </a:rPr>
              <a:t>キーを押す</a:t>
            </a:r>
            <a:endParaRPr lang="en-US" altLang="ja-JP" sz="2400" dirty="0">
              <a:latin typeface="メイリオ" panose="020B0604030504040204" pitchFamily="50" charset="-128"/>
              <a:ea typeface="メイリオ" panose="020B0604030504040204" pitchFamily="50" charset="-128"/>
            </a:endParaRPr>
          </a:p>
          <a:p>
            <a:pPr eaLnBrk="1" hangingPunct="1">
              <a:lnSpc>
                <a:spcPts val="2880"/>
              </a:lnSpc>
              <a:spcBef>
                <a:spcPts val="0"/>
              </a:spcBef>
              <a:buClrTx/>
              <a:buNone/>
            </a:pPr>
            <a:r>
              <a:rPr lang="ja-JP" altLang="en-US" sz="2400" dirty="0">
                <a:latin typeface="メイリオ" panose="020B0604030504040204" pitchFamily="50" charset="-128"/>
                <a:ea typeface="メイリオ" panose="020B0604030504040204" pitchFamily="50" charset="-128"/>
              </a:rPr>
              <a:t> または</a:t>
            </a:r>
            <a:endParaRPr lang="en-US" altLang="ja-JP" sz="2400" dirty="0">
              <a:latin typeface="メイリオ" panose="020B0604030504040204" pitchFamily="50" charset="-128"/>
              <a:ea typeface="メイリオ" panose="020B0604030504040204" pitchFamily="50" charset="-128"/>
            </a:endParaRPr>
          </a:p>
          <a:p>
            <a:pPr eaLnBrk="1" hangingPunct="1">
              <a:lnSpc>
                <a:spcPts val="2880"/>
              </a:lnSpc>
              <a:spcBef>
                <a:spcPts val="0"/>
              </a:spcBef>
              <a:buClrTx/>
              <a:buNone/>
            </a:pPr>
            <a:r>
              <a:rPr lang="en-US" altLang="ja-JP" sz="2400" b="1" dirty="0">
                <a:latin typeface="メイリオ" panose="020B0604030504040204" pitchFamily="50" charset="-128"/>
                <a:ea typeface="メイリオ" panose="020B0604030504040204" pitchFamily="50" charset="-128"/>
              </a:rPr>
              <a:t>[Windows]</a:t>
            </a:r>
            <a:r>
              <a:rPr lang="ja-JP" altLang="en-US" sz="2400" b="1"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キー</a:t>
            </a:r>
            <a:r>
              <a:rPr lang="en-US" altLang="ja-JP" sz="2400" baseline="300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を押しながら </a:t>
            </a:r>
            <a:r>
              <a:rPr lang="en-US" altLang="ja-JP"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 </a:t>
            </a:r>
            <a:r>
              <a:rPr lang="en-US" altLang="ja-JP" sz="2400" b="1" dirty="0">
                <a:latin typeface="メイリオ" panose="020B0604030504040204" pitchFamily="50" charset="-128"/>
                <a:ea typeface="メイリオ" panose="020B0604030504040204" pitchFamily="50" charset="-128"/>
              </a:rPr>
              <a:t>L ] </a:t>
            </a:r>
            <a:r>
              <a:rPr lang="ja-JP" altLang="en-US" sz="2400" dirty="0">
                <a:latin typeface="メイリオ" panose="020B0604030504040204" pitchFamily="50" charset="-128"/>
                <a:ea typeface="メイリオ" panose="020B0604030504040204" pitchFamily="50" charset="-128"/>
              </a:rPr>
              <a:t>キーを押す</a:t>
            </a:r>
          </a:p>
        </p:txBody>
      </p:sp>
      <p:sp>
        <p:nvSpPr>
          <p:cNvPr id="8" name="テキスト ボックス 7">
            <a:extLst>
              <a:ext uri="{FF2B5EF4-FFF2-40B4-BE49-F238E27FC236}">
                <a16:creationId xmlns:a16="http://schemas.microsoft.com/office/drawing/2014/main" id="{6DD02B8C-E260-4F20-8E93-561038712A5E}"/>
              </a:ext>
            </a:extLst>
          </p:cNvPr>
          <p:cNvSpPr txBox="1"/>
          <p:nvPr/>
        </p:nvSpPr>
        <p:spPr>
          <a:xfrm>
            <a:off x="671513" y="5548728"/>
            <a:ext cx="5040560" cy="584775"/>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Windows </a:t>
            </a:r>
            <a:r>
              <a:rPr lang="ja-JP" altLang="en-US" sz="1600" b="1" dirty="0">
                <a:latin typeface="Meiryo UI" panose="020B0604030504040204" pitchFamily="50" charset="-128"/>
                <a:ea typeface="Meiryo UI" panose="020B0604030504040204" pitchFamily="50" charset="-128"/>
              </a:rPr>
              <a:t>キー</a:t>
            </a:r>
            <a:endParaRPr lang="en-US" altLang="ja-JP" sz="1600" b="1" dirty="0">
              <a:latin typeface="Meiryo UI" panose="020B0604030504040204" pitchFamily="50" charset="-128"/>
              <a:ea typeface="Meiryo UI" panose="020B0604030504040204" pitchFamily="50" charset="-128"/>
            </a:endParaRPr>
          </a:p>
          <a:p>
            <a:pPr>
              <a:tabLst>
                <a:tab pos="266700" algn="l"/>
              </a:tabLst>
            </a:pP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Windows</a:t>
            </a:r>
            <a:r>
              <a:rPr lang="ja-JP" altLang="en-US" sz="1600" dirty="0">
                <a:latin typeface="Meiryo UI" panose="020B0604030504040204" pitchFamily="50" charset="-128"/>
                <a:ea typeface="Meiryo UI" panose="020B0604030504040204" pitchFamily="50" charset="-128"/>
              </a:rPr>
              <a:t>のロゴ　　　　　　　が描かれているキー</a:t>
            </a:r>
            <a:endParaRPr kumimoji="1" lang="ja-JP" altLang="en-US" sz="1600" dirty="0">
              <a:latin typeface="Meiryo UI" panose="020B0604030504040204" pitchFamily="50" charset="-128"/>
              <a:ea typeface="Meiryo UI" panose="020B0604030504040204" pitchFamily="50" charset="-128"/>
            </a:endParaRPr>
          </a:p>
        </p:txBody>
      </p:sp>
      <p:grpSp>
        <p:nvGrpSpPr>
          <p:cNvPr id="9" name="グループ化 8">
            <a:extLst>
              <a:ext uri="{FF2B5EF4-FFF2-40B4-BE49-F238E27FC236}">
                <a16:creationId xmlns:a16="http://schemas.microsoft.com/office/drawing/2014/main" id="{D3157E4E-808B-4F36-BA7A-C09457B7D5D1}"/>
              </a:ext>
            </a:extLst>
          </p:cNvPr>
          <p:cNvGrpSpPr>
            <a:grpSpLocks noChangeAspect="1"/>
          </p:cNvGrpSpPr>
          <p:nvPr/>
        </p:nvGrpSpPr>
        <p:grpSpPr>
          <a:xfrm>
            <a:off x="2555774" y="5689974"/>
            <a:ext cx="608798" cy="498137"/>
            <a:chOff x="2915816" y="5968894"/>
            <a:chExt cx="504056" cy="412434"/>
          </a:xfrm>
        </p:grpSpPr>
        <p:sp>
          <p:nvSpPr>
            <p:cNvPr id="5" name="四角形: 角を丸くする 4">
              <a:extLst>
                <a:ext uri="{FF2B5EF4-FFF2-40B4-BE49-F238E27FC236}">
                  <a16:creationId xmlns:a16="http://schemas.microsoft.com/office/drawing/2014/main" id="{E2F25BC4-3A58-4D23-B093-ED262B997801}"/>
                </a:ext>
              </a:extLst>
            </p:cNvPr>
            <p:cNvSpPr/>
            <p:nvPr/>
          </p:nvSpPr>
          <p:spPr bwMode="auto">
            <a:xfrm>
              <a:off x="2915816" y="5968894"/>
              <a:ext cx="504056" cy="412434"/>
            </a:xfrm>
            <a:prstGeom prst="roundRect">
              <a:avLst/>
            </a:prstGeom>
            <a:solidFill>
              <a:schemeClr val="bg1"/>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D0B79CE4-8376-4666-B169-87CD597A0468}"/>
                </a:ext>
              </a:extLst>
            </p:cNvPr>
            <p:cNvPicPr>
              <a:picLocks noChangeAspect="1"/>
            </p:cNvPicPr>
            <p:nvPr/>
          </p:nvPicPr>
          <p:blipFill>
            <a:blip r:embed="rId3"/>
            <a:stretch>
              <a:fillRect/>
            </a:stretch>
          </p:blipFill>
          <p:spPr>
            <a:xfrm>
              <a:off x="2987824" y="6012000"/>
              <a:ext cx="334374" cy="334374"/>
            </a:xfrm>
            <a:prstGeom prst="rect">
              <a:avLst/>
            </a:prstGeom>
          </p:spPr>
        </p:pic>
      </p:grpSp>
      <mc:AlternateContent xmlns:mc="http://schemas.openxmlformats.org/markup-compatibility/2006">
        <mc:Choice xmlns:am3d="http://schemas.microsoft.com/office/drawing/2017/model3d" Requires="am3d">
          <p:graphicFrame>
            <p:nvGraphicFramePr>
              <p:cNvPr id="2" name="3D モデル 1" descr="デスクトップ コンピューター">
                <a:extLst>
                  <a:ext uri="{FF2B5EF4-FFF2-40B4-BE49-F238E27FC236}">
                    <a16:creationId xmlns:a16="http://schemas.microsoft.com/office/drawing/2014/main" id="{7CAC854F-B042-4B04-9FBA-FD651A9B0B4A}"/>
                  </a:ext>
                </a:extLst>
              </p:cNvPr>
              <p:cNvGraphicFramePr>
                <a:graphicFrameLocks noChangeAspect="1"/>
              </p:cNvGraphicFramePr>
              <p:nvPr/>
            </p:nvGraphicFramePr>
            <p:xfrm>
              <a:off x="5294938" y="4377256"/>
              <a:ext cx="2533696" cy="2129135"/>
            </p:xfrm>
            <a:graphic>
              <a:graphicData uri="http://schemas.microsoft.com/office/drawing/2017/model3d">
                <am3d:model3d r:embed="rId4">
                  <am3d:spPr>
                    <a:xfrm>
                      <a:off x="0" y="0"/>
                      <a:ext cx="2533696" cy="2129135"/>
                    </a:xfrm>
                    <a:prstGeom prst="rect">
                      <a:avLst/>
                    </a:prstGeom>
                  </am3d:spPr>
                  <am3d:camera>
                    <am3d:pos x="0" y="0" z="56750500"/>
                    <am3d:up dx="0" dy="36000000" dz="0"/>
                    <am3d:lookAt x="0" y="0" z="0"/>
                    <am3d:perspective fov="2700000"/>
                  </am3d:camera>
                  <am3d:trans>
                    <am3d:meterPerModelUnit n="816613" d="1000000"/>
                    <am3d:preTrans dx="1810862" dy="-8491044" dz="-1525148"/>
                    <am3d:scale>
                      <am3d:sx n="1000000" d="1000000"/>
                      <am3d:sy n="1000000" d="1000000"/>
                      <am3d:sz n="1000000" d="1000000"/>
                    </am3d:scale>
                    <am3d:rot ax="941027" ay="-1990134" az="-524008"/>
                    <am3d:postTrans dx="0" dy="0" dz="0"/>
                  </am3d:trans>
                  <am3d:raster rName="Office3DRenderer" rVer="16.0.8326">
                    <am3d:blip r:embed="rId5"/>
                  </am3d:raster>
                  <am3d:objViewport viewportSz="30610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モデル 1" descr="デスクトップ コンピューター">
                <a:extLst>
                  <a:ext uri="{FF2B5EF4-FFF2-40B4-BE49-F238E27FC236}">
                    <a16:creationId xmlns:a16="http://schemas.microsoft.com/office/drawing/2014/main" id="{7CAC854F-B042-4B04-9FBA-FD651A9B0B4A}"/>
                  </a:ext>
                </a:extLst>
              </p:cNvPr>
              <p:cNvPicPr>
                <a:picLocks noGrp="1" noRot="1" noChangeAspect="1" noMove="1" noResize="1" noEditPoints="1" noAdjustHandles="1" noChangeArrowheads="1" noChangeShapeType="1" noCrop="1"/>
              </p:cNvPicPr>
              <p:nvPr/>
            </p:nvPicPr>
            <p:blipFill>
              <a:blip r:embed="rId5"/>
              <a:stretch>
                <a:fillRect/>
              </a:stretch>
            </p:blipFill>
            <p:spPr>
              <a:xfrm>
                <a:off x="5294938" y="4377256"/>
                <a:ext cx="2533696" cy="21291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モデル 2" descr="鍵">
                <a:extLst>
                  <a:ext uri="{FF2B5EF4-FFF2-40B4-BE49-F238E27FC236}">
                    <a16:creationId xmlns:a16="http://schemas.microsoft.com/office/drawing/2014/main" id="{18F393DD-F522-4193-9D34-999F03BD96FE}"/>
                  </a:ext>
                </a:extLst>
              </p:cNvPr>
              <p:cNvGraphicFramePr>
                <a:graphicFrameLocks noChangeAspect="1"/>
              </p:cNvGraphicFramePr>
              <p:nvPr/>
            </p:nvGraphicFramePr>
            <p:xfrm>
              <a:off x="5796136" y="5085184"/>
              <a:ext cx="1135235" cy="693249"/>
            </p:xfrm>
            <a:graphic>
              <a:graphicData uri="http://schemas.microsoft.com/office/drawing/2017/model3d">
                <am3d:model3d r:embed="rId6">
                  <am3d:spPr>
                    <a:xfrm>
                      <a:off x="0" y="0"/>
                      <a:ext cx="1135235" cy="693249"/>
                    </a:xfrm>
                    <a:prstGeom prst="rect">
                      <a:avLst/>
                    </a:prstGeom>
                  </am3d:spPr>
                  <am3d:camera>
                    <am3d:pos x="0" y="0" z="51792031"/>
                    <am3d:up dx="0" dy="36000000" dz="0"/>
                    <am3d:lookAt x="0" y="0" z="0"/>
                    <am3d:perspective fov="2700000"/>
                  </am3d:camera>
                  <am3d:trans>
                    <am3d:meterPerModelUnit n="11481239" d="1000000"/>
                    <am3d:preTrans dx="19072" dy="-8179723" dz="0"/>
                    <am3d:scale>
                      <am3d:sx n="1000000" d="1000000"/>
                      <am3d:sy n="1000000" d="1000000"/>
                      <am3d:sz n="1000000" d="1000000"/>
                    </am3d:scale>
                    <am3d:rot ax="1497852" ay="1994140" az="858843"/>
                    <am3d:postTrans dx="0" dy="0" dz="0"/>
                  </am3d:trans>
                  <am3d:raster rName="Office3DRenderer" rVer="16.0.8326">
                    <am3d:blip r:embed="rId7"/>
                  </am3d:raster>
                  <am3d:objViewport viewportSz="12926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モデル 2" descr="鍵">
                <a:extLst>
                  <a:ext uri="{FF2B5EF4-FFF2-40B4-BE49-F238E27FC236}">
                    <a16:creationId xmlns:a16="http://schemas.microsoft.com/office/drawing/2014/main" id="{18F393DD-F522-4193-9D34-999F03BD96FE}"/>
                  </a:ext>
                </a:extLst>
              </p:cNvPr>
              <p:cNvPicPr>
                <a:picLocks noGrp="1" noRot="1" noChangeAspect="1" noMove="1" noResize="1" noEditPoints="1" noAdjustHandles="1" noChangeArrowheads="1" noChangeShapeType="1" noCrop="1"/>
              </p:cNvPicPr>
              <p:nvPr/>
            </p:nvPicPr>
            <p:blipFill>
              <a:blip r:embed="rId7"/>
              <a:stretch>
                <a:fillRect/>
              </a:stretch>
            </p:blipFill>
            <p:spPr>
              <a:xfrm>
                <a:off x="5796136" y="5085184"/>
                <a:ext cx="1135235" cy="693249"/>
              </a:xfrm>
              <a:prstGeom prst="rect">
                <a:avLst/>
              </a:prstGeom>
            </p:spPr>
          </p:pic>
        </mc:Fallback>
      </mc:AlternateContent>
      <p:sp>
        <p:nvSpPr>
          <p:cNvPr id="4" name="四角形: 角を丸くする 3">
            <a:extLst>
              <a:ext uri="{FF2B5EF4-FFF2-40B4-BE49-F238E27FC236}">
                <a16:creationId xmlns:a16="http://schemas.microsoft.com/office/drawing/2014/main" id="{0821C641-9C18-408B-8F39-E1AAB1FA5664}"/>
              </a:ext>
            </a:extLst>
          </p:cNvPr>
          <p:cNvSpPr/>
          <p:nvPr/>
        </p:nvSpPr>
        <p:spPr bwMode="auto">
          <a:xfrm>
            <a:off x="684448" y="1556792"/>
            <a:ext cx="7920000" cy="1080000"/>
          </a:xfrm>
          <a:prstGeom prst="roundRect">
            <a:avLst/>
          </a:prstGeom>
          <a:solidFill>
            <a:srgbClr val="ED656B"/>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6000" tIns="45720" rIns="36000" bIns="45720" numCol="1" rtlCol="0" anchor="ctr" anchorCtr="0" compatLnSpc="1">
            <a:prstTxWarp prst="textNoShape">
              <a:avLst/>
            </a:prstTxWarp>
          </a:bodyPr>
          <a:lstStyle/>
          <a:p>
            <a:pPr algn="ctr" eaLnBrk="1" hangingPunct="1">
              <a:spcBef>
                <a:spcPct val="20000"/>
              </a:spcBef>
              <a:buClr>
                <a:schemeClr val="tx1"/>
              </a:buClr>
            </a:pPr>
            <a:r>
              <a:rPr lang="ja-JP" altLang="en-US" sz="2400" b="1" dirty="0">
                <a:solidFill>
                  <a:schemeClr val="bg1"/>
                </a:solidFill>
                <a:latin typeface="Meiryo UI" panose="020B0604030504040204" pitchFamily="50" charset="-128"/>
                <a:ea typeface="Meiryo UI" panose="020B0604030504040204" pitchFamily="50" charset="-128"/>
              </a:rPr>
              <a:t>パソコンから離れるときは、画面を覗かれたり、</a:t>
            </a:r>
          </a:p>
          <a:p>
            <a:pPr algn="ctr" eaLnBrk="1" hangingPunct="1">
              <a:spcBef>
                <a:spcPct val="20000"/>
              </a:spcBef>
              <a:buClr>
                <a:schemeClr val="tx1"/>
              </a:buClr>
            </a:pPr>
            <a:r>
              <a:rPr lang="ja-JP" altLang="en-US" sz="2400" b="1" dirty="0">
                <a:solidFill>
                  <a:schemeClr val="bg1"/>
                </a:solidFill>
                <a:latin typeface="Meiryo UI" panose="020B0604030504040204" pitchFamily="50" charset="-128"/>
                <a:ea typeface="Meiryo UI" panose="020B0604030504040204" pitchFamily="50" charset="-128"/>
              </a:rPr>
              <a:t>無断使用できないように、コンピュータをロックしましょう</a:t>
            </a:r>
          </a:p>
        </p:txBody>
      </p:sp>
    </p:spTree>
    <p:extLst>
      <p:ext uri="{BB962C8B-B14F-4D97-AF65-F5344CB8AC3E}">
        <p14:creationId xmlns:p14="http://schemas.microsoft.com/office/powerpoint/2010/main" val="41387308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2">
            <a:extLst>
              <a:ext uri="{FF2B5EF4-FFF2-40B4-BE49-F238E27FC236}">
                <a16:creationId xmlns:a16="http://schemas.microsoft.com/office/drawing/2014/main" id="{FA500A60-C91F-4929-BFC9-D7F258983CF7}"/>
              </a:ext>
            </a:extLst>
          </p:cNvPr>
          <p:cNvSpPr>
            <a:spLocks noGrp="1" noChangeArrowheads="1"/>
          </p:cNvSpPr>
          <p:nvPr>
            <p:ph type="title"/>
          </p:nvPr>
        </p:nvSpPr>
        <p:spPr>
          <a:xfrm>
            <a:off x="539750" y="260350"/>
            <a:ext cx="7344618" cy="993775"/>
          </a:xfrm>
        </p:spPr>
        <p:txBody>
          <a:bodyPr/>
          <a:lstStyle/>
          <a:p>
            <a:r>
              <a:rPr lang="ja-JP" altLang="en-US" sz="4400" b="1" baseline="30000" dirty="0">
                <a:solidFill>
                  <a:srgbClr val="000000"/>
                </a:solidFill>
              </a:rPr>
              <a:t>診断編</a:t>
            </a:r>
            <a:r>
              <a:rPr lang="en-US" altLang="ja-JP" sz="4400" b="1" baseline="30000" dirty="0">
                <a:solidFill>
                  <a:srgbClr val="000000"/>
                </a:solidFill>
              </a:rPr>
              <a:t>№15 </a:t>
            </a:r>
            <a:r>
              <a:rPr lang="ja-JP" altLang="en-US" sz="4400" b="1" dirty="0">
                <a:solidFill>
                  <a:srgbClr val="000000"/>
                </a:solidFill>
                <a:ea typeface="メイリオ" panose="020B0604030504040204" pitchFamily="50" charset="-128"/>
              </a:rPr>
              <a:t>事務所の安全管理</a:t>
            </a:r>
            <a:endParaRPr lang="ja-JP" altLang="en-US" b="1" dirty="0">
              <a:solidFill>
                <a:srgbClr val="FF0000"/>
              </a:solidFill>
            </a:endParaRPr>
          </a:p>
        </p:txBody>
      </p:sp>
      <p:sp>
        <p:nvSpPr>
          <p:cNvPr id="163844" name="Rectangle 3">
            <a:extLst>
              <a:ext uri="{FF2B5EF4-FFF2-40B4-BE49-F238E27FC236}">
                <a16:creationId xmlns:a16="http://schemas.microsoft.com/office/drawing/2014/main" id="{97BD3B48-221B-4E07-AE7A-6333379B6055}"/>
              </a:ext>
            </a:extLst>
          </p:cNvPr>
          <p:cNvSpPr>
            <a:spLocks noGrp="1" noChangeArrowheads="1"/>
          </p:cNvSpPr>
          <p:nvPr>
            <p:ph idx="1"/>
          </p:nvPr>
        </p:nvSpPr>
        <p:spPr/>
        <p:txBody>
          <a:bodyPr/>
          <a:lstStyle/>
          <a:p>
            <a:pPr>
              <a:buSzPct val="150000"/>
              <a:buFontTx/>
              <a:buBlip>
                <a:blip r:embed="rId3"/>
              </a:buBlip>
            </a:pPr>
            <a:endParaRPr lang="ja-JP" altLang="en-US" sz="1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関係者以外の事務所への立ち入りを制限していますか？</a:t>
            </a:r>
          </a:p>
        </p:txBody>
      </p:sp>
    </p:spTree>
  </p:cSld>
  <p:clrMapOvr>
    <a:masterClrMapping/>
  </p:clrMapOvr>
  <p:transition>
    <p:cover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コンテンツ プレースホルダー 2">
            <a:extLst>
              <a:ext uri="{FF2B5EF4-FFF2-40B4-BE49-F238E27FC236}">
                <a16:creationId xmlns:a16="http://schemas.microsoft.com/office/drawing/2014/main" id="{621EFC06-6B5B-40FB-A2E5-9436E9587767}"/>
              </a:ext>
            </a:extLst>
          </p:cNvPr>
          <p:cNvSpPr>
            <a:spLocks noGrp="1" noChangeArrowheads="1"/>
          </p:cNvSpPr>
          <p:nvPr>
            <p:ph idx="1"/>
          </p:nvPr>
        </p:nvSpPr>
        <p:spPr/>
        <p:txBody>
          <a:bodyPr/>
          <a:lstStyle/>
          <a:p>
            <a:pPr eaLnBrk="1" hangingPunct="1">
              <a:buFont typeface="Arial" panose="020B0604020202020204" pitchFamily="34" charset="0"/>
              <a:buChar char="•"/>
            </a:pPr>
            <a:r>
              <a:rPr lang="ja-JP" altLang="en-US" sz="2400" dirty="0"/>
              <a:t>関係者以外の社内への</a:t>
            </a:r>
            <a:r>
              <a:rPr lang="ja-JP" altLang="en-US" sz="2400" dirty="0">
                <a:solidFill>
                  <a:srgbClr val="ED656B"/>
                </a:solidFill>
              </a:rPr>
              <a:t>立ち入りを制限</a:t>
            </a:r>
            <a:r>
              <a:rPr lang="ja-JP" altLang="en-US" sz="2400" dirty="0"/>
              <a:t>しなければ、侵入されてしまい情報を盗み取られる危険性があります。</a:t>
            </a:r>
            <a:endParaRPr lang="en-US" altLang="ja-JP" sz="2400" dirty="0"/>
          </a:p>
          <a:p>
            <a:pPr eaLnBrk="1" hangingPunct="1">
              <a:buFont typeface="Arial" panose="020B0604020202020204" pitchFamily="34" charset="0"/>
              <a:buChar char="•"/>
            </a:pPr>
            <a:r>
              <a:rPr lang="ja-JP" altLang="en-US" sz="2400" dirty="0"/>
              <a:t>特にサーバーや書庫・金庫など、重要な情報の保管場所の近くには無断で立ち入りができないようにしましょう。</a:t>
            </a:r>
          </a:p>
          <a:p>
            <a:pPr marL="0" indent="0">
              <a:spcBef>
                <a:spcPts val="2400"/>
              </a:spcBef>
              <a:buNone/>
            </a:pPr>
            <a:r>
              <a:rPr lang="ja-JP" altLang="en-US" sz="2400" dirty="0"/>
              <a:t>事務所で</a:t>
            </a:r>
            <a:r>
              <a:rPr lang="ja-JP" altLang="ja-JP" sz="2400" dirty="0"/>
              <a:t>見知らぬ人を見かけたら、</a:t>
            </a:r>
            <a:br>
              <a:rPr lang="en-US" altLang="ja-JP" sz="2400" dirty="0"/>
            </a:br>
            <a:r>
              <a:rPr lang="ja-JP" altLang="ja-JP" sz="2400" b="1" dirty="0">
                <a:solidFill>
                  <a:srgbClr val="ED656B"/>
                </a:solidFill>
              </a:rPr>
              <a:t>「</a:t>
            </a:r>
            <a:r>
              <a:rPr lang="ja-JP" altLang="en-US" sz="2400" b="1" dirty="0">
                <a:solidFill>
                  <a:srgbClr val="ED656B"/>
                </a:solidFill>
              </a:rPr>
              <a:t>どちらにお取次ぎいたしましょうか？</a:t>
            </a:r>
            <a:r>
              <a:rPr lang="ja-JP" altLang="ja-JP" sz="2400" b="1" dirty="0">
                <a:solidFill>
                  <a:srgbClr val="ED656B"/>
                </a:solidFill>
              </a:rPr>
              <a:t>」</a:t>
            </a:r>
            <a:br>
              <a:rPr lang="en-US" altLang="ja-JP" sz="2400" b="1" dirty="0">
                <a:solidFill>
                  <a:srgbClr val="ED656B"/>
                </a:solidFill>
              </a:rPr>
            </a:br>
            <a:r>
              <a:rPr lang="ja-JP" altLang="ja-JP" sz="2400" b="1" dirty="0">
                <a:solidFill>
                  <a:srgbClr val="ED656B"/>
                </a:solidFill>
              </a:rPr>
              <a:t>「</a:t>
            </a:r>
            <a:r>
              <a:rPr lang="ja-JP" altLang="en-US" sz="2400" b="1" dirty="0">
                <a:solidFill>
                  <a:srgbClr val="ED656B"/>
                </a:solidFill>
              </a:rPr>
              <a:t>ご用件は承っておりますでしょうか</a:t>
            </a:r>
            <a:r>
              <a:rPr lang="ja-JP" altLang="ja-JP" sz="2400" b="1" dirty="0">
                <a:solidFill>
                  <a:srgbClr val="ED656B"/>
                </a:solidFill>
              </a:rPr>
              <a:t>？」</a:t>
            </a:r>
            <a:br>
              <a:rPr lang="en-US" altLang="ja-JP" sz="2400" b="1" dirty="0">
                <a:solidFill>
                  <a:srgbClr val="ED656B"/>
                </a:solidFill>
              </a:rPr>
            </a:br>
            <a:r>
              <a:rPr lang="ja-JP" altLang="ja-JP" sz="2400" dirty="0"/>
              <a:t>というよう</a:t>
            </a:r>
            <a:r>
              <a:rPr lang="ja-JP" altLang="en-US" sz="2400" dirty="0"/>
              <a:t>に</a:t>
            </a:r>
            <a:r>
              <a:rPr lang="ja-JP" altLang="ja-JP" sz="2400" dirty="0"/>
              <a:t>声をかける</a:t>
            </a:r>
            <a:r>
              <a:rPr lang="ja-JP" altLang="en-US" sz="2400" dirty="0"/>
              <a:t>と</a:t>
            </a:r>
            <a:r>
              <a:rPr lang="ja-JP" altLang="ja-JP" sz="2400" dirty="0"/>
              <a:t>良いでしょう</a:t>
            </a:r>
            <a:r>
              <a:rPr lang="ja-JP" altLang="en-US" sz="2400" dirty="0"/>
              <a:t>。</a:t>
            </a:r>
            <a:endParaRPr lang="en-US" altLang="ja-JP" sz="2400" dirty="0"/>
          </a:p>
          <a:p>
            <a:pPr marL="0" indent="0">
              <a:spcBef>
                <a:spcPts val="2400"/>
              </a:spcBef>
              <a:buNone/>
            </a:pPr>
            <a:r>
              <a:rPr lang="ja-JP" altLang="ja-JP" sz="2400" dirty="0">
                <a:latin typeface="メイリオ" panose="020B0604030504040204" pitchFamily="50" charset="-128"/>
                <a:ea typeface="メイリオ" panose="020B0604030504040204" pitchFamily="50" charset="-128"/>
                <a:cs typeface="+mj-cs"/>
              </a:rPr>
              <a:t>失礼のないよう</a:t>
            </a:r>
            <a:r>
              <a:rPr lang="ja-JP" altLang="en-US" sz="2400" dirty="0">
                <a:latin typeface="メイリオ" panose="020B0604030504040204" pitchFamily="50" charset="-128"/>
                <a:ea typeface="メイリオ" panose="020B0604030504040204" pitchFamily="50" charset="-128"/>
                <a:cs typeface="+mj-cs"/>
              </a:rPr>
              <a:t>に対応する必要がありますが、悪意をもった</a:t>
            </a:r>
            <a:r>
              <a:rPr lang="ja-JP" altLang="ja-JP" sz="2400" dirty="0">
                <a:latin typeface="メイリオ" panose="020B0604030504040204" pitchFamily="50" charset="-128"/>
                <a:ea typeface="メイリオ" panose="020B0604030504040204" pitchFamily="50" charset="-128"/>
                <a:cs typeface="+mj-cs"/>
              </a:rPr>
              <a:t>人</a:t>
            </a:r>
            <a:r>
              <a:rPr lang="ja-JP" altLang="en-US" sz="2400" dirty="0">
                <a:latin typeface="メイリオ" panose="020B0604030504040204" pitchFamily="50" charset="-128"/>
                <a:ea typeface="メイリオ" panose="020B0604030504040204" pitchFamily="50" charset="-128"/>
                <a:cs typeface="+mj-cs"/>
              </a:rPr>
              <a:t>には</a:t>
            </a:r>
            <a:r>
              <a:rPr lang="ja-JP" altLang="ja-JP" sz="2400" dirty="0">
                <a:latin typeface="メイリオ" panose="020B0604030504040204" pitchFamily="50" charset="-128"/>
                <a:ea typeface="メイリオ" panose="020B0604030504040204" pitchFamily="50" charset="-128"/>
                <a:cs typeface="+mj-cs"/>
              </a:rPr>
              <a:t>牽制にな</a:t>
            </a:r>
            <a:r>
              <a:rPr lang="ja-JP" altLang="en-US" sz="2400" dirty="0">
                <a:latin typeface="メイリオ" panose="020B0604030504040204" pitchFamily="50" charset="-128"/>
                <a:ea typeface="メイリオ" panose="020B0604030504040204" pitchFamily="50" charset="-128"/>
                <a:cs typeface="+mj-cs"/>
              </a:rPr>
              <a:t>ります。</a:t>
            </a:r>
            <a:endParaRPr lang="ja-JP" altLang="ja-JP" sz="2400" dirty="0">
              <a:latin typeface="メイリオ" panose="020B0604030504040204" pitchFamily="50" charset="-128"/>
              <a:ea typeface="メイリオ" panose="020B0604030504040204" pitchFamily="50" charset="-128"/>
              <a:cs typeface="+mj-cs"/>
            </a:endParaRPr>
          </a:p>
        </p:txBody>
      </p:sp>
      <p:sp>
        <p:nvSpPr>
          <p:cNvPr id="5" name="Rectangle 2">
            <a:extLst>
              <a:ext uri="{FF2B5EF4-FFF2-40B4-BE49-F238E27FC236}">
                <a16:creationId xmlns:a16="http://schemas.microsoft.com/office/drawing/2014/main" id="{F63DDB9A-A488-4F9F-8BFC-9316F2D445E6}"/>
              </a:ext>
            </a:extLst>
          </p:cNvPr>
          <p:cNvSpPr txBox="1">
            <a:spLocks noChangeArrowheads="1"/>
          </p:cNvSpPr>
          <p:nvPr/>
        </p:nvSpPr>
        <p:spPr bwMode="auto">
          <a:xfrm>
            <a:off x="539552" y="332656"/>
            <a:ext cx="7127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600">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kumimoji="1" sz="36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36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36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3600">
                <a:solidFill>
                  <a:schemeClr val="tx1"/>
                </a:solidFill>
                <a:latin typeface="Arial" charset="0"/>
                <a:ea typeface="ＭＳ Ｐゴシック" pitchFamily="50" charset="-128"/>
              </a:defRPr>
            </a:lvl5pPr>
            <a:lvl6pPr marL="457200" algn="l" rtl="0" fontAlgn="base">
              <a:spcBef>
                <a:spcPct val="0"/>
              </a:spcBef>
              <a:spcAft>
                <a:spcPct val="0"/>
              </a:spcAft>
              <a:defRPr kumimoji="1" sz="3600">
                <a:solidFill>
                  <a:schemeClr val="tx1"/>
                </a:solidFill>
                <a:latin typeface="Arial" charset="0"/>
                <a:ea typeface="ＭＳ Ｐゴシック" pitchFamily="50" charset="-128"/>
              </a:defRPr>
            </a:lvl6pPr>
            <a:lvl7pPr marL="914400" algn="l" rtl="0" fontAlgn="base">
              <a:spcBef>
                <a:spcPct val="0"/>
              </a:spcBef>
              <a:spcAft>
                <a:spcPct val="0"/>
              </a:spcAft>
              <a:defRPr kumimoji="1" sz="3600">
                <a:solidFill>
                  <a:schemeClr val="tx1"/>
                </a:solidFill>
                <a:latin typeface="Arial" charset="0"/>
                <a:ea typeface="ＭＳ Ｐゴシック" pitchFamily="50" charset="-128"/>
              </a:defRPr>
            </a:lvl7pPr>
            <a:lvl8pPr marL="1371600" algn="l" rtl="0" fontAlgn="base">
              <a:spcBef>
                <a:spcPct val="0"/>
              </a:spcBef>
              <a:spcAft>
                <a:spcPct val="0"/>
              </a:spcAft>
              <a:defRPr kumimoji="1" sz="3600">
                <a:solidFill>
                  <a:schemeClr val="tx1"/>
                </a:solidFill>
                <a:latin typeface="Arial" charset="0"/>
                <a:ea typeface="ＭＳ Ｐゴシック" pitchFamily="50" charset="-128"/>
              </a:defRPr>
            </a:lvl8pPr>
            <a:lvl9pPr marL="1828800" algn="l" rtl="0" fontAlgn="base">
              <a:spcBef>
                <a:spcPct val="0"/>
              </a:spcBef>
              <a:spcAft>
                <a:spcPct val="0"/>
              </a:spcAft>
              <a:defRPr kumimoji="1" sz="3600">
                <a:solidFill>
                  <a:schemeClr val="tx1"/>
                </a:solidFill>
                <a:latin typeface="Arial" charset="0"/>
                <a:ea typeface="ＭＳ Ｐゴシック" pitchFamily="50" charset="-128"/>
              </a:defRPr>
            </a:lvl9pPr>
          </a:lstStyle>
          <a:p>
            <a:pPr eaLnBrk="1" hangingPunct="1"/>
            <a:r>
              <a:rPr lang="ja-JP" altLang="en-US" b="1" kern="0"/>
              <a:t>見知らぬ人には声をかける</a:t>
            </a:r>
            <a:endParaRPr lang="ja-JP" altLang="en-US" b="1" kern="0" dirty="0"/>
          </a:p>
        </p:txBody>
      </p:sp>
    </p:spTree>
    <p:extLst>
      <p:ext uri="{BB962C8B-B14F-4D97-AF65-F5344CB8AC3E}">
        <p14:creationId xmlns:p14="http://schemas.microsoft.com/office/powerpoint/2010/main" val="36671139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a:extLst>
              <a:ext uri="{FF2B5EF4-FFF2-40B4-BE49-F238E27FC236}">
                <a16:creationId xmlns:a16="http://schemas.microsoft.com/office/drawing/2014/main" id="{7CE0FFD1-1337-44E3-A32E-4AFCF93E7CEC}"/>
              </a:ext>
            </a:extLst>
          </p:cNvPr>
          <p:cNvSpPr>
            <a:spLocks noGrp="1" noChangeArrowheads="1"/>
          </p:cNvSpPr>
          <p:nvPr>
            <p:ph type="title"/>
          </p:nvPr>
        </p:nvSpPr>
        <p:spPr>
          <a:xfrm>
            <a:off x="539750" y="260350"/>
            <a:ext cx="7704658" cy="993775"/>
          </a:xfrm>
        </p:spPr>
        <p:txBody>
          <a:bodyPr/>
          <a:lstStyle/>
          <a:p>
            <a:r>
              <a:rPr lang="ja-JP" altLang="en-US" sz="4400" b="1" baseline="30000" dirty="0">
                <a:solidFill>
                  <a:srgbClr val="000000"/>
                </a:solidFill>
              </a:rPr>
              <a:t>診断編</a:t>
            </a:r>
            <a:r>
              <a:rPr lang="en-US" altLang="ja-JP" sz="4400" b="1" baseline="30000" dirty="0">
                <a:solidFill>
                  <a:srgbClr val="000000"/>
                </a:solidFill>
              </a:rPr>
              <a:t>№16</a:t>
            </a:r>
            <a:r>
              <a:rPr lang="ja-JP" altLang="en-US" sz="4400" b="1" baseline="30000" dirty="0">
                <a:solidFill>
                  <a:srgbClr val="000000"/>
                </a:solidFill>
              </a:rPr>
              <a:t> </a:t>
            </a:r>
            <a:r>
              <a:rPr lang="ja-JP" altLang="en-US" sz="4400" b="1" dirty="0">
                <a:solidFill>
                  <a:srgbClr val="000000"/>
                </a:solidFill>
                <a:ea typeface="メイリオ" panose="020B0604030504040204" pitchFamily="50" charset="-128"/>
              </a:rPr>
              <a:t>事務所の安全管理</a:t>
            </a:r>
            <a:r>
              <a:rPr lang="ja-JP" altLang="en-US" dirty="0"/>
              <a:t>	</a:t>
            </a:r>
          </a:p>
        </p:txBody>
      </p:sp>
      <p:sp>
        <p:nvSpPr>
          <p:cNvPr id="169988" name="Rectangle 3">
            <a:extLst>
              <a:ext uri="{FF2B5EF4-FFF2-40B4-BE49-F238E27FC236}">
                <a16:creationId xmlns:a16="http://schemas.microsoft.com/office/drawing/2014/main" id="{02D789F0-4EAE-4B2E-984E-0F90B233BD05}"/>
              </a:ext>
            </a:extLst>
          </p:cNvPr>
          <p:cNvSpPr>
            <a:spLocks noGrp="1" noChangeArrowheads="1"/>
          </p:cNvSpPr>
          <p:nvPr>
            <p:ph idx="1"/>
          </p:nvPr>
        </p:nvSpPr>
        <p:spPr/>
        <p:txBody>
          <a:bodyPr/>
          <a:lstStyle/>
          <a:p>
            <a:pPr>
              <a:buSzPct val="150000"/>
              <a:buFontTx/>
              <a:buBlip>
                <a:blip r:embed="rId3"/>
              </a:buBlip>
            </a:pPr>
            <a:endParaRPr lang="ja-JP" altLang="en-US" sz="1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退社時にノートパソコンや備品を施錠保管するなど盗難防止対策をしていますか？</a:t>
            </a:r>
          </a:p>
        </p:txBody>
      </p:sp>
    </p:spTree>
  </p:cSld>
  <p:clrMapOvr>
    <a:masterClrMapping/>
  </p:clrMapOvr>
  <p:transition>
    <p:cover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F49C82FF-59CC-48FC-91BF-A84FE1442BD2}"/>
              </a:ext>
            </a:extLst>
          </p:cNvPr>
          <p:cNvSpPr>
            <a:spLocks noGrp="1" noChangeArrowheads="1"/>
          </p:cNvSpPr>
          <p:nvPr>
            <p:ph type="title"/>
          </p:nvPr>
        </p:nvSpPr>
        <p:spPr>
          <a:xfrm>
            <a:off x="539750" y="260350"/>
            <a:ext cx="7704137" cy="993775"/>
          </a:xfrm>
        </p:spPr>
        <p:txBody>
          <a:bodyPr/>
          <a:lstStyle/>
          <a:p>
            <a:pPr eaLnBrk="1" hangingPunct="1"/>
            <a:r>
              <a:rPr lang="ja-JP" altLang="en-US" b="1" dirty="0">
                <a:ea typeface="メイリオ" panose="020B0604030504040204" pitchFamily="50" charset="-128"/>
              </a:rPr>
              <a:t>機器・備品の盗難防止対策を行う</a:t>
            </a:r>
            <a:endParaRPr lang="ja-JP" altLang="en-US" b="1" dirty="0">
              <a:solidFill>
                <a:srgbClr val="FF0000"/>
              </a:solidFill>
              <a:ea typeface="メイリオ" panose="020B0604030504040204" pitchFamily="50" charset="-128"/>
            </a:endParaRPr>
          </a:p>
        </p:txBody>
      </p:sp>
      <p:sp>
        <p:nvSpPr>
          <p:cNvPr id="172035" name="Rectangle 3">
            <a:extLst>
              <a:ext uri="{FF2B5EF4-FFF2-40B4-BE49-F238E27FC236}">
                <a16:creationId xmlns:a16="http://schemas.microsoft.com/office/drawing/2014/main" id="{35FBFBC2-6F0F-44F6-9589-6A426DF790F1}"/>
              </a:ext>
            </a:extLst>
          </p:cNvPr>
          <p:cNvSpPr>
            <a:spLocks noGrp="1" noChangeArrowheads="1"/>
          </p:cNvSpPr>
          <p:nvPr>
            <p:ph idx="1"/>
          </p:nvPr>
        </p:nvSpPr>
        <p:spPr>
          <a:xfrm>
            <a:off x="498474" y="1412875"/>
            <a:ext cx="8136000" cy="4924425"/>
          </a:xfrm>
        </p:spPr>
        <p:txBody>
          <a:bodyPr/>
          <a:lstStyle/>
          <a:p>
            <a:pPr eaLnBrk="1" hangingPunct="1">
              <a:spcBef>
                <a:spcPts val="0"/>
              </a:spcBef>
            </a:pPr>
            <a:r>
              <a:rPr lang="ja-JP" altLang="en-US" sz="2400" dirty="0">
                <a:latin typeface="メイリオ" panose="020B0604030504040204" pitchFamily="50" charset="-128"/>
              </a:rPr>
              <a:t>ノートパソコンやタブレット端末、</a:t>
            </a: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メモリなどは手軽に持ち運べる便利さがある反面、盗難や紛失の危険性も高くなっています。利用しない場合は施錠可能な</a:t>
            </a:r>
            <a:r>
              <a:rPr lang="ja-JP" altLang="en-US" sz="2400" dirty="0">
                <a:solidFill>
                  <a:srgbClr val="ED656B"/>
                </a:solidFill>
                <a:latin typeface="メイリオ" panose="020B0604030504040204" pitchFamily="50" charset="-128"/>
              </a:rPr>
              <a:t>引き出し等に保管</a:t>
            </a:r>
            <a:r>
              <a:rPr lang="ja-JP" altLang="en-US" sz="2400" dirty="0">
                <a:latin typeface="メイリオ" panose="020B0604030504040204" pitchFamily="50" charset="-128"/>
              </a:rPr>
              <a:t>しましょう</a:t>
            </a:r>
            <a:r>
              <a:rPr lang="ja-JP" altLang="en-US" dirty="0">
                <a:latin typeface="メイリオ" panose="020B0604030504040204" pitchFamily="50" charset="-128"/>
              </a:rPr>
              <a:t>。</a:t>
            </a:r>
          </a:p>
        </p:txBody>
      </p:sp>
      <p:sp>
        <p:nvSpPr>
          <p:cNvPr id="37895" name="AutoShape 7">
            <a:extLst>
              <a:ext uri="{FF2B5EF4-FFF2-40B4-BE49-F238E27FC236}">
                <a16:creationId xmlns:a16="http://schemas.microsoft.com/office/drawing/2014/main" id="{B6B1C52F-F615-4D93-BBEC-CDA476EA923A}"/>
              </a:ext>
            </a:extLst>
          </p:cNvPr>
          <p:cNvSpPr>
            <a:spLocks noChangeArrowheads="1"/>
          </p:cNvSpPr>
          <p:nvPr/>
        </p:nvSpPr>
        <p:spPr bwMode="auto">
          <a:xfrm>
            <a:off x="1187624" y="4181624"/>
            <a:ext cx="6984776" cy="2160240"/>
          </a:xfrm>
          <a:prstGeom prst="cloudCallout">
            <a:avLst>
              <a:gd name="adj1" fmla="val 9380"/>
              <a:gd name="adj2" fmla="val -3509"/>
            </a:avLst>
          </a:prstGeom>
          <a:solidFill>
            <a:srgbClr val="ED656B"/>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6000" tIns="45720" rIns="36000" bIns="45720" numCol="1" rtlCol="0" anchor="ctr" anchorCtr="0" compatLnSpc="1">
            <a:prstTxWarp prst="textNoShape">
              <a:avLst/>
            </a:prstTxWarp>
          </a:bodyPr>
          <a:lstStyle/>
          <a:p>
            <a:pPr algn="ctr" eaLnBrk="1" hangingPunct="1">
              <a:spcBef>
                <a:spcPct val="20000"/>
              </a:spcBef>
              <a:buClr>
                <a:schemeClr val="tx1"/>
              </a:buClr>
            </a:pPr>
            <a:r>
              <a:rPr lang="ja-JP" altLang="en-US" sz="2400" b="1" dirty="0">
                <a:solidFill>
                  <a:schemeClr val="bg1"/>
                </a:solidFill>
                <a:latin typeface="Meiryo UI" panose="020B0604030504040204" pitchFamily="50" charset="-128"/>
                <a:ea typeface="Meiryo UI" panose="020B0604030504040204" pitchFamily="50" charset="-128"/>
              </a:rPr>
              <a:t>転売も可能</a:t>
            </a:r>
            <a:r>
              <a:rPr lang="en-US" altLang="ja-JP" sz="2400" b="1" dirty="0">
                <a:solidFill>
                  <a:schemeClr val="bg1"/>
                </a:solidFill>
                <a:latin typeface="Meiryo UI" panose="020B0604030504040204" pitchFamily="50" charset="-128"/>
                <a:ea typeface="Meiryo UI" panose="020B0604030504040204" pitchFamily="50" charset="-128"/>
              </a:rPr>
              <a:t>…</a:t>
            </a:r>
          </a:p>
          <a:p>
            <a:pPr algn="ctr" eaLnBrk="1" hangingPunct="1">
              <a:spcBef>
                <a:spcPct val="20000"/>
              </a:spcBef>
              <a:buClr>
                <a:schemeClr val="tx1"/>
              </a:buClr>
            </a:pPr>
            <a:r>
              <a:rPr lang="ja-JP" altLang="en-US" sz="2400" b="1" dirty="0">
                <a:solidFill>
                  <a:schemeClr val="bg1"/>
                </a:solidFill>
                <a:latin typeface="Meiryo UI" panose="020B0604030504040204" pitchFamily="50" charset="-128"/>
                <a:ea typeface="Meiryo UI" panose="020B0604030504040204" pitchFamily="50" charset="-128"/>
              </a:rPr>
              <a:t>端末は盗まれやすい</a:t>
            </a:r>
            <a:r>
              <a:rPr lang="en-US" altLang="ja-JP" sz="2400" b="1" dirty="0">
                <a:solidFill>
                  <a:schemeClr val="bg1"/>
                </a:solidFill>
                <a:latin typeface="Meiryo UI" panose="020B0604030504040204" pitchFamily="50" charset="-128"/>
                <a:ea typeface="Meiryo UI" panose="020B0604030504040204" pitchFamily="50" charset="-128"/>
              </a:rPr>
              <a:t>!!</a:t>
            </a:r>
          </a:p>
          <a:p>
            <a:pPr eaLnBrk="1" hangingPunct="1">
              <a:spcBef>
                <a:spcPct val="20000"/>
              </a:spcBef>
              <a:buClr>
                <a:schemeClr val="tx1"/>
              </a:buClr>
            </a:pPr>
            <a:r>
              <a:rPr lang="ja-JP" altLang="en-US" sz="1600" b="1" dirty="0">
                <a:solidFill>
                  <a:schemeClr val="bg1"/>
                </a:solidFill>
                <a:latin typeface="Meiryo UI" panose="020B0604030504040204" pitchFamily="50" charset="-128"/>
                <a:ea typeface="Meiryo UI" panose="020B0604030504040204" pitchFamily="50" charset="-128"/>
              </a:rPr>
              <a:t>大事な情報が入ったまま盗難されれば、漏えいの危険性もあり、仕事ができなくなってしまう可能性もあります</a:t>
            </a:r>
            <a:endParaRPr lang="en-US" altLang="ja-JP" sz="16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2">
            <a:extLst>
              <a:ext uri="{FF2B5EF4-FFF2-40B4-BE49-F238E27FC236}">
                <a16:creationId xmlns:a16="http://schemas.microsoft.com/office/drawing/2014/main" id="{A9980CEC-EF27-40CC-910C-20709C131AF3}"/>
              </a:ext>
            </a:extLst>
          </p:cNvPr>
          <p:cNvSpPr>
            <a:spLocks noGrp="1" noChangeArrowheads="1"/>
          </p:cNvSpPr>
          <p:nvPr>
            <p:ph type="title"/>
          </p:nvPr>
        </p:nvSpPr>
        <p:spPr>
          <a:xfrm>
            <a:off x="539750" y="260350"/>
            <a:ext cx="7920682" cy="993775"/>
          </a:xfrm>
        </p:spPr>
        <p:txBody>
          <a:bodyPr/>
          <a:lstStyle/>
          <a:p>
            <a:r>
              <a:rPr lang="ja-JP" altLang="en-US" sz="4400" b="1" baseline="30000" dirty="0">
                <a:solidFill>
                  <a:srgbClr val="000000"/>
                </a:solidFill>
              </a:rPr>
              <a:t>診断編</a:t>
            </a:r>
            <a:r>
              <a:rPr lang="en-US" altLang="ja-JP" sz="4400" b="1" baseline="30000" dirty="0">
                <a:solidFill>
                  <a:srgbClr val="000000"/>
                </a:solidFill>
              </a:rPr>
              <a:t>№17 </a:t>
            </a:r>
            <a:r>
              <a:rPr lang="ja-JP" altLang="en-US" sz="4400" b="1" dirty="0">
                <a:solidFill>
                  <a:srgbClr val="000000"/>
                </a:solidFill>
              </a:rPr>
              <a:t>事務所の安全管理</a:t>
            </a:r>
            <a:r>
              <a:rPr lang="ja-JP" altLang="en-US" b="1" dirty="0"/>
              <a:t>	</a:t>
            </a:r>
          </a:p>
        </p:txBody>
      </p:sp>
      <p:sp>
        <p:nvSpPr>
          <p:cNvPr id="174084" name="Rectangle 3">
            <a:extLst>
              <a:ext uri="{FF2B5EF4-FFF2-40B4-BE49-F238E27FC236}">
                <a16:creationId xmlns:a16="http://schemas.microsoft.com/office/drawing/2014/main" id="{06C02ECE-69C3-419A-921B-F69B7E637F2B}"/>
              </a:ext>
            </a:extLst>
          </p:cNvPr>
          <p:cNvSpPr>
            <a:spLocks noGrp="1" noChangeArrowheads="1"/>
          </p:cNvSpPr>
          <p:nvPr>
            <p:ph idx="1"/>
          </p:nvPr>
        </p:nvSpPr>
        <p:spPr/>
        <p:txBody>
          <a:bodyPr/>
          <a:lstStyle/>
          <a:p>
            <a:pPr>
              <a:buSzPct val="150000"/>
              <a:buFontTx/>
              <a:buBlip>
                <a:blip r:embed="rId3"/>
              </a:buBlip>
            </a:pPr>
            <a:endParaRPr lang="ja-JP" altLang="en-US" sz="1800" dirty="0">
              <a:ea typeface="メイリオ" panose="020B0604030504040204" pitchFamily="50" charset="-128"/>
            </a:endParaRPr>
          </a:p>
          <a:p>
            <a:pPr marL="0" indent="0">
              <a:buSzPct val="150000"/>
              <a:buNone/>
            </a:pPr>
            <a:r>
              <a:rPr lang="ja-JP" altLang="en-US" sz="4000" b="1" dirty="0">
                <a:latin typeface="メイリオ" panose="020B0604030504040204" pitchFamily="50" charset="-128"/>
                <a:ea typeface="メイリオ" panose="020B0604030504040204" pitchFamily="50" charset="-128"/>
              </a:rPr>
              <a:t>事務所が無人になる時の施錠忘れ対策を実施していますか？</a:t>
            </a:r>
          </a:p>
        </p:txBody>
      </p:sp>
    </p:spTree>
  </p:cSld>
  <p:clrMapOvr>
    <a:masterClrMapping/>
  </p:clrMapOvr>
  <p:transition>
    <p:cover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16883D49-C06A-4DBA-8F9F-0ADD7ED9FB10}"/>
              </a:ext>
            </a:extLst>
          </p:cNvPr>
          <p:cNvSpPr>
            <a:spLocks noGrp="1" noChangeArrowheads="1"/>
          </p:cNvSpPr>
          <p:nvPr>
            <p:ph type="title"/>
          </p:nvPr>
        </p:nvSpPr>
        <p:spPr>
          <a:xfrm>
            <a:off x="539750" y="260350"/>
            <a:ext cx="7344618" cy="993775"/>
          </a:xfrm>
        </p:spPr>
        <p:txBody>
          <a:bodyPr/>
          <a:lstStyle/>
          <a:p>
            <a:pPr eaLnBrk="1" hangingPunct="1"/>
            <a:r>
              <a:rPr lang="ja-JP" altLang="en-US" b="1" dirty="0">
                <a:ea typeface="メイリオ" panose="020B0604030504040204" pitchFamily="50" charset="-128"/>
              </a:rPr>
              <a:t>オフィスの戸締まりに気を配る</a:t>
            </a:r>
          </a:p>
        </p:txBody>
      </p:sp>
      <p:sp>
        <p:nvSpPr>
          <p:cNvPr id="178179" name="Rectangle 3">
            <a:extLst>
              <a:ext uri="{FF2B5EF4-FFF2-40B4-BE49-F238E27FC236}">
                <a16:creationId xmlns:a16="http://schemas.microsoft.com/office/drawing/2014/main" id="{66817D99-4995-47C5-AB90-9F42EFB5AA20}"/>
              </a:ext>
            </a:extLst>
          </p:cNvPr>
          <p:cNvSpPr>
            <a:spLocks noGrp="1" noChangeArrowheads="1"/>
          </p:cNvSpPr>
          <p:nvPr>
            <p:ph idx="1"/>
          </p:nvPr>
        </p:nvSpPr>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最終退出者が室内をチェックして記録を残すことは、責任意識を向上させることにも役立ちます。</a:t>
            </a:r>
            <a:r>
              <a:rPr lang="ja-JP" altLang="en-US" sz="2400" dirty="0">
                <a:solidFill>
                  <a:srgbClr val="ED656B"/>
                </a:solidFill>
                <a:latin typeface="メイリオ" panose="020B0604030504040204" pitchFamily="50" charset="-128"/>
              </a:rPr>
              <a:t>施錠などの確認と結果の記録</a:t>
            </a:r>
            <a:r>
              <a:rPr lang="ja-JP" altLang="en-US" sz="2400" dirty="0">
                <a:latin typeface="メイリオ" panose="020B0604030504040204" pitchFamily="50" charset="-128"/>
              </a:rPr>
              <a:t>を実施しましょう。</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t>記録項目の例</a:t>
            </a:r>
            <a:endParaRPr lang="en-US" altLang="ja-JP" sz="2400" dirty="0">
              <a:latin typeface="メイリオ" panose="020B0604030504040204" pitchFamily="50" charset="-128"/>
            </a:endParaRPr>
          </a:p>
          <a:p>
            <a:pPr marL="719138" indent="-366713" eaLnBrk="1" hangingPunct="1">
              <a:buFont typeface="Wingdings" panose="05000000000000000000" pitchFamily="2" charset="2"/>
              <a:buChar char="ü"/>
            </a:pPr>
            <a:r>
              <a:rPr lang="ja-JP" altLang="en-US" sz="2400" dirty="0"/>
              <a:t>退出日付と時刻</a:t>
            </a:r>
          </a:p>
          <a:p>
            <a:pPr marL="719138" indent="-366713" eaLnBrk="1" hangingPunct="1">
              <a:buFont typeface="Wingdings" panose="05000000000000000000" pitchFamily="2" charset="2"/>
              <a:buChar char="ü"/>
            </a:pPr>
            <a:r>
              <a:rPr lang="ja-JP" altLang="en-US" sz="2400" dirty="0"/>
              <a:t>最終退出者氏名</a:t>
            </a:r>
          </a:p>
          <a:p>
            <a:pPr marL="719138" indent="-366713" eaLnBrk="1" hangingPunct="1">
              <a:buFont typeface="Wingdings" panose="05000000000000000000" pitchFamily="2" charset="2"/>
              <a:buChar char="ü"/>
            </a:pPr>
            <a:r>
              <a:rPr lang="ja-JP" altLang="en-US" sz="2400" dirty="0"/>
              <a:t>机上に大事な書類が放置されていないか</a:t>
            </a:r>
          </a:p>
          <a:p>
            <a:pPr marL="719138" indent="-366713" eaLnBrk="1" hangingPunct="1">
              <a:buFont typeface="Wingdings" panose="05000000000000000000" pitchFamily="2" charset="2"/>
              <a:buChar char="ü"/>
            </a:pPr>
            <a:r>
              <a:rPr lang="ja-JP" altLang="en-US" sz="2400" dirty="0"/>
              <a:t>パソコン・プリンタの電源は</a:t>
            </a:r>
            <a:r>
              <a:rPr lang="en-US" altLang="ja-JP" sz="2400" dirty="0"/>
              <a:t>OFF</a:t>
            </a:r>
            <a:r>
              <a:rPr lang="ja-JP" altLang="en-US" sz="2400" dirty="0"/>
              <a:t>か</a:t>
            </a:r>
          </a:p>
          <a:p>
            <a:pPr marL="719138" indent="-366713" eaLnBrk="1" hangingPunct="1">
              <a:buFont typeface="Wingdings" panose="05000000000000000000" pitchFamily="2" charset="2"/>
              <a:buChar char="ü"/>
            </a:pPr>
            <a:r>
              <a:rPr lang="ja-JP" altLang="en-US" sz="2400" dirty="0"/>
              <a:t>電気ポットの電源は</a:t>
            </a:r>
            <a:r>
              <a:rPr lang="en-US" altLang="ja-JP" sz="2400" dirty="0"/>
              <a:t>OFF</a:t>
            </a:r>
            <a:r>
              <a:rPr lang="ja-JP" altLang="en-US" sz="2400" dirty="0"/>
              <a:t>か</a:t>
            </a:r>
          </a:p>
          <a:p>
            <a:pPr marL="719138" indent="-366713" eaLnBrk="1" hangingPunct="1">
              <a:buFont typeface="Wingdings" panose="05000000000000000000" pitchFamily="2" charset="2"/>
              <a:buChar char="ü"/>
            </a:pPr>
            <a:r>
              <a:rPr lang="ja-JP" altLang="en-US" sz="2400" dirty="0"/>
              <a:t>消灯したか</a:t>
            </a:r>
          </a:p>
          <a:p>
            <a:pPr marL="719138" indent="-366713" eaLnBrk="1" hangingPunct="1">
              <a:buFont typeface="Wingdings" panose="05000000000000000000" pitchFamily="2" charset="2"/>
              <a:buChar char="ü"/>
            </a:pPr>
            <a:r>
              <a:rPr lang="ja-JP" altLang="en-US" sz="2400" dirty="0"/>
              <a:t>施錠したか</a:t>
            </a:r>
            <a:endParaRPr lang="ja-JP" altLang="en-US" sz="2400" dirty="0">
              <a:latin typeface="メイリオ" panose="020B0604030504040204" pitchFamily="50" charset="-128"/>
            </a:endParaRPr>
          </a:p>
        </p:txBody>
      </p:sp>
      <mc:AlternateContent xmlns:mc="http://schemas.openxmlformats.org/markup-compatibility/2006">
        <mc:Choice xmlns:am3d="http://schemas.microsoft.com/office/drawing/2017/model3d" Requires="am3d">
          <p:graphicFrame>
            <p:nvGraphicFramePr>
              <p:cNvPr id="9" name="3D モデル 8" descr="チェックリスト">
                <a:extLst>
                  <a:ext uri="{FF2B5EF4-FFF2-40B4-BE49-F238E27FC236}">
                    <a16:creationId xmlns:a16="http://schemas.microsoft.com/office/drawing/2014/main" id="{5F2737BF-7970-494A-946C-3EB757B2223B}"/>
                  </a:ext>
                </a:extLst>
              </p:cNvPr>
              <p:cNvGraphicFramePr>
                <a:graphicFrameLocks noChangeAspect="1"/>
              </p:cNvGraphicFramePr>
              <p:nvPr>
                <p:extLst>
                  <p:ext uri="{D42A27DB-BD31-4B8C-83A1-F6EECF244321}">
                    <p14:modId xmlns:p14="http://schemas.microsoft.com/office/powerpoint/2010/main" val="1721945379"/>
                  </p:ext>
                </p:extLst>
              </p:nvPr>
            </p:nvGraphicFramePr>
            <p:xfrm>
              <a:off x="6623159" y="4416508"/>
              <a:ext cx="1616081" cy="2027240"/>
            </p:xfrm>
            <a:graphic>
              <a:graphicData uri="http://schemas.microsoft.com/office/drawing/2017/model3d">
                <am3d:model3d r:embed="rId3">
                  <am3d:spPr>
                    <a:xfrm>
                      <a:off x="0" y="0"/>
                      <a:ext cx="1616081" cy="202724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4169987" ay="464527" az="1188771"/>
                    <am3d:postTrans dx="0" dy="0" dz="0"/>
                  </am3d:trans>
                  <am3d:raster rName="Office3DRenderer" rVer="16.0.8326">
                    <am3d:blip r:embed="rId4"/>
                  </am3d:raster>
                  <am3d:objViewport viewportSz="24383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モデル 8" descr="チェックリスト">
                <a:extLst>
                  <a:ext uri="{FF2B5EF4-FFF2-40B4-BE49-F238E27FC236}">
                    <a16:creationId xmlns:a16="http://schemas.microsoft.com/office/drawing/2014/main" id="{5F2737BF-7970-494A-946C-3EB757B2223B}"/>
                  </a:ext>
                </a:extLst>
              </p:cNvPr>
              <p:cNvPicPr>
                <a:picLocks noGrp="1" noRot="1" noChangeAspect="1" noMove="1" noResize="1" noEditPoints="1" noAdjustHandles="1" noChangeArrowheads="1" noChangeShapeType="1" noCrop="1"/>
              </p:cNvPicPr>
              <p:nvPr/>
            </p:nvPicPr>
            <p:blipFill>
              <a:blip r:embed="rId4"/>
              <a:stretch>
                <a:fillRect/>
              </a:stretch>
            </p:blipFill>
            <p:spPr>
              <a:xfrm>
                <a:off x="6623159" y="4416508"/>
                <a:ext cx="1616081" cy="2027240"/>
              </a:xfrm>
              <a:prstGeom prst="rect">
                <a:avLst/>
              </a:prstGeom>
            </p:spPr>
          </p:pic>
        </mc:Fallback>
      </mc:AlternateContent>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2">
            <a:extLst>
              <a:ext uri="{FF2B5EF4-FFF2-40B4-BE49-F238E27FC236}">
                <a16:creationId xmlns:a16="http://schemas.microsoft.com/office/drawing/2014/main" id="{381E7832-B525-47BA-BC0D-6A9E3D1C0938}"/>
              </a:ext>
            </a:extLst>
          </p:cNvPr>
          <p:cNvSpPr>
            <a:spLocks noGrp="1" noChangeArrowheads="1"/>
          </p:cNvSpPr>
          <p:nvPr>
            <p:ph type="title"/>
          </p:nvPr>
        </p:nvSpPr>
        <p:spPr/>
        <p:txBody>
          <a:bodyPr/>
          <a:lstStyle/>
          <a:p>
            <a:r>
              <a:rPr lang="ja-JP" altLang="en-US" sz="4400" b="1" baseline="30000" dirty="0">
                <a:solidFill>
                  <a:srgbClr val="000000"/>
                </a:solidFill>
              </a:rPr>
              <a:t>診断編</a:t>
            </a:r>
            <a:r>
              <a:rPr lang="en-US" altLang="ja-JP" sz="4400" b="1" baseline="30000" dirty="0"/>
              <a:t>№18 </a:t>
            </a:r>
            <a:r>
              <a:rPr lang="ja-JP" altLang="en-US" sz="4400" b="1" dirty="0"/>
              <a:t>情報の安全な処分</a:t>
            </a:r>
            <a:endParaRPr lang="ja-JP" altLang="en-US" sz="2000" b="1" dirty="0">
              <a:solidFill>
                <a:srgbClr val="FF0000"/>
              </a:solidFill>
            </a:endParaRPr>
          </a:p>
        </p:txBody>
      </p:sp>
      <p:sp>
        <p:nvSpPr>
          <p:cNvPr id="47108" name="Rectangle 3">
            <a:extLst>
              <a:ext uri="{FF2B5EF4-FFF2-40B4-BE49-F238E27FC236}">
                <a16:creationId xmlns:a16="http://schemas.microsoft.com/office/drawing/2014/main" id="{C6C949CD-DD29-455A-8FAD-F14520799757}"/>
              </a:ext>
            </a:extLst>
          </p:cNvPr>
          <p:cNvSpPr>
            <a:spLocks noGrp="1" noChangeArrowheads="1"/>
          </p:cNvSpPr>
          <p:nvPr>
            <p:ph idx="1"/>
          </p:nvPr>
        </p:nvSpPr>
        <p:spPr/>
        <p:txBody>
          <a:bodyPr/>
          <a:lstStyle/>
          <a:p>
            <a:pPr>
              <a:buSzPct val="150000"/>
              <a:buFontTx/>
              <a:buBlip>
                <a:blip r:embed="rId3"/>
              </a:buBlip>
              <a:defRPr/>
            </a:pPr>
            <a:endParaRPr lang="ja-JP" altLang="en-US" sz="2800" dirty="0">
              <a:ea typeface="メイリオ" panose="020B0604030504040204" pitchFamily="50" charset="-128"/>
            </a:endParaRPr>
          </a:p>
          <a:p>
            <a:pPr marL="0" indent="0">
              <a:buSzPct val="150000"/>
              <a:buNone/>
              <a:defRPr/>
            </a:pPr>
            <a:r>
              <a:rPr lang="ja-JP" altLang="en-US" sz="4000" b="1" dirty="0">
                <a:latin typeface="メイリオ" panose="020B0604030504040204" pitchFamily="50" charset="-128"/>
                <a:ea typeface="メイリオ" panose="020B0604030504040204" pitchFamily="50" charset="-128"/>
              </a:rPr>
              <a:t>重要情報が記載された書類や</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重要なデータが保存された媒体を破棄する時は、復元できないようにしていますか？</a:t>
            </a:r>
          </a:p>
          <a:p>
            <a:pPr marL="0" indent="0">
              <a:buSzPct val="150000"/>
              <a:buFontTx/>
              <a:buNone/>
              <a:defRPr/>
            </a:pPr>
            <a:endParaRPr lang="en-US" altLang="ja-JP" sz="4000" dirty="0">
              <a:ea typeface="メイリオ" panose="020B0604030504040204" pitchFamily="50" charset="-128"/>
            </a:endParaRPr>
          </a:p>
          <a:p>
            <a:pPr marL="0" indent="0">
              <a:buSzPct val="150000"/>
              <a:buFontTx/>
              <a:buNone/>
              <a:defRPr/>
            </a:pPr>
            <a:endParaRPr lang="ja-JP" altLang="en-US" sz="4000" dirty="0">
              <a:ea typeface="メイリオ" panose="020B0604030504040204" pitchFamily="50" charset="-128"/>
            </a:endParaRPr>
          </a:p>
        </p:txBody>
      </p:sp>
    </p:spTree>
  </p:cSld>
  <p:clrMapOvr>
    <a:masterClrMapping/>
  </p:clrMapOvr>
  <p:transition>
    <p:cover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a:extLst>
              <a:ext uri="{FF2B5EF4-FFF2-40B4-BE49-F238E27FC236}">
                <a16:creationId xmlns:a16="http://schemas.microsoft.com/office/drawing/2014/main" id="{B1846836-B240-4A0B-BA57-571508697732}"/>
              </a:ext>
            </a:extLst>
          </p:cNvPr>
          <p:cNvSpPr>
            <a:spLocks noGrp="1" noChangeArrowheads="1"/>
          </p:cNvSpPr>
          <p:nvPr>
            <p:ph idx="1"/>
          </p:nvPr>
        </p:nvSpPr>
        <p:spPr>
          <a:xfrm>
            <a:off x="498475" y="1412875"/>
            <a:ext cx="8466013" cy="3259341"/>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重要情報が記載された書類をゴミ箱にそのまま捨てると、処分の過程で第三者の目に触れ、漏えい事故を起こすことがあります。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また、電子機器・電子媒体に保存された情報はファイル削除の操作をしても復元されるおそれがあります。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重要情報を廃棄する場合は、シュレッダーや消去用ソフトウェアを利用するなど、</a:t>
            </a:r>
            <a:r>
              <a:rPr lang="ja-JP" altLang="en-US" sz="2400" dirty="0">
                <a:solidFill>
                  <a:srgbClr val="ED656B"/>
                </a:solidFill>
              </a:rPr>
              <a:t>媒体ごとに適切な処分</a:t>
            </a:r>
            <a:r>
              <a:rPr lang="ja-JP" altLang="en-US" sz="2400" dirty="0">
                <a:latin typeface="メイリオ" panose="020B0604030504040204" pitchFamily="50" charset="-128"/>
              </a:rPr>
              <a:t>をしましょう。</a:t>
            </a:r>
          </a:p>
        </p:txBody>
      </p:sp>
      <p:sp>
        <p:nvSpPr>
          <p:cNvPr id="184322" name="Rectangle 2">
            <a:extLst>
              <a:ext uri="{FF2B5EF4-FFF2-40B4-BE49-F238E27FC236}">
                <a16:creationId xmlns:a16="http://schemas.microsoft.com/office/drawing/2014/main" id="{58DC6E89-9313-411D-8C16-7B52536CDF3D}"/>
              </a:ext>
            </a:extLst>
          </p:cNvPr>
          <p:cNvSpPr>
            <a:spLocks noGrp="1" noChangeArrowheads="1"/>
          </p:cNvSpPr>
          <p:nvPr>
            <p:ph type="title"/>
          </p:nvPr>
        </p:nvSpPr>
        <p:spPr/>
        <p:txBody>
          <a:bodyPr/>
          <a:lstStyle/>
          <a:p>
            <a:pPr eaLnBrk="1" hangingPunct="1"/>
            <a:r>
              <a:rPr lang="ja-JP" altLang="en-US" b="1" dirty="0">
                <a:solidFill>
                  <a:srgbClr val="000000"/>
                </a:solidFill>
                <a:ea typeface="メイリオ" panose="020B0604030504040204" pitchFamily="50" charset="-128"/>
              </a:rPr>
              <a:t>重要情報は復元できないように消去する</a:t>
            </a:r>
            <a:endParaRPr lang="ja-JP" altLang="en-US" b="1" dirty="0">
              <a:ea typeface="メイリオ" panose="020B0604030504040204" pitchFamily="50" charset="-128"/>
            </a:endParaRPr>
          </a:p>
        </p:txBody>
      </p:sp>
    </p:spTree>
    <p:extLst>
      <p:ext uri="{BB962C8B-B14F-4D97-AF65-F5344CB8AC3E}">
        <p14:creationId xmlns:p14="http://schemas.microsoft.com/office/powerpoint/2010/main" val="4223632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85AE580D-69BC-4719-AE0A-F8E4B116B36F}"/>
              </a:ext>
            </a:extLst>
          </p:cNvPr>
          <p:cNvSpPr>
            <a:spLocks noGrp="1" noChangeArrowheads="1"/>
          </p:cNvSpPr>
          <p:nvPr>
            <p:ph type="title"/>
          </p:nvPr>
        </p:nvSpPr>
        <p:spPr/>
        <p:txBody>
          <a:bodyPr/>
          <a:lstStyle/>
          <a:p>
            <a:pPr eaLnBrk="1" hangingPunct="1"/>
            <a:r>
              <a:rPr lang="ja-JP" altLang="en-US" b="1" dirty="0">
                <a:latin typeface="メイリオ" panose="020B0604030504040204" pitchFamily="50" charset="-128"/>
                <a:ea typeface="メイリオ" panose="020B0604030504040204" pitchFamily="50" charset="-128"/>
              </a:rPr>
              <a:t>書類の安全な処分</a:t>
            </a:r>
          </a:p>
        </p:txBody>
      </p:sp>
      <p:sp>
        <p:nvSpPr>
          <p:cNvPr id="186371" name="Rectangle 3">
            <a:extLst>
              <a:ext uri="{FF2B5EF4-FFF2-40B4-BE49-F238E27FC236}">
                <a16:creationId xmlns:a16="http://schemas.microsoft.com/office/drawing/2014/main" id="{AAE6FB9B-84CB-4ED7-AFF0-F6DA741215BE}"/>
              </a:ext>
            </a:extLst>
          </p:cNvPr>
          <p:cNvSpPr>
            <a:spLocks noGrp="1" noChangeArrowheads="1"/>
          </p:cNvSpPr>
          <p:nvPr>
            <p:ph idx="1"/>
          </p:nvPr>
        </p:nvSpPr>
        <p:spPr>
          <a:xfrm>
            <a:off x="498474" y="1412875"/>
            <a:ext cx="8645525" cy="4924425"/>
          </a:xfrm>
        </p:spPr>
        <p:txBody>
          <a:bodyPr/>
          <a:lstStyle/>
          <a:p>
            <a:pPr eaLnBrk="1" hangingPunct="1">
              <a:lnSpc>
                <a:spcPts val="3600"/>
              </a:lnSpc>
              <a:spcBef>
                <a:spcPts val="0"/>
              </a:spcBef>
              <a:buFont typeface="Arial" panose="020B0604020202020204" pitchFamily="34" charset="0"/>
              <a:buChar char="•"/>
            </a:pPr>
            <a:r>
              <a:rPr lang="ja-JP" altLang="en-US" sz="2400" dirty="0">
                <a:latin typeface="メイリオ" panose="020B0604030504040204" pitchFamily="50" charset="-128"/>
              </a:rPr>
              <a:t>シュレッダーで細断</a:t>
            </a:r>
            <a:endParaRPr lang="en-US" altLang="ja-JP" sz="2400" dirty="0">
              <a:latin typeface="メイリオ" panose="020B0604030504040204" pitchFamily="50" charset="-128"/>
            </a:endParaRPr>
          </a:p>
          <a:p>
            <a:pPr eaLnBrk="1" hangingPunct="1">
              <a:lnSpc>
                <a:spcPts val="3600"/>
              </a:lnSpc>
              <a:spcBef>
                <a:spcPts val="0"/>
              </a:spcBef>
              <a:buFont typeface="Arial" panose="020B0604020202020204" pitchFamily="34" charset="0"/>
              <a:buChar char="•"/>
            </a:pPr>
            <a:r>
              <a:rPr lang="ja-JP" altLang="en-US" sz="2400" dirty="0">
                <a:latin typeface="メイリオ" panose="020B0604030504040204" pitchFamily="50" charset="-128"/>
              </a:rPr>
              <a:t>溶解･焼却処分を委託する場合は</a:t>
            </a:r>
            <a:r>
              <a:rPr lang="en-US" altLang="ja-JP" sz="2400" dirty="0">
                <a:solidFill>
                  <a:srgbClr val="ED656B"/>
                </a:solidFill>
              </a:rPr>
              <a:t>｢</a:t>
            </a:r>
            <a:r>
              <a:rPr lang="ja-JP" altLang="en-US" sz="2400" dirty="0">
                <a:solidFill>
                  <a:srgbClr val="ED656B"/>
                </a:solidFill>
              </a:rPr>
              <a:t>秘密</a:t>
            </a:r>
            <a:r>
              <a:rPr lang="zh-TW" altLang="en-US" sz="2400" dirty="0">
                <a:solidFill>
                  <a:srgbClr val="ED656B"/>
                </a:solidFill>
              </a:rPr>
              <a:t>保持契約</a:t>
            </a:r>
            <a:r>
              <a:rPr lang="en-US" altLang="ja-JP" sz="2400" dirty="0">
                <a:solidFill>
                  <a:srgbClr val="ED656B"/>
                </a:solidFill>
              </a:rPr>
              <a:t>｣</a:t>
            </a:r>
            <a:r>
              <a:rPr lang="ja-JP" altLang="en-US" sz="2400" dirty="0">
                <a:solidFill>
                  <a:srgbClr val="ED656B"/>
                </a:solidFill>
              </a:rPr>
              <a:t>や</a:t>
            </a:r>
            <a:r>
              <a:rPr lang="en-US" altLang="ja-JP" sz="2400" dirty="0">
                <a:solidFill>
                  <a:srgbClr val="ED656B"/>
                </a:solidFill>
              </a:rPr>
              <a:t>｢</a:t>
            </a:r>
            <a:r>
              <a:rPr lang="ja-JP" altLang="en-US" sz="2400" dirty="0">
                <a:solidFill>
                  <a:srgbClr val="ED656B"/>
                </a:solidFill>
              </a:rPr>
              <a:t>廃棄報告書</a:t>
            </a:r>
            <a:r>
              <a:rPr lang="en-US" altLang="ja-JP" sz="2400" dirty="0">
                <a:solidFill>
                  <a:srgbClr val="ED656B"/>
                </a:solidFill>
              </a:rPr>
              <a:t>｣</a:t>
            </a:r>
            <a:r>
              <a:rPr lang="ja-JP" altLang="en-US" sz="2400" dirty="0">
                <a:solidFill>
                  <a:srgbClr val="ED656B"/>
                </a:solidFill>
              </a:rPr>
              <a:t>の提出</a:t>
            </a:r>
            <a:r>
              <a:rPr lang="ja-JP" altLang="en-US" sz="2400" dirty="0">
                <a:latin typeface="メイリオ" panose="020B0604030504040204" pitchFamily="50" charset="-128"/>
              </a:rPr>
              <a:t>などを要求</a:t>
            </a:r>
            <a:endParaRPr lang="en-US" altLang="ja-JP" sz="2400" dirty="0">
              <a:latin typeface="メイリオ" panose="020B0604030504040204" pitchFamily="50" charset="-128"/>
            </a:endParaRPr>
          </a:p>
          <a:p>
            <a:pPr eaLnBrk="1" hangingPunct="1">
              <a:lnSpc>
                <a:spcPts val="3600"/>
              </a:lnSpc>
              <a:spcBef>
                <a:spcPts val="0"/>
              </a:spcBef>
              <a:buFont typeface="Arial" panose="020B0604020202020204" pitchFamily="34" charset="0"/>
              <a:buChar char="•"/>
            </a:pPr>
            <a:r>
              <a:rPr lang="ja-JP" altLang="en-US" sz="2400" dirty="0">
                <a:latin typeface="メイリオ" panose="020B0604030504040204" pitchFamily="50" charset="-128"/>
              </a:rPr>
              <a:t>廃棄するまでは</a:t>
            </a:r>
            <a:r>
              <a:rPr lang="ja-JP" altLang="en-US" sz="2400" dirty="0">
                <a:solidFill>
                  <a:srgbClr val="ED656B"/>
                </a:solidFill>
              </a:rPr>
              <a:t>放置せず</a:t>
            </a:r>
            <a:r>
              <a:rPr lang="ja-JP" altLang="en-US" sz="2400" dirty="0">
                <a:latin typeface="メイリオ" panose="020B0604030504040204" pitchFamily="50" charset="-128"/>
              </a:rPr>
              <a:t>キャビネットなどで施錠保管</a:t>
            </a:r>
          </a:p>
          <a:p>
            <a:pPr eaLnBrk="1" hangingPunct="1">
              <a:lnSpc>
                <a:spcPts val="3600"/>
              </a:lnSpc>
              <a:spcBef>
                <a:spcPts val="0"/>
              </a:spcBef>
              <a:buFont typeface="Arial" panose="020B0604020202020204" pitchFamily="34" charset="0"/>
              <a:buChar char="•"/>
            </a:pPr>
            <a:r>
              <a:rPr lang="ja-JP" altLang="en-US" sz="2400" dirty="0">
                <a:latin typeface="メイリオ" panose="020B0604030504040204" pitchFamily="50" charset="-128"/>
              </a:rPr>
              <a:t>秘密情報は一般ゴミ収集に出さない</a:t>
            </a:r>
            <a:endParaRPr lang="en-US" altLang="ja-JP" sz="2400" dirty="0">
              <a:latin typeface="メイリオ" panose="020B0604030504040204" pitchFamily="50" charset="-128"/>
            </a:endParaRPr>
          </a:p>
          <a:p>
            <a:pPr eaLnBrk="1" hangingPunct="1">
              <a:lnSpc>
                <a:spcPts val="3600"/>
              </a:lnSpc>
              <a:spcBef>
                <a:spcPts val="0"/>
              </a:spcBef>
              <a:buFont typeface="Arial" panose="020B0604020202020204" pitchFamily="34" charset="0"/>
              <a:buChar char="•"/>
            </a:pPr>
            <a:r>
              <a:rPr lang="ja-JP" altLang="en-US" sz="2400" dirty="0">
                <a:latin typeface="メイリオ" panose="020B0604030504040204" pitchFamily="50" charset="-128"/>
              </a:rPr>
              <a:t>持ち出した書類は</a:t>
            </a:r>
            <a:r>
              <a:rPr lang="ja-JP" altLang="en-US" sz="2400" dirty="0">
                <a:solidFill>
                  <a:srgbClr val="ED656B"/>
                </a:solidFill>
              </a:rPr>
              <a:t>社外で安易に捨てない</a:t>
            </a:r>
            <a:endParaRPr lang="en-US" altLang="ja-JP" sz="2400" dirty="0">
              <a:solidFill>
                <a:srgbClr val="ED656B"/>
              </a:solidFill>
            </a:endParaRPr>
          </a:p>
        </p:txBody>
      </p:sp>
    </p:spTree>
  </p:cSld>
  <p:clrMapOvr>
    <a:masterClrMapping/>
  </p:clrMapOvr>
</p:sld>
</file>

<file path=ppt/theme/theme1.xml><?xml version="1.0" encoding="utf-8"?>
<a:theme xmlns:a="http://schemas.openxmlformats.org/drawingml/2006/main" name="1_IPA2004">
  <a:themeElements>
    <a:clrScheme name="1_IPA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IPA200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0"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0"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1_IPA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IPA20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IPA20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IPA20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IPA20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IPA20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IPA20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IPA20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IPA20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IPA20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IPA20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IPA20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PA2004">
  <a:themeElements>
    <a:clrScheme name="IPA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PA200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0"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0"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IPA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A20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A20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A20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A20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A20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A20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A20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A20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A20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A20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A20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ユーザー定義 1">
      <a:majorFont>
        <a:latin typeface="Century Schoolbook"/>
        <a:ea typeface="ＭＳ Ｐ明朝"/>
        <a:cs typeface=""/>
      </a:majorFont>
      <a:minorFont>
        <a:latin typeface="Century Schoolbook"/>
        <a:ea typeface="ＭＳ Ｐ明朝"/>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25986</Words>
  <Application>Microsoft Office PowerPoint</Application>
  <PresentationFormat>画面に合わせる (4:3)</PresentationFormat>
  <Paragraphs>1760</Paragraphs>
  <Slides>133</Slides>
  <Notes>133</Notes>
  <HiddenSlides>0</HiddenSlides>
  <MMClips>0</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133</vt:i4>
      </vt:variant>
    </vt:vector>
  </HeadingPairs>
  <TitlesOfParts>
    <vt:vector size="146" baseType="lpstr">
      <vt:lpstr>HGP創英角ﾎﾟｯﾌﾟ体</vt:lpstr>
      <vt:lpstr>HG創英角ﾎﾟｯﾌﾟ体</vt:lpstr>
      <vt:lpstr>Meiryo UI</vt:lpstr>
      <vt:lpstr>ＭＳ Ｐ明朝</vt:lpstr>
      <vt:lpstr>メイリオ</vt:lpstr>
      <vt:lpstr>Arial</vt:lpstr>
      <vt:lpstr>Calibri</vt:lpstr>
      <vt:lpstr>Century</vt:lpstr>
      <vt:lpstr>Tahoma</vt:lpstr>
      <vt:lpstr>Verdana</vt:lpstr>
      <vt:lpstr>Wingdings</vt:lpstr>
      <vt:lpstr>1_IPA2004</vt:lpstr>
      <vt:lpstr>IPA2004</vt:lpstr>
      <vt:lpstr>PowerPoint プレゼンテーション</vt:lpstr>
      <vt:lpstr>PowerPoint プレゼンテーション</vt:lpstr>
      <vt:lpstr>情報セキュリティ対策はなぜ必要？</vt:lpstr>
      <vt:lpstr>サイバー犯罪の情勢等 出典：警察庁「令和元年におけるサイバー空間をめぐる脅威の情勢等について」</vt:lpstr>
      <vt:lpstr>顧客や取引先はどう考えているの？</vt:lpstr>
      <vt:lpstr>責任や義務はあるの？</vt:lpstr>
      <vt:lpstr>情報セキュリティの目的</vt:lpstr>
      <vt:lpstr>情報セキュリティ事故とは</vt:lpstr>
      <vt:lpstr>何からはじめたらいいの？</vt:lpstr>
      <vt:lpstr>５分でできる！ 情報セキュリティ自社診断</vt:lpstr>
      <vt:lpstr>５分でできる！情報セキュリティ自社診断 １)実施状況の把握</vt:lpstr>
      <vt:lpstr>５分でできる！情報セキュリティ自社診断 具体的な診断の進め方</vt:lpstr>
      <vt:lpstr>５分でできる！情報セキュリティ自社診断 ２)対策の決定と周知</vt:lpstr>
      <vt:lpstr>５分でできる！情報セキュリティ自社診断 具体的な対策・周知の進め方</vt:lpstr>
      <vt:lpstr>５分でできる！情報セキュリティ自社診断 具体的な対策・周知の進め方</vt:lpstr>
      <vt:lpstr>自社の重要情報は何だろう？</vt:lpstr>
      <vt:lpstr>PowerPoint プレゼンテーション</vt:lpstr>
      <vt:lpstr>PowerPoint プレゼンテーション</vt:lpstr>
      <vt:lpstr> ぜいじゃくせい 診断編№1 脆弱性対策</vt:lpstr>
      <vt:lpstr>ＯＳやソフトウェアは常に 最新の状態にする</vt:lpstr>
      <vt:lpstr>ぜいじゃくせい 脆弱性(セキュリティホール)とは</vt:lpstr>
      <vt:lpstr>ソフトウェアに脆弱性があると…</vt:lpstr>
      <vt:lpstr>脆弱性の解消方法</vt:lpstr>
      <vt:lpstr>MyJVNバージョンチェッカ http://jvndb.jvn.jp/apis/myjvn/</vt:lpstr>
      <vt:lpstr>診断編№2 ウイルス対策</vt:lpstr>
      <vt:lpstr>ウイルス対策ソフトを導入し 適切に利用する</vt:lpstr>
      <vt:lpstr>ウイルス対策ソフトの設定</vt:lpstr>
      <vt:lpstr>ウイルス対策ソフトに関する勘違い</vt:lpstr>
      <vt:lpstr>ウイルスの感染経路を理解する…</vt:lpstr>
      <vt:lpstr>電子メールからの感染</vt:lpstr>
      <vt:lpstr>電子メールからの感染に対する予防</vt:lpstr>
      <vt:lpstr>ウェブサイトからの感染</vt:lpstr>
      <vt:lpstr>よく見るサイトが改ざんされて…</vt:lpstr>
      <vt:lpstr>ウェブサイトからの感染に対する予防</vt:lpstr>
      <vt:lpstr>ウェブサイトの実在性確認</vt:lpstr>
      <vt:lpstr>USBメモリなどからの感染</vt:lpstr>
      <vt:lpstr>USBメモリなどからの感染に対する予防</vt:lpstr>
      <vt:lpstr>ウイルス対策まとめ</vt:lpstr>
      <vt:lpstr>診断編№3 パスワード管理</vt:lpstr>
      <vt:lpstr>いたるところでパスワードが必要…</vt:lpstr>
      <vt:lpstr>強固なパスワードを使用する</vt:lpstr>
      <vt:lpstr>多要素認証を活用する</vt:lpstr>
      <vt:lpstr>破られないために パスワードの掟　作り方</vt:lpstr>
      <vt:lpstr>悪用されないために パスワードの掟　使い方</vt:lpstr>
      <vt:lpstr>安全なパスワードとは？</vt:lpstr>
      <vt:lpstr>診断編№4 機器の設定</vt:lpstr>
      <vt:lpstr>共有設定を見直す</vt:lpstr>
      <vt:lpstr>例えばこんな対策…</vt:lpstr>
      <vt:lpstr>診断編№5 情報収集</vt:lpstr>
      <vt:lpstr>脅威や攻撃の手口を知り対策に活かす</vt:lpstr>
      <vt:lpstr>組織的な情報収集を</vt:lpstr>
      <vt:lpstr>PowerPoint プレゼンテーション</vt:lpstr>
      <vt:lpstr>PowerPoint プレゼンテーション</vt:lpstr>
      <vt:lpstr>診断編№6 電子メールのルール</vt:lpstr>
      <vt:lpstr>身に覚えのない電子メールは 疑ってみる</vt:lpstr>
      <vt:lpstr>特定企業を狙ったサイバー攻撃</vt:lpstr>
      <vt:lpstr>サイバー攻撃の事例</vt:lpstr>
      <vt:lpstr>添付ファイルを開かせる手口</vt:lpstr>
      <vt:lpstr>ファイルの拡張子を見えるようにする</vt:lpstr>
      <vt:lpstr>診断編№7 電子メールのルール</vt:lpstr>
      <vt:lpstr>宛先の送信ミスを防ぐ</vt:lpstr>
      <vt:lpstr>メールアドレスは個人情報？</vt:lpstr>
      <vt:lpstr>BCC(ブラインド・カーボン・コピー)</vt:lpstr>
      <vt:lpstr>診断編№8 電子メールのルール</vt:lpstr>
      <vt:lpstr>重要情報を送信する時は保護する</vt:lpstr>
      <vt:lpstr>添付ファイルの暗号化</vt:lpstr>
      <vt:lpstr>Microsoft Word の暗号化</vt:lpstr>
      <vt:lpstr>診断編№9 無線LANのルール</vt:lpstr>
      <vt:lpstr>無線LANの盗聴や無断使用を防ぐ</vt:lpstr>
      <vt:lpstr>通信の暗号化による盗聴対策</vt:lpstr>
      <vt:lpstr>PowerPoint プレゼンテーション</vt:lpstr>
      <vt:lpstr>無線LAN その他の対策</vt:lpstr>
      <vt:lpstr>公衆無線LANの脅威と対策</vt:lpstr>
      <vt:lpstr>公衆無線LANの盗聴対策</vt:lpstr>
      <vt:lpstr>公衆無線LANの不正アクセス対策</vt:lpstr>
      <vt:lpstr>診断編№10  インターネット利用のルール</vt:lpstr>
      <vt:lpstr>インターネットを介したトラブルを防ぐ</vt:lpstr>
      <vt:lpstr>診断編№11 バックアップのルール</vt:lpstr>
      <vt:lpstr>バックアップを励行する</vt:lpstr>
      <vt:lpstr>バックアップの注意点</vt:lpstr>
      <vt:lpstr>PowerPoint プレゼンテーション</vt:lpstr>
      <vt:lpstr>診断編№12 保管のルール</vt:lpstr>
      <vt:lpstr>重要情報の放置を禁止する</vt:lpstr>
      <vt:lpstr>診断編№13 持ち出しのルール </vt:lpstr>
      <vt:lpstr>重要情報は安全な方法で持ち出す</vt:lpstr>
      <vt:lpstr>重要な情報の持ち出し…</vt:lpstr>
      <vt:lpstr>持ち出す時のポイント</vt:lpstr>
      <vt:lpstr>診断編№14 事務所の安全管理</vt:lpstr>
      <vt:lpstr>機器を勝手に操作させない</vt:lpstr>
      <vt:lpstr>コンピュータのロック機能の活用</vt:lpstr>
      <vt:lpstr>診断編№15 事務所の安全管理</vt:lpstr>
      <vt:lpstr>PowerPoint プレゼンテーション</vt:lpstr>
      <vt:lpstr>診断編№16 事務所の安全管理 </vt:lpstr>
      <vt:lpstr>機器・備品の盗難防止対策を行う</vt:lpstr>
      <vt:lpstr>診断編№17 事務所の安全管理 </vt:lpstr>
      <vt:lpstr>オフィスの戸締まりに気を配る</vt:lpstr>
      <vt:lpstr>診断編№18 情報の安全な処分</vt:lpstr>
      <vt:lpstr>重要情報は復元できないように消去する</vt:lpstr>
      <vt:lpstr>書類の安全な処分</vt:lpstr>
      <vt:lpstr>電子媒体の安全な処分</vt:lpstr>
      <vt:lpstr>PowerPoint プレゼンテーション</vt:lpstr>
      <vt:lpstr>PowerPoint プレゼンテーション</vt:lpstr>
      <vt:lpstr>診断編№19 守秘義務の周知</vt:lpstr>
      <vt:lpstr>従業員に守秘義務について 理解してもらう</vt:lpstr>
      <vt:lpstr>例えば、こんなポイント</vt:lpstr>
      <vt:lpstr>診断編№20 従業員教育</vt:lpstr>
      <vt:lpstr>従業員に情報セキュリティ教育を行う</vt:lpstr>
      <vt:lpstr>診断編№21 私物機器の利用</vt:lpstr>
      <vt:lpstr>個人所有端末の業務での利用可否を決める</vt:lpstr>
      <vt:lpstr>最近の事情 BYOD</vt:lpstr>
      <vt:lpstr>診断編№22 取引先管理</vt:lpstr>
      <vt:lpstr>取引先に秘密保持を要請する</vt:lpstr>
      <vt:lpstr>診断編№23 外部サービスの利用</vt:lpstr>
      <vt:lpstr>信頼できる外部サービスを使う</vt:lpstr>
      <vt:lpstr>診断編№24 事故への備え</vt:lpstr>
      <vt:lpstr>事故発生に備えて事前に準備する</vt:lpstr>
      <vt:lpstr>漏えいだけが事故ではありません</vt:lpstr>
      <vt:lpstr>BCPとは</vt:lpstr>
      <vt:lpstr>診断編№25 ルールの整備</vt:lpstr>
      <vt:lpstr>情報セキュリティ対策をルール化する</vt:lpstr>
      <vt:lpstr>SECURITY ACTIONを宣言しましょう！</vt:lpstr>
      <vt:lpstr>SECURITY ACTION 制度概要 https://www.ipa.go.jp/security/security-action</vt:lpstr>
      <vt:lpstr>SECURITY ACTION申込方法</vt:lpstr>
      <vt:lpstr>ロゴマークの使用方法</vt:lpstr>
      <vt:lpstr>情報セキュリティ基本方針の公開</vt:lpstr>
      <vt:lpstr>PowerPoint プレゼンテーション</vt:lpstr>
      <vt:lpstr>中小企業の 情報セキュリティ対策ガイドライン https://www.ipa.go.jp/security/keihatsu/sme/guideline/</vt:lpstr>
      <vt:lpstr>映像で知る情報セキュリティ https://www.ipa.go.jp/security/keihatsu/videos/</vt:lpstr>
      <vt:lpstr>5分でできる! 情報セキュリティポイント学習 https://www.ipa.go.jp/security/vuln/5mins_point/</vt:lpstr>
      <vt:lpstr>ここからセキュリティ！ https://www.ipa.go.jp/security/kokokara/</vt:lpstr>
      <vt:lpstr>情報セキュリティ安心相談窓口 https://www.ipa.go.jp/security/anshin/</vt:lpstr>
      <vt:lpstr>PowerPoint プレゼンテーション</vt:lpstr>
      <vt:lpstr>質問･問い合わせは…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2019-11-19T07:37:12Z</dcterms:created>
  <dcterms:modified xsi:type="dcterms:W3CDTF">2020-10-15T10:52:27Z</dcterms:modified>
</cp:coreProperties>
</file>